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 ContentType="image/tiff"/>
  <Default Extension="wdp" ContentType="image/vnd.ms-photo"/>
  <Default Extension="xml" ContentType="applicatio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diagrams/colors1.xml" ContentType="application/vnd.openxmlformats-officedocument.drawingml.diagramColors+xml"/>
  <Override PartName="/ppt/diagrams/colors2.xml" ContentType="application/vnd.openxmlformats-officedocument.drawingml.diagramColors+xml"/>
  <Override PartName="/ppt/diagrams/colors3.xml" ContentType="application/vnd.openxmlformats-officedocument.drawingml.diagramColors+xml"/>
  <Override PartName="/ppt/diagrams/data1.xml" ContentType="application/vnd.openxmlformats-officedocument.drawingml.diagramData+xml"/>
  <Override PartName="/ppt/diagrams/data2.xml" ContentType="application/vnd.openxmlformats-officedocument.drawingml.diagramData+xml"/>
  <Override PartName="/ppt/diagrams/data3.xml" ContentType="application/vnd.openxmlformats-officedocument.drawingml.diagramData+xml"/>
  <Override PartName="/ppt/diagrams/drawing1.xml" ContentType="application/vnd.ms-office.drawingml.diagramDrawing+xml"/>
  <Override PartName="/ppt/diagrams/drawing2.xml" ContentType="application/vnd.ms-office.drawingml.diagramDrawing+xml"/>
  <Override PartName="/ppt/diagrams/drawing3.xml" ContentType="application/vnd.ms-office.drawingml.diagramDrawing+xml"/>
  <Override PartName="/ppt/diagrams/layout1.xml" ContentType="application/vnd.openxmlformats-officedocument.drawingml.diagramLayout+xml"/>
  <Override PartName="/ppt/diagrams/layout2.xml" ContentType="application/vnd.openxmlformats-officedocument.drawingml.diagramLayout+xml"/>
  <Override PartName="/ppt/diagrams/layout3.xml" ContentType="application/vnd.openxmlformats-officedocument.drawingml.diagramLayout+xml"/>
  <Override PartName="/ppt/diagrams/quickStyle1.xml" ContentType="application/vnd.openxmlformats-officedocument.drawingml.diagramStyle+xml"/>
  <Override PartName="/ppt/diagrams/quickStyle2.xml" ContentType="application/vnd.openxmlformats-officedocument.drawingml.diagramStyle+xml"/>
  <Override PartName="/ppt/diagrams/quickStyle3.xml" ContentType="application/vnd.openxmlformats-officedocument.drawingml.diagramStyle+xml"/>
  <Override PartName="/ppt/media/image56.svg" ContentType="image/svg"/>
  <Override PartName="/ppt/media/image58.svg" ContentType="image/svg"/>
  <Override PartName="/ppt/media/image60.svg" ContentType="image/svg"/>
  <Override PartName="/ppt/media/image62.svg" ContentType="image/svg"/>
  <Override PartName="/ppt/media/image64.svg" ContentType="image/svg"/>
  <Override PartName="/ppt/media/image66.svg" ContentType="image/svg"/>
  <Override PartName="/ppt/notesMasters/notesMaster1.xml" ContentType="application/vnd.openxmlformats-officedocument.presentationml.notesMaster+xml"/>
  <Override PartName="/ppt/notesSlides/notesSlide10.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9.xml" ContentType="application/vnd.openxmlformats-officedocument.presentationml.notesSlide+xml"/>
  <Override PartName="/ppt/notesSlides/notesSlide190.xml" ContentType="application/vnd.openxmlformats-officedocument.presentationml.notesSlide+xml"/>
  <Override PartName="/ppt/notesSlides/notesSlide196.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heme/theme1.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customXml" Target="customXml/item1.xml"/><Relationship Id="rId5" Type="http://schemas.openxmlformats.org/officeDocument/2006/relationships/customXml" Target="customXml/item2.xml"/><Relationship Id="rId6" Type="http://schemas.openxmlformats.org/officeDocument/2006/relationships/customXml" Target="customXml/item3.xml"/><Relationship Id="rId7" Type="http://schemas.openxmlformats.org/officeDocument/2006/relationships/officeDocument" Target="ppt/presentation.xml"/></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50" r:id="rId3"/>
    <p:sldMasterId id="2147483652" r:id="rId4"/>
    <p:sldMasterId id="2147483654" r:id="rId5"/>
    <p:sldMasterId id="2147483656" r:id="rId6"/>
    <p:sldMasterId id="2147483658" r:id="rId7"/>
    <p:sldMasterId id="2147483660" r:id="rId8"/>
    <p:sldMasterId id="2147483662" r:id="rId9"/>
    <p:sldMasterId id="2147483664" r:id="rId10"/>
    <p:sldMasterId id="2147483666" r:id="rId11"/>
    <p:sldMasterId id="2147483668" r:id="rId12"/>
    <p:sldMasterId id="2147483670" r:id="rId13"/>
    <p:sldMasterId id="2147483673" r:id="rId14"/>
    <p:sldMasterId id="2147483675" r:id="rId15"/>
    <p:sldMasterId id="2147483677" r:id="rId16"/>
    <p:sldMasterId id="2147483679" r:id="rId17"/>
    <p:sldMasterId id="2147483681" r:id="rId18"/>
    <p:sldMasterId id="2147483683" r:id="rId19"/>
    <p:sldMasterId id="2147483685" r:id="rId20"/>
    <p:sldMasterId id="2147483687" r:id="rId21"/>
    <p:sldMasterId id="2147483689" r:id="rId22"/>
    <p:sldMasterId id="2147483691" r:id="rId23"/>
    <p:sldMasterId id="2147483693" r:id="rId24"/>
    <p:sldMasterId id="2147483695" r:id="rId25"/>
  </p:sldMasterIdLst>
  <p:notesMasterIdLst>
    <p:notesMasterId r:id="rId26"/>
  </p:notesMasterIdLst>
  <p:sldIdLst>
    <p:sldId id="256" r:id="rId239"/>
    <p:sldId id="257" r:id="rId240"/>
    <p:sldId id="258" r:id="rId241"/>
    <p:sldId id="259" r:id="rId242"/>
    <p:sldId id="260" r:id="rId243"/>
    <p:sldId id="261" r:id="rId244"/>
    <p:sldId id="262" r:id="rId245"/>
    <p:sldId id="263" r:id="rId246"/>
    <p:sldId id="264" r:id="rId247"/>
    <p:sldId id="265" r:id="rId248"/>
    <p:sldId id="266" r:id="rId249"/>
    <p:sldId id="267" r:id="rId250"/>
    <p:sldId id="268" r:id="rId251"/>
    <p:sldId id="269" r:id="rId252"/>
    <p:sldId id="270" r:id="rId253"/>
    <p:sldId id="271" r:id="rId254"/>
    <p:sldId id="272" r:id="rId255"/>
    <p:sldId id="273" r:id="rId256"/>
    <p:sldId id="274" r:id="rId257"/>
    <p:sldId id="275" r:id="rId258"/>
    <p:sldId id="276" r:id="rId259"/>
    <p:sldId id="277" r:id="rId260"/>
    <p:sldId id="278" r:id="rId261"/>
    <p:sldId id="279" r:id="rId262"/>
    <p:sldId id="280" r:id="rId263"/>
    <p:sldId id="281" r:id="rId264"/>
    <p:sldId id="282" r:id="rId265"/>
    <p:sldId id="283" r:id="rId266"/>
    <p:sldId id="284" r:id="rId267"/>
    <p:sldId id="285" r:id="rId268"/>
    <p:sldId id="286" r:id="rId269"/>
    <p:sldId id="287" r:id="rId270"/>
    <p:sldId id="288" r:id="rId271"/>
    <p:sldId id="289" r:id="rId272"/>
    <p:sldId id="290" r:id="rId273"/>
    <p:sldId id="291" r:id="rId274"/>
    <p:sldId id="292" r:id="rId275"/>
    <p:sldId id="293" r:id="rId276"/>
    <p:sldId id="294" r:id="rId277"/>
    <p:sldId id="295" r:id="rId278"/>
    <p:sldId id="296" r:id="rId279"/>
    <p:sldId id="297" r:id="rId280"/>
    <p:sldId id="298" r:id="rId281"/>
    <p:sldId id="299" r:id="rId282"/>
    <p:sldId id="300" r:id="rId283"/>
    <p:sldId id="301" r:id="rId284"/>
    <p:sldId id="302" r:id="rId285"/>
    <p:sldId id="303" r:id="rId286"/>
    <p:sldId id="304" r:id="rId287"/>
    <p:sldId id="305" r:id="rId288"/>
    <p:sldId id="306" r:id="rId289"/>
    <p:sldId id="307" r:id="rId290"/>
    <p:sldId id="308" r:id="rId291"/>
    <p:sldId id="309" r:id="rId292"/>
    <p:sldId id="310" r:id="rId293"/>
    <p:sldId id="311" r:id="rId294"/>
    <p:sldId id="312" r:id="rId295"/>
    <p:sldId id="313" r:id="rId296"/>
    <p:sldId id="314" r:id="rId297"/>
    <p:sldId id="315" r:id="rId298"/>
    <p:sldId id="316" r:id="rId299"/>
    <p:sldId id="317" r:id="rId300"/>
    <p:sldId id="318" r:id="rId301"/>
    <p:sldId id="319" r:id="rId302"/>
    <p:sldId id="320" r:id="rId303"/>
    <p:sldId id="321" r:id="rId304"/>
    <p:sldId id="322" r:id="rId305"/>
    <p:sldId id="323" r:id="rId306"/>
    <p:sldId id="324" r:id="rId307"/>
    <p:sldId id="325" r:id="rId308"/>
    <p:sldId id="326" r:id="rId309"/>
    <p:sldId id="327" r:id="rId310"/>
    <p:sldId id="328" r:id="rId311"/>
    <p:sldId id="329" r:id="rId312"/>
    <p:sldId id="330" r:id="rId313"/>
    <p:sldId id="331" r:id="rId314"/>
    <p:sldId id="332" r:id="rId315"/>
    <p:sldId id="333" r:id="rId316"/>
    <p:sldId id="334" r:id="rId317"/>
    <p:sldId id="335" r:id="rId318"/>
    <p:sldId id="336" r:id="rId319"/>
    <p:sldId id="337" r:id="rId320"/>
    <p:sldId id="338" r:id="rId321"/>
    <p:sldId id="339" r:id="rId322"/>
    <p:sldId id="340" r:id="rId323"/>
    <p:sldId id="341" r:id="rId324"/>
    <p:sldId id="342" r:id="rId325"/>
    <p:sldId id="343" r:id="rId326"/>
    <p:sldId id="344" r:id="rId327"/>
    <p:sldId id="345" r:id="rId328"/>
    <p:sldId id="346" r:id="rId329"/>
    <p:sldId id="347" r:id="rId330"/>
    <p:sldId id="348" r:id="rId331"/>
    <p:sldId id="349" r:id="rId332"/>
    <p:sldId id="350" r:id="rId333"/>
    <p:sldId id="351" r:id="rId334"/>
    <p:sldId id="352" r:id="rId335"/>
    <p:sldId id="353" r:id="rId336"/>
    <p:sldId id="354" r:id="rId337"/>
    <p:sldId id="355" r:id="rId338"/>
    <p:sldId id="356" r:id="rId339"/>
    <p:sldId id="357" r:id="rId340"/>
    <p:sldId id="358" r:id="rId341"/>
    <p:sldId id="359" r:id="rId342"/>
    <p:sldId id="360" r:id="rId343"/>
    <p:sldId id="361" r:id="rId344"/>
    <p:sldId id="362" r:id="rId345"/>
    <p:sldId id="363" r:id="rId346"/>
    <p:sldId id="364" r:id="rId347"/>
    <p:sldId id="365" r:id="rId348"/>
    <p:sldId id="366" r:id="rId349"/>
    <p:sldId id="367" r:id="rId350"/>
    <p:sldId id="368" r:id="rId351"/>
    <p:sldId id="369" r:id="rId352"/>
    <p:sldId id="370" r:id="rId353"/>
    <p:sldId id="371" r:id="rId354"/>
  </p:sldIdLst>
  <p:sldSz cx="9144000" cy="5143500"/>
  <p:notesSz cx="6858000" cy="9144000"/>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standalone='yes'?>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slideMaster" Target="slideMasters/slideMaster8.xml"/><Relationship Id="rId10" Type="http://schemas.openxmlformats.org/officeDocument/2006/relationships/slideMaster" Target="slideMasters/slideMaster9.xml"/><Relationship Id="rId11" Type="http://schemas.openxmlformats.org/officeDocument/2006/relationships/slideMaster" Target="slideMasters/slideMaster10.xml"/><Relationship Id="rId12" Type="http://schemas.openxmlformats.org/officeDocument/2006/relationships/slideMaster" Target="slideMasters/slideMaster11.xml"/><Relationship Id="rId13" Type="http://schemas.openxmlformats.org/officeDocument/2006/relationships/slideMaster" Target="slideMasters/slideMaster12.xml"/><Relationship Id="rId14" Type="http://schemas.openxmlformats.org/officeDocument/2006/relationships/slideMaster" Target="slideMasters/slideMaster13.xml"/><Relationship Id="rId15" Type="http://schemas.openxmlformats.org/officeDocument/2006/relationships/slideMaster" Target="slideMasters/slideMaster14.xml"/><Relationship Id="rId16" Type="http://schemas.openxmlformats.org/officeDocument/2006/relationships/slideMaster" Target="slideMasters/slideMaster15.xml"/><Relationship Id="rId17" Type="http://schemas.openxmlformats.org/officeDocument/2006/relationships/slideMaster" Target="slideMasters/slideMaster16.xml"/><Relationship Id="rId18" Type="http://schemas.openxmlformats.org/officeDocument/2006/relationships/slideMaster" Target="slideMasters/slideMaster17.xml"/><Relationship Id="rId19" Type="http://schemas.openxmlformats.org/officeDocument/2006/relationships/slideMaster" Target="slideMasters/slideMaster18.xml"/><Relationship Id="rId20" Type="http://schemas.openxmlformats.org/officeDocument/2006/relationships/slideMaster" Target="slideMasters/slideMaster19.xml"/><Relationship Id="rId21" Type="http://schemas.openxmlformats.org/officeDocument/2006/relationships/slideMaster" Target="slideMasters/slideMaster20.xml"/><Relationship Id="rId22" Type="http://schemas.openxmlformats.org/officeDocument/2006/relationships/slideMaster" Target="slideMasters/slideMaster21.xml"/><Relationship Id="rId23" Type="http://schemas.openxmlformats.org/officeDocument/2006/relationships/slideMaster" Target="slideMasters/slideMaster22.xml"/><Relationship Id="rId24" Type="http://schemas.openxmlformats.org/officeDocument/2006/relationships/slideMaster" Target="slideMasters/slideMaster23.xml"/><Relationship Id="rId25" Type="http://schemas.openxmlformats.org/officeDocument/2006/relationships/slideMaster" Target="slideMasters/slideMaster24.xml"/><Relationship Id="rId26" Type="http://schemas.openxmlformats.org/officeDocument/2006/relationships/notesMaster" Target="notesMasters/notesMaster1.xml"/><Relationship Id="rId27" Type="http://schemas.openxmlformats.org/officeDocument/2006/relationships/slide" Target="slides/slide1.xml"/><Relationship Id="rId28" Type="http://schemas.openxmlformats.org/officeDocument/2006/relationships/slide" Target="slides/slide2.xml"/><Relationship Id="rId29" Type="http://schemas.openxmlformats.org/officeDocument/2006/relationships/slide" Target="slides/slide3.xml"/><Relationship Id="rId30" Type="http://schemas.openxmlformats.org/officeDocument/2006/relationships/slide" Target="slides/slide4.xml"/><Relationship Id="rId31" Type="http://schemas.openxmlformats.org/officeDocument/2006/relationships/slide" Target="slides/slide5.xml"/><Relationship Id="rId32" Type="http://schemas.openxmlformats.org/officeDocument/2006/relationships/slide" Target="slides/slide6.xml"/><Relationship Id="rId33" Type="http://schemas.openxmlformats.org/officeDocument/2006/relationships/slide" Target="slides/slide7.xml"/><Relationship Id="rId34" Type="http://schemas.openxmlformats.org/officeDocument/2006/relationships/slide" Target="slides/slide8.xml"/><Relationship Id="rId35" Type="http://schemas.openxmlformats.org/officeDocument/2006/relationships/slide" Target="slides/slide9.xml"/><Relationship Id="rId36" Type="http://schemas.openxmlformats.org/officeDocument/2006/relationships/slide" Target="slides/slide10.xml"/><Relationship Id="rId37" Type="http://schemas.openxmlformats.org/officeDocument/2006/relationships/slide" Target="slides/slide11.xml"/><Relationship Id="rId38" Type="http://schemas.openxmlformats.org/officeDocument/2006/relationships/slide" Target="slides/slide12.xml"/><Relationship Id="rId39" Type="http://schemas.openxmlformats.org/officeDocument/2006/relationships/slide" Target="slides/slide13.xml"/><Relationship Id="rId40" Type="http://schemas.openxmlformats.org/officeDocument/2006/relationships/slide" Target="slides/slide14.xml"/><Relationship Id="rId41" Type="http://schemas.openxmlformats.org/officeDocument/2006/relationships/slide" Target="slides/slide15.xml"/><Relationship Id="rId42" Type="http://schemas.openxmlformats.org/officeDocument/2006/relationships/slide" Target="slides/slide16.xml"/><Relationship Id="rId43" Type="http://schemas.openxmlformats.org/officeDocument/2006/relationships/slide" Target="slides/slide17.xml"/><Relationship Id="rId44" Type="http://schemas.openxmlformats.org/officeDocument/2006/relationships/slide" Target="slides/slide18.xml"/><Relationship Id="rId45" Type="http://schemas.openxmlformats.org/officeDocument/2006/relationships/slide" Target="slides/slide19.xml"/><Relationship Id="rId46" Type="http://schemas.openxmlformats.org/officeDocument/2006/relationships/slide" Target="slides/slide20.xml"/><Relationship Id="rId47" Type="http://schemas.openxmlformats.org/officeDocument/2006/relationships/slide" Target="slides/slide21.xml"/><Relationship Id="rId48" Type="http://schemas.openxmlformats.org/officeDocument/2006/relationships/slide" Target="slides/slide22.xml"/><Relationship Id="rId49" Type="http://schemas.openxmlformats.org/officeDocument/2006/relationships/slide" Target="slides/slide23.xml"/><Relationship Id="rId50" Type="http://schemas.openxmlformats.org/officeDocument/2006/relationships/slide" Target="slides/slide24.xml"/><Relationship Id="rId51" Type="http://schemas.openxmlformats.org/officeDocument/2006/relationships/slide" Target="slides/slide25.xml"/><Relationship Id="rId52" Type="http://schemas.openxmlformats.org/officeDocument/2006/relationships/slide" Target="slides/slide26.xml"/><Relationship Id="rId53" Type="http://schemas.openxmlformats.org/officeDocument/2006/relationships/slide" Target="slides/slide27.xml"/><Relationship Id="rId54" Type="http://schemas.openxmlformats.org/officeDocument/2006/relationships/slide" Target="slides/slide28.xml"/><Relationship Id="rId55" Type="http://schemas.openxmlformats.org/officeDocument/2006/relationships/slide" Target="slides/slide29.xml"/><Relationship Id="rId56" Type="http://schemas.openxmlformats.org/officeDocument/2006/relationships/slide" Target="slides/slide30.xml"/><Relationship Id="rId57" Type="http://schemas.openxmlformats.org/officeDocument/2006/relationships/slide" Target="slides/slide31.xml"/><Relationship Id="rId58" Type="http://schemas.openxmlformats.org/officeDocument/2006/relationships/slide" Target="slides/slide32.xml"/><Relationship Id="rId59" Type="http://schemas.openxmlformats.org/officeDocument/2006/relationships/slide" Target="slides/slide33.xml"/><Relationship Id="rId60" Type="http://schemas.openxmlformats.org/officeDocument/2006/relationships/slide" Target="slides/slide34.xml"/><Relationship Id="rId61" Type="http://schemas.openxmlformats.org/officeDocument/2006/relationships/slide" Target="slides/slide35.xml"/><Relationship Id="rId62" Type="http://schemas.openxmlformats.org/officeDocument/2006/relationships/slide" Target="slides/slide36.xml"/><Relationship Id="rId63" Type="http://schemas.openxmlformats.org/officeDocument/2006/relationships/slide" Target="slides/slide37.xml"/><Relationship Id="rId64" Type="http://schemas.openxmlformats.org/officeDocument/2006/relationships/slide" Target="slides/slide38.xml"/><Relationship Id="rId65" Type="http://schemas.openxmlformats.org/officeDocument/2006/relationships/slide" Target="slides/slide39.xml"/><Relationship Id="rId66" Type="http://schemas.openxmlformats.org/officeDocument/2006/relationships/slide" Target="slides/slide40.xml"/><Relationship Id="rId67" Type="http://schemas.openxmlformats.org/officeDocument/2006/relationships/slide" Target="slides/slide41.xml"/><Relationship Id="rId68" Type="http://schemas.openxmlformats.org/officeDocument/2006/relationships/slide" Target="slides/slide42.xml"/><Relationship Id="rId69" Type="http://schemas.openxmlformats.org/officeDocument/2006/relationships/slide" Target="slides/slide43.xml"/><Relationship Id="rId70" Type="http://schemas.openxmlformats.org/officeDocument/2006/relationships/slide" Target="slides/slide44.xml"/><Relationship Id="rId71" Type="http://schemas.openxmlformats.org/officeDocument/2006/relationships/slide" Target="slides/slide45.xml"/><Relationship Id="rId72" Type="http://schemas.openxmlformats.org/officeDocument/2006/relationships/slide" Target="slides/slide46.xml"/><Relationship Id="rId73" Type="http://schemas.openxmlformats.org/officeDocument/2006/relationships/slide" Target="slides/slide47.xml"/><Relationship Id="rId74" Type="http://schemas.openxmlformats.org/officeDocument/2006/relationships/slide" Target="slides/slide48.xml"/><Relationship Id="rId75" Type="http://schemas.openxmlformats.org/officeDocument/2006/relationships/slide" Target="slides/slide49.xml"/><Relationship Id="rId76" Type="http://schemas.openxmlformats.org/officeDocument/2006/relationships/slide" Target="slides/slide50.xml"/><Relationship Id="rId77" Type="http://schemas.openxmlformats.org/officeDocument/2006/relationships/slide" Target="slides/slide51.xml"/><Relationship Id="rId78" Type="http://schemas.openxmlformats.org/officeDocument/2006/relationships/slide" Target="slides/slide52.xml"/><Relationship Id="rId79" Type="http://schemas.openxmlformats.org/officeDocument/2006/relationships/slide" Target="slides/slide53.xml"/><Relationship Id="rId80" Type="http://schemas.openxmlformats.org/officeDocument/2006/relationships/slide" Target="slides/slide54.xml"/><Relationship Id="rId81" Type="http://schemas.openxmlformats.org/officeDocument/2006/relationships/slide" Target="slides/slide55.xml"/><Relationship Id="rId82" Type="http://schemas.openxmlformats.org/officeDocument/2006/relationships/slide" Target="slides/slide56.xml"/><Relationship Id="rId83" Type="http://schemas.openxmlformats.org/officeDocument/2006/relationships/slide" Target="slides/slide57.xml"/><Relationship Id="rId84" Type="http://schemas.openxmlformats.org/officeDocument/2006/relationships/slide" Target="slides/slide58.xml"/><Relationship Id="rId85" Type="http://schemas.openxmlformats.org/officeDocument/2006/relationships/slide" Target="slides/slide59.xml"/><Relationship Id="rId86" Type="http://schemas.openxmlformats.org/officeDocument/2006/relationships/slide" Target="slides/slide60.xml"/><Relationship Id="rId87" Type="http://schemas.openxmlformats.org/officeDocument/2006/relationships/slide" Target="slides/slide61.xml"/><Relationship Id="rId88" Type="http://schemas.openxmlformats.org/officeDocument/2006/relationships/slide" Target="slides/slide62.xml"/><Relationship Id="rId89" Type="http://schemas.openxmlformats.org/officeDocument/2006/relationships/slide" Target="slides/slide63.xml"/><Relationship Id="rId90" Type="http://schemas.openxmlformats.org/officeDocument/2006/relationships/slide" Target="slides/slide64.xml"/><Relationship Id="rId91" Type="http://schemas.openxmlformats.org/officeDocument/2006/relationships/slide" Target="slides/slide65.xml"/><Relationship Id="rId92" Type="http://schemas.openxmlformats.org/officeDocument/2006/relationships/slide" Target="slides/slide66.xml"/><Relationship Id="rId93" Type="http://schemas.openxmlformats.org/officeDocument/2006/relationships/slide" Target="slides/slide67.xml"/><Relationship Id="rId94" Type="http://schemas.openxmlformats.org/officeDocument/2006/relationships/slide" Target="slides/slide68.xml"/><Relationship Id="rId95" Type="http://schemas.openxmlformats.org/officeDocument/2006/relationships/slide" Target="slides/slide69.xml"/><Relationship Id="rId96" Type="http://schemas.openxmlformats.org/officeDocument/2006/relationships/slide" Target="slides/slide70.xml"/><Relationship Id="rId97" Type="http://schemas.openxmlformats.org/officeDocument/2006/relationships/slide" Target="slides/slide71.xml"/><Relationship Id="rId98" Type="http://schemas.openxmlformats.org/officeDocument/2006/relationships/slide" Target="slides/slide72.xml"/><Relationship Id="rId99" Type="http://schemas.openxmlformats.org/officeDocument/2006/relationships/slide" Target="slides/slide73.xml"/><Relationship Id="rId100" Type="http://schemas.openxmlformats.org/officeDocument/2006/relationships/slide" Target="slides/slide74.xml"/><Relationship Id="rId101" Type="http://schemas.openxmlformats.org/officeDocument/2006/relationships/slide" Target="slides/slide75.xml"/><Relationship Id="rId102" Type="http://schemas.openxmlformats.org/officeDocument/2006/relationships/slide" Target="slides/slide76.xml"/><Relationship Id="rId103" Type="http://schemas.openxmlformats.org/officeDocument/2006/relationships/slide" Target="slides/slide77.xml"/><Relationship Id="rId104" Type="http://schemas.openxmlformats.org/officeDocument/2006/relationships/slide" Target="slides/slide78.xml"/><Relationship Id="rId105" Type="http://schemas.openxmlformats.org/officeDocument/2006/relationships/slide" Target="slides/slide79.xml"/><Relationship Id="rId106" Type="http://schemas.openxmlformats.org/officeDocument/2006/relationships/slide" Target="slides/slide80.xml"/><Relationship Id="rId107" Type="http://schemas.openxmlformats.org/officeDocument/2006/relationships/slide" Target="slides/slide81.xml"/><Relationship Id="rId108" Type="http://schemas.openxmlformats.org/officeDocument/2006/relationships/slide" Target="slides/slide82.xml"/><Relationship Id="rId109" Type="http://schemas.openxmlformats.org/officeDocument/2006/relationships/slide" Target="slides/slide83.xml"/><Relationship Id="rId110" Type="http://schemas.openxmlformats.org/officeDocument/2006/relationships/slide" Target="slides/slide84.xml"/><Relationship Id="rId111" Type="http://schemas.openxmlformats.org/officeDocument/2006/relationships/slide" Target="slides/slide85.xml"/><Relationship Id="rId112" Type="http://schemas.openxmlformats.org/officeDocument/2006/relationships/slide" Target="slides/slide86.xml"/><Relationship Id="rId113" Type="http://schemas.openxmlformats.org/officeDocument/2006/relationships/slide" Target="slides/slide87.xml"/><Relationship Id="rId114" Type="http://schemas.openxmlformats.org/officeDocument/2006/relationships/slide" Target="slides/slide88.xml"/><Relationship Id="rId115" Type="http://schemas.openxmlformats.org/officeDocument/2006/relationships/slide" Target="slides/slide89.xml"/><Relationship Id="rId116" Type="http://schemas.openxmlformats.org/officeDocument/2006/relationships/slide" Target="slides/slide90.xml"/><Relationship Id="rId117" Type="http://schemas.openxmlformats.org/officeDocument/2006/relationships/slide" Target="slides/slide91.xml"/><Relationship Id="rId118" Type="http://schemas.openxmlformats.org/officeDocument/2006/relationships/slide" Target="slides/slide92.xml"/><Relationship Id="rId119" Type="http://schemas.openxmlformats.org/officeDocument/2006/relationships/slide" Target="slides/slide93.xml"/><Relationship Id="rId120" Type="http://schemas.openxmlformats.org/officeDocument/2006/relationships/slide" Target="slides/slide94.xml"/><Relationship Id="rId121" Type="http://schemas.openxmlformats.org/officeDocument/2006/relationships/slide" Target="slides/slide95.xml"/><Relationship Id="rId122" Type="http://schemas.openxmlformats.org/officeDocument/2006/relationships/slide" Target="slides/slide96.xml"/><Relationship Id="rId123" Type="http://schemas.openxmlformats.org/officeDocument/2006/relationships/slide" Target="slides/slide97.xml"/><Relationship Id="rId124" Type="http://schemas.openxmlformats.org/officeDocument/2006/relationships/slide" Target="slides/slide98.xml"/><Relationship Id="rId125" Type="http://schemas.openxmlformats.org/officeDocument/2006/relationships/slide" Target="slides/slide99.xml"/><Relationship Id="rId126" Type="http://schemas.openxmlformats.org/officeDocument/2006/relationships/slide" Target="slides/slide100.xml"/><Relationship Id="rId127" Type="http://schemas.openxmlformats.org/officeDocument/2006/relationships/slide" Target="slides/slide101.xml"/><Relationship Id="rId128" Type="http://schemas.openxmlformats.org/officeDocument/2006/relationships/slide" Target="slides/slide102.xml"/><Relationship Id="rId129" Type="http://schemas.openxmlformats.org/officeDocument/2006/relationships/slide" Target="slides/slide103.xml"/><Relationship Id="rId130" Type="http://schemas.openxmlformats.org/officeDocument/2006/relationships/slide" Target="slides/slide104.xml"/><Relationship Id="rId131" Type="http://schemas.openxmlformats.org/officeDocument/2006/relationships/slide" Target="slides/slide105.xml"/><Relationship Id="rId132" Type="http://schemas.openxmlformats.org/officeDocument/2006/relationships/slide" Target="slides/slide106.xml"/><Relationship Id="rId133" Type="http://schemas.openxmlformats.org/officeDocument/2006/relationships/slide" Target="slides/slide107.xml"/><Relationship Id="rId134" Type="http://schemas.openxmlformats.org/officeDocument/2006/relationships/slide" Target="slides/slide108.xml"/><Relationship Id="rId135" Type="http://schemas.openxmlformats.org/officeDocument/2006/relationships/slide" Target="slides/slide109.xml"/><Relationship Id="rId136" Type="http://schemas.openxmlformats.org/officeDocument/2006/relationships/slide" Target="slides/slide110.xml"/><Relationship Id="rId137" Type="http://schemas.openxmlformats.org/officeDocument/2006/relationships/slide" Target="slides/slide111.xml"/><Relationship Id="rId138" Type="http://schemas.openxmlformats.org/officeDocument/2006/relationships/slide" Target="slides/slide112.xml"/><Relationship Id="rId139" Type="http://schemas.openxmlformats.org/officeDocument/2006/relationships/slide" Target="slides/slide113.xml"/><Relationship Id="rId140" Type="http://schemas.openxmlformats.org/officeDocument/2006/relationships/slide" Target="slides/slide114.xml"/><Relationship Id="rId141" Type="http://schemas.openxmlformats.org/officeDocument/2006/relationships/slide" Target="slides/slide115.xml"/><Relationship Id="rId142" Type="http://schemas.openxmlformats.org/officeDocument/2006/relationships/slide" Target="slides/slide116.xml"/><Relationship Id="rId143" Type="http://schemas.openxmlformats.org/officeDocument/2006/relationships/slide" Target="slides/slide117.xml"/><Relationship Id="rId144" Type="http://schemas.openxmlformats.org/officeDocument/2006/relationships/slide" Target="slides/slide118.xml"/><Relationship Id="rId145" Type="http://schemas.openxmlformats.org/officeDocument/2006/relationships/slide" Target="slides/slide119.xml"/><Relationship Id="rId146" Type="http://schemas.openxmlformats.org/officeDocument/2006/relationships/slide" Target="slides/slide120.xml"/><Relationship Id="rId147" Type="http://schemas.openxmlformats.org/officeDocument/2006/relationships/slide" Target="slides/slide121.xml"/><Relationship Id="rId148" Type="http://schemas.openxmlformats.org/officeDocument/2006/relationships/slide" Target="slides/slide122.xml"/><Relationship Id="rId149" Type="http://schemas.openxmlformats.org/officeDocument/2006/relationships/slide" Target="slides/slide123.xml"/><Relationship Id="rId150" Type="http://schemas.openxmlformats.org/officeDocument/2006/relationships/slide" Target="slides/slide124.xml"/><Relationship Id="rId151" Type="http://schemas.openxmlformats.org/officeDocument/2006/relationships/slide" Target="slides/slide125.xml"/><Relationship Id="rId152" Type="http://schemas.openxmlformats.org/officeDocument/2006/relationships/slide" Target="slides/slide126.xml"/><Relationship Id="rId153" Type="http://schemas.openxmlformats.org/officeDocument/2006/relationships/slide" Target="slides/slide127.xml"/><Relationship Id="rId154" Type="http://schemas.openxmlformats.org/officeDocument/2006/relationships/slide" Target="slides/slide128.xml"/><Relationship Id="rId155" Type="http://schemas.openxmlformats.org/officeDocument/2006/relationships/slide" Target="slides/slide129.xml"/><Relationship Id="rId156" Type="http://schemas.openxmlformats.org/officeDocument/2006/relationships/slide" Target="slides/slide130.xml"/><Relationship Id="rId157" Type="http://schemas.openxmlformats.org/officeDocument/2006/relationships/slide" Target="slides/slide131.xml"/><Relationship Id="rId158" Type="http://schemas.openxmlformats.org/officeDocument/2006/relationships/slide" Target="slides/slide132.xml"/><Relationship Id="rId159" Type="http://schemas.openxmlformats.org/officeDocument/2006/relationships/slide" Target="slides/slide133.xml"/><Relationship Id="rId160" Type="http://schemas.openxmlformats.org/officeDocument/2006/relationships/slide" Target="slides/slide134.xml"/><Relationship Id="rId161" Type="http://schemas.openxmlformats.org/officeDocument/2006/relationships/slide" Target="slides/slide135.xml"/><Relationship Id="rId162" Type="http://schemas.openxmlformats.org/officeDocument/2006/relationships/slide" Target="slides/slide136.xml"/><Relationship Id="rId163" Type="http://schemas.openxmlformats.org/officeDocument/2006/relationships/slide" Target="slides/slide137.xml"/><Relationship Id="rId164" Type="http://schemas.openxmlformats.org/officeDocument/2006/relationships/slide" Target="slides/slide138.xml"/><Relationship Id="rId165" Type="http://schemas.openxmlformats.org/officeDocument/2006/relationships/slide" Target="slides/slide139.xml"/><Relationship Id="rId166" Type="http://schemas.openxmlformats.org/officeDocument/2006/relationships/slide" Target="slides/slide140.xml"/><Relationship Id="rId167" Type="http://schemas.openxmlformats.org/officeDocument/2006/relationships/slide" Target="slides/slide141.xml"/><Relationship Id="rId168" Type="http://schemas.openxmlformats.org/officeDocument/2006/relationships/slide" Target="slides/slide142.xml"/><Relationship Id="rId169" Type="http://schemas.openxmlformats.org/officeDocument/2006/relationships/slide" Target="slides/slide143.xml"/><Relationship Id="rId170" Type="http://schemas.openxmlformats.org/officeDocument/2006/relationships/slide" Target="slides/slide144.xml"/><Relationship Id="rId171" Type="http://schemas.openxmlformats.org/officeDocument/2006/relationships/slide" Target="slides/slide145.xml"/><Relationship Id="rId172" Type="http://schemas.openxmlformats.org/officeDocument/2006/relationships/slide" Target="slides/slide146.xml"/><Relationship Id="rId173" Type="http://schemas.openxmlformats.org/officeDocument/2006/relationships/slide" Target="slides/slide147.xml"/><Relationship Id="rId174" Type="http://schemas.openxmlformats.org/officeDocument/2006/relationships/slide" Target="slides/slide148.xml"/><Relationship Id="rId175" Type="http://schemas.openxmlformats.org/officeDocument/2006/relationships/slide" Target="slides/slide149.xml"/><Relationship Id="rId176" Type="http://schemas.openxmlformats.org/officeDocument/2006/relationships/slide" Target="slides/slide150.xml"/><Relationship Id="rId177" Type="http://schemas.openxmlformats.org/officeDocument/2006/relationships/slide" Target="slides/slide151.xml"/><Relationship Id="rId178" Type="http://schemas.openxmlformats.org/officeDocument/2006/relationships/slide" Target="slides/slide152.xml"/><Relationship Id="rId179" Type="http://schemas.openxmlformats.org/officeDocument/2006/relationships/slide" Target="slides/slide153.xml"/><Relationship Id="rId180" Type="http://schemas.openxmlformats.org/officeDocument/2006/relationships/slide" Target="slides/slide154.xml"/><Relationship Id="rId181" Type="http://schemas.openxmlformats.org/officeDocument/2006/relationships/slide" Target="slides/slide155.xml"/><Relationship Id="rId182" Type="http://schemas.openxmlformats.org/officeDocument/2006/relationships/slide" Target="slides/slide156.xml"/><Relationship Id="rId183" Type="http://schemas.openxmlformats.org/officeDocument/2006/relationships/slide" Target="slides/slide157.xml"/><Relationship Id="rId184" Type="http://schemas.openxmlformats.org/officeDocument/2006/relationships/slide" Target="slides/slide158.xml"/><Relationship Id="rId185" Type="http://schemas.openxmlformats.org/officeDocument/2006/relationships/slide" Target="slides/slide159.xml"/><Relationship Id="rId186" Type="http://schemas.openxmlformats.org/officeDocument/2006/relationships/slide" Target="slides/slide160.xml"/><Relationship Id="rId187" Type="http://schemas.openxmlformats.org/officeDocument/2006/relationships/slide" Target="slides/slide161.xml"/><Relationship Id="rId188" Type="http://schemas.openxmlformats.org/officeDocument/2006/relationships/slide" Target="slides/slide162.xml"/><Relationship Id="rId189" Type="http://schemas.openxmlformats.org/officeDocument/2006/relationships/slide" Target="slides/slide163.xml"/><Relationship Id="rId190" Type="http://schemas.openxmlformats.org/officeDocument/2006/relationships/slide" Target="slides/slide164.xml"/><Relationship Id="rId191" Type="http://schemas.openxmlformats.org/officeDocument/2006/relationships/slide" Target="slides/slide165.xml"/><Relationship Id="rId192" Type="http://schemas.openxmlformats.org/officeDocument/2006/relationships/slide" Target="slides/slide166.xml"/><Relationship Id="rId193" Type="http://schemas.openxmlformats.org/officeDocument/2006/relationships/slide" Target="slides/slide167.xml"/><Relationship Id="rId194" Type="http://schemas.openxmlformats.org/officeDocument/2006/relationships/slide" Target="slides/slide168.xml"/><Relationship Id="rId195" Type="http://schemas.openxmlformats.org/officeDocument/2006/relationships/slide" Target="slides/slide169.xml"/><Relationship Id="rId196" Type="http://schemas.openxmlformats.org/officeDocument/2006/relationships/slide" Target="slides/slide170.xml"/><Relationship Id="rId197" Type="http://schemas.openxmlformats.org/officeDocument/2006/relationships/slide" Target="slides/slide171.xml"/><Relationship Id="rId198" Type="http://schemas.openxmlformats.org/officeDocument/2006/relationships/slide" Target="slides/slide172.xml"/><Relationship Id="rId199" Type="http://schemas.openxmlformats.org/officeDocument/2006/relationships/slide" Target="slides/slide173.xml"/><Relationship Id="rId200" Type="http://schemas.openxmlformats.org/officeDocument/2006/relationships/slide" Target="slides/slide174.xml"/><Relationship Id="rId201" Type="http://schemas.openxmlformats.org/officeDocument/2006/relationships/slide" Target="slides/slide175.xml"/><Relationship Id="rId202" Type="http://schemas.openxmlformats.org/officeDocument/2006/relationships/slide" Target="slides/slide176.xml"/><Relationship Id="rId203" Type="http://schemas.openxmlformats.org/officeDocument/2006/relationships/slide" Target="slides/slide177.xml"/><Relationship Id="rId204" Type="http://schemas.openxmlformats.org/officeDocument/2006/relationships/slide" Target="slides/slide178.xml"/><Relationship Id="rId205" Type="http://schemas.openxmlformats.org/officeDocument/2006/relationships/slide" Target="slides/slide179.xml"/><Relationship Id="rId206" Type="http://schemas.openxmlformats.org/officeDocument/2006/relationships/slide" Target="slides/slide180.xml"/><Relationship Id="rId207" Type="http://schemas.openxmlformats.org/officeDocument/2006/relationships/slide" Target="slides/slide181.xml"/><Relationship Id="rId208" Type="http://schemas.openxmlformats.org/officeDocument/2006/relationships/slide" Target="slides/slide182.xml"/><Relationship Id="rId209" Type="http://schemas.openxmlformats.org/officeDocument/2006/relationships/slide" Target="slides/slide183.xml"/><Relationship Id="rId210" Type="http://schemas.openxmlformats.org/officeDocument/2006/relationships/slide" Target="slides/slide184.xml"/><Relationship Id="rId211" Type="http://schemas.openxmlformats.org/officeDocument/2006/relationships/slide" Target="slides/slide185.xml"/><Relationship Id="rId212" Type="http://schemas.openxmlformats.org/officeDocument/2006/relationships/slide" Target="slides/slide186.xml"/><Relationship Id="rId213" Type="http://schemas.openxmlformats.org/officeDocument/2006/relationships/slide" Target="slides/slide187.xml"/><Relationship Id="rId214" Type="http://schemas.openxmlformats.org/officeDocument/2006/relationships/slide" Target="slides/slide188.xml"/><Relationship Id="rId215" Type="http://schemas.openxmlformats.org/officeDocument/2006/relationships/slide" Target="slides/slide189.xml"/><Relationship Id="rId216" Type="http://schemas.openxmlformats.org/officeDocument/2006/relationships/slide" Target="slides/slide190.xml"/><Relationship Id="rId217" Type="http://schemas.openxmlformats.org/officeDocument/2006/relationships/slide" Target="slides/slide191.xml"/><Relationship Id="rId218" Type="http://schemas.openxmlformats.org/officeDocument/2006/relationships/slide" Target="slides/slide192.xml"/><Relationship Id="rId219" Type="http://schemas.openxmlformats.org/officeDocument/2006/relationships/slide" Target="slides/slide193.xml"/><Relationship Id="rId220" Type="http://schemas.openxmlformats.org/officeDocument/2006/relationships/slide" Target="slides/slide194.xml"/><Relationship Id="rId221" Type="http://schemas.openxmlformats.org/officeDocument/2006/relationships/slide" Target="slides/slide195.xml"/><Relationship Id="rId222" Type="http://schemas.openxmlformats.org/officeDocument/2006/relationships/slide" Target="slides/slide196.xml"/><Relationship Id="rId223" Type="http://schemas.openxmlformats.org/officeDocument/2006/relationships/slide" Target="slides/slide197.xml"/><Relationship Id="rId224" Type="http://schemas.openxmlformats.org/officeDocument/2006/relationships/slide" Target="slides/slide198.xml"/><Relationship Id="rId225" Type="http://schemas.openxmlformats.org/officeDocument/2006/relationships/slide" Target="slides/slide199.xml"/><Relationship Id="rId226" Type="http://schemas.openxmlformats.org/officeDocument/2006/relationships/slide" Target="slides/slide200.xml"/><Relationship Id="rId227" Type="http://schemas.openxmlformats.org/officeDocument/2006/relationships/slide" Target="slides/slide201.xml"/><Relationship Id="rId228" Type="http://schemas.openxmlformats.org/officeDocument/2006/relationships/slide" Target="slides/slide202.xml"/><Relationship Id="rId229" Type="http://schemas.openxmlformats.org/officeDocument/2006/relationships/slide" Target="slides/slide203.xml"/><Relationship Id="rId230" Type="http://schemas.openxmlformats.org/officeDocument/2006/relationships/slide" Target="slides/slide204.xml"/><Relationship Id="rId231" Type="http://schemas.openxmlformats.org/officeDocument/2006/relationships/slide" Target="slides/slide205.xml"/><Relationship Id="rId232" Type="http://schemas.openxmlformats.org/officeDocument/2006/relationships/slide" Target="slides/slide206.xml"/><Relationship Id="rId233" Type="http://schemas.openxmlformats.org/officeDocument/2006/relationships/slide" Target="slides/slide207.xml"/><Relationship Id="rId234" Type="http://schemas.openxmlformats.org/officeDocument/2006/relationships/slide" Target="slides/slide208.xml"/><Relationship Id="rId235" Type="http://schemas.openxmlformats.org/officeDocument/2006/relationships/slide" Target="slides/slide209.xml"/><Relationship Id="rId236" Type="http://schemas.openxmlformats.org/officeDocument/2006/relationships/slide" Target="slides/slide210.xml"/><Relationship Id="rId237" Type="http://schemas.openxmlformats.org/officeDocument/2006/relationships/slide" Target="slides/slide211.xml"/><Relationship Id="rId238" Type="http://schemas.openxmlformats.org/officeDocument/2006/relationships/presProps" Target="presProps.xml"/><Relationship Id="rId239" Type="http://schemas.openxmlformats.org/officeDocument/2006/relationships/slide" Target="slides/slide1.xml"/><Relationship Id="rId240" Type="http://schemas.openxmlformats.org/officeDocument/2006/relationships/slide" Target="slides/slide2.xml"/><Relationship Id="rId241" Type="http://schemas.openxmlformats.org/officeDocument/2006/relationships/slide" Target="slides/slide3.xml"/><Relationship Id="rId242" Type="http://schemas.openxmlformats.org/officeDocument/2006/relationships/slide" Target="slides/slide4.xml"/><Relationship Id="rId243" Type="http://schemas.openxmlformats.org/officeDocument/2006/relationships/slide" Target="slides/slide5.xml"/><Relationship Id="rId244" Type="http://schemas.openxmlformats.org/officeDocument/2006/relationships/slide" Target="slides/slide6.xml"/><Relationship Id="rId245" Type="http://schemas.openxmlformats.org/officeDocument/2006/relationships/slide" Target="slides/slide7.xml"/><Relationship Id="rId246" Type="http://schemas.openxmlformats.org/officeDocument/2006/relationships/slide" Target="slides/slide8.xml"/><Relationship Id="rId247" Type="http://schemas.openxmlformats.org/officeDocument/2006/relationships/slide" Target="slides/slide9.xml"/><Relationship Id="rId248" Type="http://schemas.openxmlformats.org/officeDocument/2006/relationships/slide" Target="slides/slide10.xml"/><Relationship Id="rId249" Type="http://schemas.openxmlformats.org/officeDocument/2006/relationships/slide" Target="slides/slide11.xml"/><Relationship Id="rId250" Type="http://schemas.openxmlformats.org/officeDocument/2006/relationships/slide" Target="slides/slide12.xml"/><Relationship Id="rId251" Type="http://schemas.openxmlformats.org/officeDocument/2006/relationships/slide" Target="slides/slide13.xml"/><Relationship Id="rId252" Type="http://schemas.openxmlformats.org/officeDocument/2006/relationships/slide" Target="slides/slide14.xml"/><Relationship Id="rId253" Type="http://schemas.openxmlformats.org/officeDocument/2006/relationships/slide" Target="slides/slide15.xml"/><Relationship Id="rId254" Type="http://schemas.openxmlformats.org/officeDocument/2006/relationships/slide" Target="slides/slide16.xml"/><Relationship Id="rId255" Type="http://schemas.openxmlformats.org/officeDocument/2006/relationships/slide" Target="slides/slide17.xml"/><Relationship Id="rId256" Type="http://schemas.openxmlformats.org/officeDocument/2006/relationships/slide" Target="slides/slide18.xml"/><Relationship Id="rId257" Type="http://schemas.openxmlformats.org/officeDocument/2006/relationships/slide" Target="slides/slide19.xml"/><Relationship Id="rId258" Type="http://schemas.openxmlformats.org/officeDocument/2006/relationships/slide" Target="slides/slide20.xml"/><Relationship Id="rId259" Type="http://schemas.openxmlformats.org/officeDocument/2006/relationships/slide" Target="slides/slide21.xml"/><Relationship Id="rId260" Type="http://schemas.openxmlformats.org/officeDocument/2006/relationships/slide" Target="slides/slide22.xml"/><Relationship Id="rId261" Type="http://schemas.openxmlformats.org/officeDocument/2006/relationships/slide" Target="slides/slide23.xml"/><Relationship Id="rId262" Type="http://schemas.openxmlformats.org/officeDocument/2006/relationships/slide" Target="slides/slide24.xml"/><Relationship Id="rId263" Type="http://schemas.openxmlformats.org/officeDocument/2006/relationships/slide" Target="slides/slide25.xml"/><Relationship Id="rId264" Type="http://schemas.openxmlformats.org/officeDocument/2006/relationships/slide" Target="slides/slide26.xml"/><Relationship Id="rId265" Type="http://schemas.openxmlformats.org/officeDocument/2006/relationships/slide" Target="slides/slide27.xml"/><Relationship Id="rId266" Type="http://schemas.openxmlformats.org/officeDocument/2006/relationships/slide" Target="slides/slide28.xml"/><Relationship Id="rId267" Type="http://schemas.openxmlformats.org/officeDocument/2006/relationships/slide" Target="slides/slide29.xml"/><Relationship Id="rId268" Type="http://schemas.openxmlformats.org/officeDocument/2006/relationships/slide" Target="slides/slide30.xml"/><Relationship Id="rId269" Type="http://schemas.openxmlformats.org/officeDocument/2006/relationships/slide" Target="slides/slide31.xml"/><Relationship Id="rId270" Type="http://schemas.openxmlformats.org/officeDocument/2006/relationships/slide" Target="slides/slide32.xml"/><Relationship Id="rId271" Type="http://schemas.openxmlformats.org/officeDocument/2006/relationships/slide" Target="slides/slide33.xml"/><Relationship Id="rId272" Type="http://schemas.openxmlformats.org/officeDocument/2006/relationships/slide" Target="slides/slide34.xml"/><Relationship Id="rId273" Type="http://schemas.openxmlformats.org/officeDocument/2006/relationships/slide" Target="slides/slide35.xml"/><Relationship Id="rId274" Type="http://schemas.openxmlformats.org/officeDocument/2006/relationships/slide" Target="slides/slide36.xml"/><Relationship Id="rId275" Type="http://schemas.openxmlformats.org/officeDocument/2006/relationships/slide" Target="slides/slide37.xml"/><Relationship Id="rId276" Type="http://schemas.openxmlformats.org/officeDocument/2006/relationships/slide" Target="slides/slide38.xml"/><Relationship Id="rId277" Type="http://schemas.openxmlformats.org/officeDocument/2006/relationships/slide" Target="slides/slide39.xml"/><Relationship Id="rId278" Type="http://schemas.openxmlformats.org/officeDocument/2006/relationships/slide" Target="slides/slide40.xml"/><Relationship Id="rId279" Type="http://schemas.openxmlformats.org/officeDocument/2006/relationships/slide" Target="slides/slide41.xml"/><Relationship Id="rId280" Type="http://schemas.openxmlformats.org/officeDocument/2006/relationships/slide" Target="slides/slide42.xml"/><Relationship Id="rId281" Type="http://schemas.openxmlformats.org/officeDocument/2006/relationships/slide" Target="slides/slide43.xml"/><Relationship Id="rId282" Type="http://schemas.openxmlformats.org/officeDocument/2006/relationships/slide" Target="slides/slide44.xml"/><Relationship Id="rId283" Type="http://schemas.openxmlformats.org/officeDocument/2006/relationships/slide" Target="slides/slide45.xml"/><Relationship Id="rId284" Type="http://schemas.openxmlformats.org/officeDocument/2006/relationships/slide" Target="slides/slide46.xml"/><Relationship Id="rId285" Type="http://schemas.openxmlformats.org/officeDocument/2006/relationships/slide" Target="slides/slide47.xml"/><Relationship Id="rId286" Type="http://schemas.openxmlformats.org/officeDocument/2006/relationships/slide" Target="slides/slide48.xml"/><Relationship Id="rId287" Type="http://schemas.openxmlformats.org/officeDocument/2006/relationships/slide" Target="slides/slide49.xml"/><Relationship Id="rId288" Type="http://schemas.openxmlformats.org/officeDocument/2006/relationships/slide" Target="slides/slide50.xml"/><Relationship Id="rId289" Type="http://schemas.openxmlformats.org/officeDocument/2006/relationships/slide" Target="slides/slide51.xml"/><Relationship Id="rId290" Type="http://schemas.openxmlformats.org/officeDocument/2006/relationships/slide" Target="slides/slide52.xml"/><Relationship Id="rId291" Type="http://schemas.openxmlformats.org/officeDocument/2006/relationships/slide" Target="slides/slide53.xml"/><Relationship Id="rId292" Type="http://schemas.openxmlformats.org/officeDocument/2006/relationships/slide" Target="slides/slide54.xml"/><Relationship Id="rId293" Type="http://schemas.openxmlformats.org/officeDocument/2006/relationships/slide" Target="slides/slide55.xml"/><Relationship Id="rId294" Type="http://schemas.openxmlformats.org/officeDocument/2006/relationships/slide" Target="slides/slide56.xml"/><Relationship Id="rId295" Type="http://schemas.openxmlformats.org/officeDocument/2006/relationships/slide" Target="slides/slide57.xml"/><Relationship Id="rId296" Type="http://schemas.openxmlformats.org/officeDocument/2006/relationships/slide" Target="slides/slide58.xml"/><Relationship Id="rId297" Type="http://schemas.openxmlformats.org/officeDocument/2006/relationships/slide" Target="slides/slide59.xml"/><Relationship Id="rId298" Type="http://schemas.openxmlformats.org/officeDocument/2006/relationships/slide" Target="slides/slide60.xml"/><Relationship Id="rId299" Type="http://schemas.openxmlformats.org/officeDocument/2006/relationships/slide" Target="slides/slide61.xml"/><Relationship Id="rId300" Type="http://schemas.openxmlformats.org/officeDocument/2006/relationships/slide" Target="slides/slide62.xml"/><Relationship Id="rId301" Type="http://schemas.openxmlformats.org/officeDocument/2006/relationships/slide" Target="slides/slide63.xml"/><Relationship Id="rId302" Type="http://schemas.openxmlformats.org/officeDocument/2006/relationships/slide" Target="slides/slide64.xml"/><Relationship Id="rId303" Type="http://schemas.openxmlformats.org/officeDocument/2006/relationships/slide" Target="slides/slide65.xml"/><Relationship Id="rId304" Type="http://schemas.openxmlformats.org/officeDocument/2006/relationships/slide" Target="slides/slide66.xml"/><Relationship Id="rId305" Type="http://schemas.openxmlformats.org/officeDocument/2006/relationships/slide" Target="slides/slide67.xml"/><Relationship Id="rId306" Type="http://schemas.openxmlformats.org/officeDocument/2006/relationships/slide" Target="slides/slide68.xml"/><Relationship Id="rId307" Type="http://schemas.openxmlformats.org/officeDocument/2006/relationships/slide" Target="slides/slide69.xml"/><Relationship Id="rId308" Type="http://schemas.openxmlformats.org/officeDocument/2006/relationships/slide" Target="slides/slide70.xml"/><Relationship Id="rId309" Type="http://schemas.openxmlformats.org/officeDocument/2006/relationships/slide" Target="slides/slide71.xml"/><Relationship Id="rId310" Type="http://schemas.openxmlformats.org/officeDocument/2006/relationships/slide" Target="slides/slide72.xml"/><Relationship Id="rId311" Type="http://schemas.openxmlformats.org/officeDocument/2006/relationships/slide" Target="slides/slide73.xml"/><Relationship Id="rId312" Type="http://schemas.openxmlformats.org/officeDocument/2006/relationships/slide" Target="slides/slide74.xml"/><Relationship Id="rId313" Type="http://schemas.openxmlformats.org/officeDocument/2006/relationships/slide" Target="slides/slide75.xml"/><Relationship Id="rId314" Type="http://schemas.openxmlformats.org/officeDocument/2006/relationships/slide" Target="slides/slide76.xml"/><Relationship Id="rId315" Type="http://schemas.openxmlformats.org/officeDocument/2006/relationships/slide" Target="slides/slide77.xml"/><Relationship Id="rId316" Type="http://schemas.openxmlformats.org/officeDocument/2006/relationships/slide" Target="slides/slide78.xml"/><Relationship Id="rId317" Type="http://schemas.openxmlformats.org/officeDocument/2006/relationships/slide" Target="slides/slide79.xml"/><Relationship Id="rId318" Type="http://schemas.openxmlformats.org/officeDocument/2006/relationships/slide" Target="slides/slide80.xml"/><Relationship Id="rId319" Type="http://schemas.openxmlformats.org/officeDocument/2006/relationships/slide" Target="slides/slide81.xml"/><Relationship Id="rId320" Type="http://schemas.openxmlformats.org/officeDocument/2006/relationships/slide" Target="slides/slide82.xml"/><Relationship Id="rId321" Type="http://schemas.openxmlformats.org/officeDocument/2006/relationships/slide" Target="slides/slide83.xml"/><Relationship Id="rId322" Type="http://schemas.openxmlformats.org/officeDocument/2006/relationships/slide" Target="slides/slide84.xml"/><Relationship Id="rId323" Type="http://schemas.openxmlformats.org/officeDocument/2006/relationships/slide" Target="slides/slide85.xml"/><Relationship Id="rId324" Type="http://schemas.openxmlformats.org/officeDocument/2006/relationships/slide" Target="slides/slide86.xml"/><Relationship Id="rId325" Type="http://schemas.openxmlformats.org/officeDocument/2006/relationships/slide" Target="slides/slide87.xml"/><Relationship Id="rId326" Type="http://schemas.openxmlformats.org/officeDocument/2006/relationships/slide" Target="slides/slide88.xml"/><Relationship Id="rId327" Type="http://schemas.openxmlformats.org/officeDocument/2006/relationships/slide" Target="slides/slide89.xml"/><Relationship Id="rId328" Type="http://schemas.openxmlformats.org/officeDocument/2006/relationships/slide" Target="slides/slide90.xml"/><Relationship Id="rId329" Type="http://schemas.openxmlformats.org/officeDocument/2006/relationships/slide" Target="slides/slide91.xml"/><Relationship Id="rId330" Type="http://schemas.openxmlformats.org/officeDocument/2006/relationships/slide" Target="slides/slide92.xml"/><Relationship Id="rId331" Type="http://schemas.openxmlformats.org/officeDocument/2006/relationships/slide" Target="slides/slide93.xml"/><Relationship Id="rId332" Type="http://schemas.openxmlformats.org/officeDocument/2006/relationships/slide" Target="slides/slide94.xml"/><Relationship Id="rId333" Type="http://schemas.openxmlformats.org/officeDocument/2006/relationships/slide" Target="slides/slide95.xml"/><Relationship Id="rId334" Type="http://schemas.openxmlformats.org/officeDocument/2006/relationships/slide" Target="slides/slide96.xml"/><Relationship Id="rId335" Type="http://schemas.openxmlformats.org/officeDocument/2006/relationships/slide" Target="slides/slide97.xml"/><Relationship Id="rId336" Type="http://schemas.openxmlformats.org/officeDocument/2006/relationships/slide" Target="slides/slide98.xml"/><Relationship Id="rId337" Type="http://schemas.openxmlformats.org/officeDocument/2006/relationships/slide" Target="slides/slide99.xml"/><Relationship Id="rId338" Type="http://schemas.openxmlformats.org/officeDocument/2006/relationships/slide" Target="slides/slide100.xml"/><Relationship Id="rId339" Type="http://schemas.openxmlformats.org/officeDocument/2006/relationships/slide" Target="slides/slide101.xml"/><Relationship Id="rId340" Type="http://schemas.openxmlformats.org/officeDocument/2006/relationships/slide" Target="slides/slide102.xml"/><Relationship Id="rId341" Type="http://schemas.openxmlformats.org/officeDocument/2006/relationships/slide" Target="slides/slide103.xml"/><Relationship Id="rId342" Type="http://schemas.openxmlformats.org/officeDocument/2006/relationships/slide" Target="slides/slide104.xml"/><Relationship Id="rId343" Type="http://schemas.openxmlformats.org/officeDocument/2006/relationships/slide" Target="slides/slide105.xml"/><Relationship Id="rId344" Type="http://schemas.openxmlformats.org/officeDocument/2006/relationships/slide" Target="slides/slide106.xml"/><Relationship Id="rId345" Type="http://schemas.openxmlformats.org/officeDocument/2006/relationships/slide" Target="slides/slide107.xml"/><Relationship Id="rId346" Type="http://schemas.openxmlformats.org/officeDocument/2006/relationships/slide" Target="slides/slide108.xml"/><Relationship Id="rId347" Type="http://schemas.openxmlformats.org/officeDocument/2006/relationships/slide" Target="slides/slide109.xml"/><Relationship Id="rId348" Type="http://schemas.openxmlformats.org/officeDocument/2006/relationships/slide" Target="slides/slide110.xml"/><Relationship Id="rId349" Type="http://schemas.openxmlformats.org/officeDocument/2006/relationships/slide" Target="slides/slide111.xml"/><Relationship Id="rId350" Type="http://schemas.openxmlformats.org/officeDocument/2006/relationships/slide" Target="slides/slide112.xml"/><Relationship Id="rId351" Type="http://schemas.openxmlformats.org/officeDocument/2006/relationships/slide" Target="slides/slide113.xml"/><Relationship Id="rId352" Type="http://schemas.openxmlformats.org/officeDocument/2006/relationships/slide" Target="slides/slide114.xml"/><Relationship Id="rId353" Type="http://schemas.openxmlformats.org/officeDocument/2006/relationships/slide" Target="slides/slide115.xml"/><Relationship Id="rId354" Type="http://schemas.openxmlformats.org/officeDocument/2006/relationships/slide" Target="slides/slide116.xml"/></Relationships>
</file>

<file path=ppt/diagrams/colors1.xml><?xml version="1.0" encoding="utf-8"?>
<dgm:colorsDef xmlns:dgm="http://schemas.openxmlformats.org/drawingml/2006/diagram" xmlns:a="http://schemas.openxmlformats.org/drawingml/2006/main" uniqueId="urn:microsoft.com/office/officeart/2005/8/colors/accent5_5">
  <dgm:title val=""/>
  <dgm:desc val=""/>
  <dgm:catLst>
    <dgm:cat type="accent5" pri="11500"/>
  </dgm:catLst>
  <dgm:styleLbl name="node0">
    <dgm:fillClrLst meth="cycle">
      <a:schemeClr val="accent5">
        <a:alpha val="80000"/>
      </a:schemeClr>
    </dgm:fillClrLst>
    <dgm:linClrLst meth="repeat">
      <a:schemeClr val="lt1"/>
    </dgm:linClrLst>
    <dgm:effectClrLst/>
    <dgm:txLinClrLst/>
    <dgm:txFillClrLst/>
    <dgm:txEffectClrLst/>
  </dgm:styleLbl>
  <dgm:styleLbl name="node1">
    <dgm:fillClrLst>
      <a:schemeClr val="accent5">
        <a:alpha val="90000"/>
      </a:schemeClr>
      <a:schemeClr val="accent5">
        <a:alpha val="50000"/>
      </a:schemeClr>
    </dgm:fillClrLst>
    <dgm:linClrLst meth="repeat">
      <a:schemeClr val="lt1"/>
    </dgm:linClrLst>
    <dgm:effectClrLst/>
    <dgm:txLinClrLst/>
    <dgm:txFillClrLst/>
    <dgm:txEffectClrLst/>
  </dgm:styleLbl>
  <dgm:styleLbl name="alignNode1">
    <dgm:fillClrLst>
      <a:schemeClr val="accent5">
        <a:alpha val="90000"/>
      </a:schemeClr>
      <a:schemeClr val="accent5">
        <a:alpha val="50000"/>
      </a:schemeClr>
    </dgm:fillClrLst>
    <dgm:linClrLst>
      <a:schemeClr val="accent5">
        <a:alpha val="90000"/>
      </a:schemeClr>
      <a:schemeClr val="accent5">
        <a:alpha val="50000"/>
      </a:schemeClr>
    </dgm:linClrLst>
    <dgm:effectClrLst/>
    <dgm:txLinClrLst/>
    <dgm:txFillClrLst/>
    <dgm:txEffectClrLst/>
  </dgm:styleLbl>
  <dgm:styleLbl name="lnNode1">
    <dgm:fillClrLst>
      <a:schemeClr val="accent5">
        <a:shade val="90000"/>
      </a:schemeClr>
      <a:schemeClr val="accent5">
        <a:alpha val="50000"/>
        <a:tint val="50000"/>
      </a:schemeClr>
    </dgm:fillClrLst>
    <dgm:linClrLst meth="repeat">
      <a:schemeClr val="lt1"/>
    </dgm:linClrLst>
    <dgm:effectClrLst/>
    <dgm:txLinClrLst/>
    <dgm:txFillClrLst/>
    <dgm:txEffectClrLst/>
  </dgm:styleLbl>
  <dgm:styleLbl name="vennNode1">
    <dgm:fillClrLst>
      <a:schemeClr val="accent5">
        <a:shade val="80000"/>
        <a:alpha val="50000"/>
      </a:schemeClr>
      <a:schemeClr val="accent5">
        <a:alpha val="20000"/>
      </a:schemeClr>
    </dgm:fillClrLst>
    <dgm:linClrLst meth="repeat">
      <a:schemeClr val="lt1"/>
    </dgm:linClrLst>
    <dgm:effectClrLst/>
    <dgm:txLinClrLst/>
    <dgm:txFillClrLst/>
    <dgm:txEffectClrLst/>
  </dgm:styleLbl>
  <dgm:styleLbl name="node2">
    <dgm:fillClrLst>
      <a:schemeClr val="accent5">
        <a:alpha val="70000"/>
      </a:schemeClr>
    </dgm:fillClrLst>
    <dgm:linClrLst meth="repeat">
      <a:schemeClr val="lt1"/>
    </dgm:linClrLst>
    <dgm:effectClrLst/>
    <dgm:txLinClrLst/>
    <dgm:txFillClrLst/>
    <dgm:txEffectClrLst/>
  </dgm:styleLbl>
  <dgm:styleLbl name="node3">
    <dgm:fillClrLst>
      <a:schemeClr val="accent5">
        <a:alpha val="50000"/>
      </a:schemeClr>
    </dgm:fillClrLst>
    <dgm:linClrLst meth="repeat">
      <a:schemeClr val="lt1"/>
    </dgm:linClrLst>
    <dgm:effectClrLst/>
    <dgm:txLinClrLst/>
    <dgm:txFillClrLst/>
    <dgm:txEffectClrLst/>
  </dgm:styleLbl>
  <dgm:styleLbl name="node4">
    <dgm:fillClrLst>
      <a:schemeClr val="accent5">
        <a:alpha val="30000"/>
      </a:schemeClr>
    </dgm:fillClrLst>
    <dgm:linClrLst meth="repeat">
      <a:schemeClr val="lt1"/>
    </dgm:linClrLst>
    <dgm:effectClrLst/>
    <dgm:txLinClrLst/>
    <dgm:txFillClrLst/>
    <dgm:txEffectClrLst/>
  </dgm:styleLbl>
  <dgm:styleLbl name="fgImgPlace1">
    <dgm:fillClrLst>
      <a:schemeClr val="accent5">
        <a:tint val="50000"/>
        <a:alpha val="90000"/>
      </a:schemeClr>
      <a:schemeClr val="accent5">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dgm:txEffectClrLst/>
  </dgm:styleLbl>
  <dgm:styleLbl name="fgSibTrans2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dgm:txEffectClrLst/>
  </dgm:styleLbl>
  <dgm:styleLbl name="bgSibTrans2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dgm:txEffectClrLst/>
  </dgm:styleLbl>
  <dgm:styleLbl name="sibTrans1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accent5">
        <a:alpha val="90000"/>
      </a:schemeClr>
    </dgm:fillClrLst>
    <dgm:linClrLst meth="repeat">
      <a:schemeClr val="lt1"/>
    </dgm:linClrLst>
    <dgm:effectClrLst/>
    <dgm:txLinClrLst/>
    <dgm:txFillClrLst/>
    <dgm:txEffectClrLst/>
  </dgm:styleLbl>
  <dgm:styleLbl name="asst1">
    <dgm:fillClrLst meth="repeat">
      <a:schemeClr val="accent5">
        <a:alpha val="90000"/>
      </a:schemeClr>
    </dgm:fillClrLst>
    <dgm:linClrLst meth="repeat">
      <a:schemeClr val="lt1"/>
    </dgm:linClrLst>
    <dgm:effectClrLst/>
    <dgm:txLinClrLst/>
    <dgm:txFillClrLst/>
    <dgm:txEffectClrLst/>
  </dgm:styleLbl>
  <dgm:styleLbl name="asst2">
    <dgm:fillClrLst>
      <a:schemeClr val="accent5">
        <a:alpha val="90000"/>
      </a:schemeClr>
    </dgm:fillClrLst>
    <dgm:linClrLst meth="repeat">
      <a:schemeClr val="lt1"/>
    </dgm:linClrLst>
    <dgm:effectClrLst/>
    <dgm:txLinClrLst/>
    <dgm:txFillClrLst/>
    <dgm:txEffectClrLst/>
  </dgm:styleLbl>
  <dgm:styleLbl name="asst3">
    <dgm:fillClrLst>
      <a:schemeClr val="accent5">
        <a:alpha val="70000"/>
      </a:schemeClr>
    </dgm:fillClrLst>
    <dgm:linClrLst meth="repeat">
      <a:schemeClr val="lt1"/>
    </dgm:linClrLst>
    <dgm:effectClrLst/>
    <dgm:txLinClrLst/>
    <dgm:txFillClrLst/>
    <dgm:txEffectClrLst/>
  </dgm:styleLbl>
  <dgm:styleLbl name="asst4">
    <dgm:fillClrLst>
      <a:schemeClr val="accent5">
        <a:alpha val="50000"/>
      </a:schemeClr>
    </dgm:fillClrLst>
    <dgm:linClrLst meth="repeat">
      <a:schemeClr val="lt1"/>
    </dgm:linClrLst>
    <dgm:effectClrLst/>
    <dgm:txLinClrLst/>
    <dgm:txFillClrLst/>
    <dgm:txEffectClrLst/>
  </dgm:styleLbl>
  <dgm:styleLbl name="parChTrans2D1">
    <dgm:fillClrLst meth="repeat">
      <a:schemeClr val="accent5">
        <a:shade val="80000"/>
      </a:schemeClr>
    </dgm:fillClrLst>
    <dgm:linClrLst meth="repeat">
      <a:schemeClr val="accent5">
        <a:shade val="80000"/>
      </a:schemeClr>
    </dgm:linClrLst>
    <dgm:effectClrLst/>
    <dgm:txLinClrLst/>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dk1"/>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0000"/>
      </a:schemeClr>
    </dgm:fillClrLst>
    <dgm:linClrLst meth="repeat">
      <a:schemeClr val="accent5">
        <a:tint val="90000"/>
      </a:schemeClr>
    </dgm:linClrLst>
    <dgm:effectClrLst/>
    <dgm:txLinClrLst/>
    <dgm:txFillClrLst meth="repeat">
      <a:schemeClr val="tx1"/>
    </dgm:txFillClrLst>
    <dgm:txEffectClrLst/>
  </dgm:styleLbl>
  <dgm:styleLbl name="parChTrans1D3">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5">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5">
        <a:alpha val="90000"/>
      </a:schemeClr>
      <a:schemeClr val="accent5">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a:schemeClr val="accent5">
        <a:alpha val="90000"/>
        <a:tint val="40000"/>
      </a:schemeClr>
      <a:schemeClr val="accent5">
        <a:alpha val="5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50000"/>
      </a:schemeClr>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5_5">
  <dgm:title val=""/>
  <dgm:desc val=""/>
  <dgm:catLst>
    <dgm:cat type="accent5" pri="11500"/>
  </dgm:catLst>
  <dgm:styleLbl name="node0">
    <dgm:fillClrLst meth="cycle">
      <a:schemeClr val="accent5">
        <a:alpha val="80000"/>
      </a:schemeClr>
    </dgm:fillClrLst>
    <dgm:linClrLst meth="repeat">
      <a:schemeClr val="lt1"/>
    </dgm:linClrLst>
    <dgm:effectClrLst/>
    <dgm:txLinClrLst/>
    <dgm:txFillClrLst/>
    <dgm:txEffectClrLst/>
  </dgm:styleLbl>
  <dgm:styleLbl name="node1">
    <dgm:fillClrLst>
      <a:schemeClr val="accent5">
        <a:alpha val="90000"/>
      </a:schemeClr>
      <a:schemeClr val="accent5">
        <a:alpha val="50000"/>
      </a:schemeClr>
    </dgm:fillClrLst>
    <dgm:linClrLst meth="repeat">
      <a:schemeClr val="lt1"/>
    </dgm:linClrLst>
    <dgm:effectClrLst/>
    <dgm:txLinClrLst/>
    <dgm:txFillClrLst/>
    <dgm:txEffectClrLst/>
  </dgm:styleLbl>
  <dgm:styleLbl name="alignNode1">
    <dgm:fillClrLst>
      <a:schemeClr val="accent5">
        <a:alpha val="90000"/>
      </a:schemeClr>
      <a:schemeClr val="accent5">
        <a:alpha val="50000"/>
      </a:schemeClr>
    </dgm:fillClrLst>
    <dgm:linClrLst>
      <a:schemeClr val="accent5">
        <a:alpha val="90000"/>
      </a:schemeClr>
      <a:schemeClr val="accent5">
        <a:alpha val="50000"/>
      </a:schemeClr>
    </dgm:linClrLst>
    <dgm:effectClrLst/>
    <dgm:txLinClrLst/>
    <dgm:txFillClrLst/>
    <dgm:txEffectClrLst/>
  </dgm:styleLbl>
  <dgm:styleLbl name="lnNode1">
    <dgm:fillClrLst>
      <a:schemeClr val="accent5">
        <a:shade val="90000"/>
      </a:schemeClr>
      <a:schemeClr val="accent5">
        <a:alpha val="50000"/>
        <a:tint val="50000"/>
      </a:schemeClr>
    </dgm:fillClrLst>
    <dgm:linClrLst meth="repeat">
      <a:schemeClr val="lt1"/>
    </dgm:linClrLst>
    <dgm:effectClrLst/>
    <dgm:txLinClrLst/>
    <dgm:txFillClrLst/>
    <dgm:txEffectClrLst/>
  </dgm:styleLbl>
  <dgm:styleLbl name="vennNode1">
    <dgm:fillClrLst>
      <a:schemeClr val="accent5">
        <a:shade val="80000"/>
        <a:alpha val="50000"/>
      </a:schemeClr>
      <a:schemeClr val="accent5">
        <a:alpha val="20000"/>
      </a:schemeClr>
    </dgm:fillClrLst>
    <dgm:linClrLst meth="repeat">
      <a:schemeClr val="lt1"/>
    </dgm:linClrLst>
    <dgm:effectClrLst/>
    <dgm:txLinClrLst/>
    <dgm:txFillClrLst/>
    <dgm:txEffectClrLst/>
  </dgm:styleLbl>
  <dgm:styleLbl name="node2">
    <dgm:fillClrLst>
      <a:schemeClr val="accent5">
        <a:alpha val="70000"/>
      </a:schemeClr>
    </dgm:fillClrLst>
    <dgm:linClrLst meth="repeat">
      <a:schemeClr val="lt1"/>
    </dgm:linClrLst>
    <dgm:effectClrLst/>
    <dgm:txLinClrLst/>
    <dgm:txFillClrLst/>
    <dgm:txEffectClrLst/>
  </dgm:styleLbl>
  <dgm:styleLbl name="node3">
    <dgm:fillClrLst>
      <a:schemeClr val="accent5">
        <a:alpha val="50000"/>
      </a:schemeClr>
    </dgm:fillClrLst>
    <dgm:linClrLst meth="repeat">
      <a:schemeClr val="lt1"/>
    </dgm:linClrLst>
    <dgm:effectClrLst/>
    <dgm:txLinClrLst/>
    <dgm:txFillClrLst/>
    <dgm:txEffectClrLst/>
  </dgm:styleLbl>
  <dgm:styleLbl name="node4">
    <dgm:fillClrLst>
      <a:schemeClr val="accent5">
        <a:alpha val="30000"/>
      </a:schemeClr>
    </dgm:fillClrLst>
    <dgm:linClrLst meth="repeat">
      <a:schemeClr val="lt1"/>
    </dgm:linClrLst>
    <dgm:effectClrLst/>
    <dgm:txLinClrLst/>
    <dgm:txFillClrLst/>
    <dgm:txEffectClrLst/>
  </dgm:styleLbl>
  <dgm:styleLbl name="fgImgPlace1">
    <dgm:fillClrLst>
      <a:schemeClr val="accent5">
        <a:tint val="50000"/>
        <a:alpha val="90000"/>
      </a:schemeClr>
      <a:schemeClr val="accent5">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dgm:txEffectClrLst/>
  </dgm:styleLbl>
  <dgm:styleLbl name="fgSibTrans2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dgm:txEffectClrLst/>
  </dgm:styleLbl>
  <dgm:styleLbl name="bgSibTrans2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dgm:txEffectClrLst/>
  </dgm:styleLbl>
  <dgm:styleLbl name="sibTrans1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accent5">
        <a:alpha val="90000"/>
      </a:schemeClr>
    </dgm:fillClrLst>
    <dgm:linClrLst meth="repeat">
      <a:schemeClr val="lt1"/>
    </dgm:linClrLst>
    <dgm:effectClrLst/>
    <dgm:txLinClrLst/>
    <dgm:txFillClrLst/>
    <dgm:txEffectClrLst/>
  </dgm:styleLbl>
  <dgm:styleLbl name="asst1">
    <dgm:fillClrLst meth="repeat">
      <a:schemeClr val="accent5">
        <a:alpha val="90000"/>
      </a:schemeClr>
    </dgm:fillClrLst>
    <dgm:linClrLst meth="repeat">
      <a:schemeClr val="lt1"/>
    </dgm:linClrLst>
    <dgm:effectClrLst/>
    <dgm:txLinClrLst/>
    <dgm:txFillClrLst/>
    <dgm:txEffectClrLst/>
  </dgm:styleLbl>
  <dgm:styleLbl name="asst2">
    <dgm:fillClrLst>
      <a:schemeClr val="accent5">
        <a:alpha val="90000"/>
      </a:schemeClr>
    </dgm:fillClrLst>
    <dgm:linClrLst meth="repeat">
      <a:schemeClr val="lt1"/>
    </dgm:linClrLst>
    <dgm:effectClrLst/>
    <dgm:txLinClrLst/>
    <dgm:txFillClrLst/>
    <dgm:txEffectClrLst/>
  </dgm:styleLbl>
  <dgm:styleLbl name="asst3">
    <dgm:fillClrLst>
      <a:schemeClr val="accent5">
        <a:alpha val="70000"/>
      </a:schemeClr>
    </dgm:fillClrLst>
    <dgm:linClrLst meth="repeat">
      <a:schemeClr val="lt1"/>
    </dgm:linClrLst>
    <dgm:effectClrLst/>
    <dgm:txLinClrLst/>
    <dgm:txFillClrLst/>
    <dgm:txEffectClrLst/>
  </dgm:styleLbl>
  <dgm:styleLbl name="asst4">
    <dgm:fillClrLst>
      <a:schemeClr val="accent5">
        <a:alpha val="50000"/>
      </a:schemeClr>
    </dgm:fillClrLst>
    <dgm:linClrLst meth="repeat">
      <a:schemeClr val="lt1"/>
    </dgm:linClrLst>
    <dgm:effectClrLst/>
    <dgm:txLinClrLst/>
    <dgm:txFillClrLst/>
    <dgm:txEffectClrLst/>
  </dgm:styleLbl>
  <dgm:styleLbl name="parChTrans2D1">
    <dgm:fillClrLst meth="repeat">
      <a:schemeClr val="accent5">
        <a:shade val="80000"/>
      </a:schemeClr>
    </dgm:fillClrLst>
    <dgm:linClrLst meth="repeat">
      <a:schemeClr val="accent5">
        <a:shade val="80000"/>
      </a:schemeClr>
    </dgm:linClrLst>
    <dgm:effectClrLst/>
    <dgm:txLinClrLst/>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dk1"/>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0000"/>
      </a:schemeClr>
    </dgm:fillClrLst>
    <dgm:linClrLst meth="repeat">
      <a:schemeClr val="accent5">
        <a:tint val="90000"/>
      </a:schemeClr>
    </dgm:linClrLst>
    <dgm:effectClrLst/>
    <dgm:txLinClrLst/>
    <dgm:txFillClrLst meth="repeat">
      <a:schemeClr val="tx1"/>
    </dgm:txFillClrLst>
    <dgm:txEffectClrLst/>
  </dgm:styleLbl>
  <dgm:styleLbl name="parChTrans1D3">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5">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5">
        <a:alpha val="90000"/>
      </a:schemeClr>
      <a:schemeClr val="accent5">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a:schemeClr val="accent5">
        <a:alpha val="90000"/>
        <a:tint val="40000"/>
      </a:schemeClr>
      <a:schemeClr val="accent5">
        <a:alpha val="5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50000"/>
      </a:schemeClr>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5_3">
  <dgm:title val=""/>
  <dgm:desc val=""/>
  <dgm:catLst>
    <dgm:cat type="accent5" pri="11300"/>
  </dgm:catLst>
  <dgm:styleLbl name="node0">
    <dgm:fillClrLst meth="repeat">
      <a:schemeClr val="accent5">
        <a:shade val="80000"/>
      </a:schemeClr>
    </dgm:fillClrLst>
    <dgm:linClrLst meth="repeat">
      <a:schemeClr val="lt1"/>
    </dgm:linClrLst>
    <dgm:effectClrLst/>
    <dgm:txLinClrLst/>
    <dgm:txFillClrLst/>
    <dgm:txEffectClrLst/>
  </dgm:styleLbl>
  <dgm:styleLbl name="node1">
    <dgm:fillClrLst>
      <a:schemeClr val="accent5">
        <a:shade val="80000"/>
      </a:schemeClr>
      <a:schemeClr val="accent5">
        <a:tint val="70000"/>
      </a:schemeClr>
    </dgm:fillClrLst>
    <dgm:linClrLst meth="repeat">
      <a:schemeClr val="lt1"/>
    </dgm:linClrLst>
    <dgm:effectClrLst/>
    <dgm:txLinClrLst/>
    <dgm:txFillClrLst/>
    <dgm:txEffectClrLst/>
  </dgm:styleLbl>
  <dgm:styleLbl name="alignNode1">
    <dgm:fillClrLst>
      <a:schemeClr val="accent5">
        <a:shade val="80000"/>
      </a:schemeClr>
      <a:schemeClr val="accent5">
        <a:tint val="70000"/>
      </a:schemeClr>
    </dgm:fillClrLst>
    <dgm:linClrLst>
      <a:schemeClr val="accent5">
        <a:shade val="80000"/>
      </a:schemeClr>
      <a:schemeClr val="accent5">
        <a:tint val="70000"/>
      </a:schemeClr>
    </dgm:linClrLst>
    <dgm:effectClrLst/>
    <dgm:txLinClrLst/>
    <dgm:txFillClrLst/>
    <dgm:txEffectClrLst/>
  </dgm:styleLbl>
  <dgm:styleLbl name="lnNode1">
    <dgm:fillClrLst>
      <a:schemeClr val="accent5">
        <a:shade val="80000"/>
      </a:schemeClr>
      <a:schemeClr val="accent5">
        <a:tint val="70000"/>
      </a:schemeClr>
    </dgm:fillClrLst>
    <dgm:linClrLst meth="repeat">
      <a:schemeClr val="lt1"/>
    </dgm:linClrLst>
    <dgm:effectClrLst/>
    <dgm:txLinClrLst/>
    <dgm:txFillClrLst/>
    <dgm:txEffectClrLst/>
  </dgm:styleLbl>
  <dgm:styleLbl name="vennNode1">
    <dgm:fillClrLst>
      <a:schemeClr val="accent5">
        <a:shade val="80000"/>
        <a:alpha val="50000"/>
      </a:schemeClr>
      <a:schemeClr val="accent5">
        <a:tint val="70000"/>
        <a:alpha val="50000"/>
      </a:schemeClr>
    </dgm:fillClrLst>
    <dgm:linClrLst meth="repeat">
      <a:schemeClr val="lt1"/>
    </dgm:linClrLst>
    <dgm:effectClrLst/>
    <dgm:txLinClrLst/>
    <dgm:txFillClrLst/>
    <dgm:txEffectClrLst/>
  </dgm:styleLbl>
  <dgm:styleLbl name="node2">
    <dgm:fillClrLst>
      <a:schemeClr val="accent5">
        <a:tint val="99000"/>
      </a:schemeClr>
    </dgm:fillClrLst>
    <dgm:linClrLst meth="repeat">
      <a:schemeClr val="lt1"/>
    </dgm:linClrLst>
    <dgm:effectClrLst/>
    <dgm:txLinClrLst/>
    <dgm:txFillClrLst/>
    <dgm:txEffectClrLst/>
  </dgm:styleLbl>
  <dgm:styleLbl name="node3">
    <dgm:fillClrLst>
      <a:schemeClr val="accent5">
        <a:tint val="80000"/>
      </a:schemeClr>
    </dgm:fillClrLst>
    <dgm:linClrLst meth="repeat">
      <a:schemeClr val="lt1"/>
    </dgm:linClrLst>
    <dgm:effectClrLst/>
    <dgm:txLinClrLst/>
    <dgm:txFillClrLst/>
    <dgm:txEffectClrLst/>
  </dgm:styleLbl>
  <dgm:styleLbl name="node4">
    <dgm:fillClrLst>
      <a:schemeClr val="accent5">
        <a:tint val="70000"/>
      </a:schemeClr>
    </dgm:fillClrLst>
    <dgm:linClrLst meth="repeat">
      <a:schemeClr val="lt1"/>
    </dgm:linClrLst>
    <dgm:effectClrLst/>
    <dgm:txLinClrLst/>
    <dgm:txFillClrLst/>
    <dgm:txEffectClrLst/>
  </dgm:styleLbl>
  <dgm:styleLbl name="fg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dgm:txEffectClrLst/>
  </dgm:styleLbl>
  <dgm:styleLbl name="fg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lt1"/>
    </dgm:txFillClrLst>
    <dgm:txEffectClrLst/>
  </dgm:styleLbl>
  <dgm:styleLbl name="bg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lt1"/>
    </dgm:txFillClrLst>
    <dgm:txEffectClrLst/>
  </dgm:styleLbl>
  <dgm:styleLbl name="sibTrans1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accent5">
        <a:shade val="80000"/>
      </a:schemeClr>
    </dgm:fillClrLst>
    <dgm:linClrLst meth="repeat">
      <a:schemeClr val="lt1"/>
    </dgm:linClrLst>
    <dgm:effectClrLst/>
    <dgm:txLinClrLst/>
    <dgm:txFillClrLst/>
    <dgm:txEffectClrLst/>
  </dgm:styleLbl>
  <dgm:styleLbl name="asst1">
    <dgm:fillClrLst meth="repeat">
      <a:schemeClr val="accent5">
        <a:shade val="80000"/>
      </a:schemeClr>
    </dgm:fillClrLst>
    <dgm:linClrLst meth="repeat">
      <a:schemeClr val="lt1"/>
    </dgm:linClrLst>
    <dgm:effectClrLst/>
    <dgm:txLinClrLst/>
    <dgm:txFillClrLst/>
    <dgm:txEffectClrLst/>
  </dgm:styleLbl>
  <dgm:styleLbl name="asst2">
    <dgm:fillClrLst>
      <a:schemeClr val="accent5">
        <a:tint val="99000"/>
      </a:schemeClr>
    </dgm:fillClrLst>
    <dgm:linClrLst meth="repeat">
      <a:schemeClr val="lt1"/>
    </dgm:linClrLst>
    <dgm:effectClrLst/>
    <dgm:txLinClrLst/>
    <dgm:txFillClrLst/>
    <dgm:txEffectClrLst/>
  </dgm:styleLbl>
  <dgm:styleLbl name="asst3">
    <dgm:fillClrLst>
      <a:schemeClr val="accent5">
        <a:tint val="80000"/>
      </a:schemeClr>
    </dgm:fillClrLst>
    <dgm:linClrLst meth="repeat">
      <a:schemeClr val="lt1"/>
    </dgm:linClrLst>
    <dgm:effectClrLst/>
    <dgm:txLinClrLst/>
    <dgm:txFillClrLst/>
    <dgm:txEffectClrLst/>
  </dgm:styleLbl>
  <dgm:styleLbl name="asst4">
    <dgm:fillClrLst>
      <a:schemeClr val="accent5">
        <a:tint val="70000"/>
      </a:schemeClr>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lt1"/>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9000"/>
      </a:schemeClr>
    </dgm:fillClrLst>
    <dgm:linClrLst meth="repeat">
      <a:schemeClr val="accent5">
        <a:tint val="99000"/>
      </a:schemeClr>
    </dgm:linClrLst>
    <dgm:effectClrLst/>
    <dgm:txLinClrLst/>
    <dgm:txFillClrLst meth="repeat">
      <a:schemeClr val="tx1"/>
    </dgm:txFillClrLst>
    <dgm:txEffectClrLst/>
  </dgm:styleLbl>
  <dgm:styleLbl name="parChTrans1D3">
    <dgm:fillClrLst meth="repeat">
      <a:schemeClr val="accent5">
        <a:tint val="80000"/>
      </a:schemeClr>
    </dgm:fillClrLst>
    <dgm:linClrLst meth="repeat">
      <a:schemeClr val="accent5">
        <a:tint val="80000"/>
      </a:schemeClr>
    </dgm:linClrLst>
    <dgm:effectClrLst/>
    <dgm:txLinClrLst/>
    <dgm:txFillClrLst meth="repeat">
      <a:schemeClr val="tx1"/>
    </dgm:txFillClrLst>
    <dgm:txEffectClrLst/>
  </dgm:styleLbl>
  <dgm:styleLbl name="parChTrans1D4">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5">
        <a:shade val="80000"/>
      </a:schemeClr>
      <a:schemeClr val="accent5">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B9AED22-3554-FD4B-8D35-16DB27D4B926}" type="doc">
      <dgm:prSet loTypeId="urn:microsoft.com/office/officeart/2005/8/layout/chevron1" loCatId="" qsTypeId="urn:microsoft.com/office/officeart/2005/8/quickstyle/simple1" qsCatId="simple" csTypeId="urn:microsoft.com/office/officeart/2005/8/colors/accent5_5" csCatId="accent5" phldr="1"/>
      <dgm:spPr/>
      <dgm:t>
        <a:bodyPr/>
        <a:lstStyle/>
        <a:p>
          <a:endParaRPr lang="de-DE"/>
        </a:p>
      </dgm:t>
    </dgm:pt>
    <dgm:pt modelId="{F764F03C-2794-C647-AB8F-34BBC9313343}">
      <dgm:prSet phldrT="[Text]" custT="1"/>
      <dgm:spPr/>
      <dgm:t>
        <a:bodyPr/>
        <a:lstStyle/>
        <a:p>
          <a:r>
            <a:rPr lang="en-US" sz="800" noProof="1"/>
            <a:t>Not Cloud-Ready</a:t>
          </a:r>
        </a:p>
      </dgm:t>
    </dgm:pt>
    <dgm:pt modelId="{34CF5349-0B48-2B4D-A067-6D21C559985F}" type="parTrans" cxnId="{5D181362-E36E-4F48-859C-B9B94587ACE9}">
      <dgm:prSet/>
      <dgm:spPr/>
      <dgm:t>
        <a:bodyPr/>
        <a:lstStyle/>
        <a:p>
          <a:endParaRPr lang="de-DE"/>
        </a:p>
      </dgm:t>
    </dgm:pt>
    <dgm:pt modelId="{B7C570D6-66CD-F94F-9F57-8B3365D228BF}" type="sibTrans" cxnId="{5D181362-E36E-4F48-859C-B9B94587ACE9}">
      <dgm:prSet/>
      <dgm:spPr/>
      <dgm:t>
        <a:bodyPr/>
        <a:lstStyle/>
        <a:p>
          <a:endParaRPr lang="de-DE"/>
        </a:p>
      </dgm:t>
    </dgm:pt>
    <dgm:pt modelId="{0A44E572-9CBE-974F-BA42-581F01595490}">
      <dgm:prSet phldrT="[Text]" custT="1"/>
      <dgm:spPr/>
      <dgm:t>
        <a:bodyPr/>
        <a:lstStyle/>
        <a:p>
          <a:r>
            <a:rPr lang="en-US" sz="800" noProof="1"/>
            <a:t>Cloud-Ready</a:t>
          </a:r>
        </a:p>
      </dgm:t>
    </dgm:pt>
    <dgm:pt modelId="{0C054F5B-3049-7A42-8841-0DB5B7325274}" type="parTrans" cxnId="{321BDB35-25A9-8B4A-92CB-2E16AA6F7C4C}">
      <dgm:prSet/>
      <dgm:spPr/>
      <dgm:t>
        <a:bodyPr/>
        <a:lstStyle/>
        <a:p>
          <a:endParaRPr lang="de-DE"/>
        </a:p>
      </dgm:t>
    </dgm:pt>
    <dgm:pt modelId="{E052A8D3-341B-C449-AFAB-BB32A814F4E9}" type="sibTrans" cxnId="{321BDB35-25A9-8B4A-92CB-2E16AA6F7C4C}">
      <dgm:prSet/>
      <dgm:spPr/>
      <dgm:t>
        <a:bodyPr/>
        <a:lstStyle/>
        <a:p>
          <a:endParaRPr lang="de-DE"/>
        </a:p>
      </dgm:t>
    </dgm:pt>
    <dgm:pt modelId="{D0EA8F61-6A15-A542-A07A-A49F4E067BD8}">
      <dgm:prSet phldrT="[Text]" custT="1"/>
      <dgm:spPr/>
      <dgm:t>
        <a:bodyPr/>
        <a:lstStyle/>
        <a:p>
          <a:r>
            <a:rPr lang="en-US" sz="800" noProof="1"/>
            <a:t>Cloud-Capable</a:t>
          </a:r>
        </a:p>
      </dgm:t>
    </dgm:pt>
    <dgm:pt modelId="{D410E585-E02B-7643-ADA7-90661E7C1D79}" type="parTrans" cxnId="{20CE4D5F-0CE5-D04D-9E5D-C14AEE037EC7}">
      <dgm:prSet/>
      <dgm:spPr/>
      <dgm:t>
        <a:bodyPr/>
        <a:lstStyle/>
        <a:p>
          <a:endParaRPr lang="de-DE"/>
        </a:p>
      </dgm:t>
    </dgm:pt>
    <dgm:pt modelId="{E60C229D-9431-1843-B13B-8FD6FF7FC428}" type="sibTrans" cxnId="{20CE4D5F-0CE5-D04D-9E5D-C14AEE037EC7}">
      <dgm:prSet/>
      <dgm:spPr/>
      <dgm:t>
        <a:bodyPr/>
        <a:lstStyle/>
        <a:p>
          <a:endParaRPr lang="de-DE"/>
        </a:p>
      </dgm:t>
    </dgm:pt>
    <dgm:pt modelId="{141042D5-8D00-F246-AA4A-80EE987EB603}">
      <dgm:prSet custT="1"/>
      <dgm:spPr/>
      <dgm:t>
        <a:bodyPr/>
        <a:lstStyle/>
        <a:p>
          <a:r>
            <a:rPr lang="en-US" sz="800" noProof="1"/>
            <a:t>Cloud-Defined</a:t>
          </a:r>
        </a:p>
      </dgm:t>
    </dgm:pt>
    <dgm:pt modelId="{80339622-FC50-3E4C-AD34-080EC00B9FF0}" type="parTrans" cxnId="{948C7167-381C-A24A-A69E-8EE703C129D2}">
      <dgm:prSet/>
      <dgm:spPr/>
      <dgm:t>
        <a:bodyPr/>
        <a:lstStyle/>
        <a:p>
          <a:endParaRPr lang="de-DE"/>
        </a:p>
      </dgm:t>
    </dgm:pt>
    <dgm:pt modelId="{AA384805-432D-8243-9EAE-F09A58BF2A29}" type="sibTrans" cxnId="{948C7167-381C-A24A-A69E-8EE703C129D2}">
      <dgm:prSet/>
      <dgm:spPr/>
      <dgm:t>
        <a:bodyPr/>
        <a:lstStyle/>
        <a:p>
          <a:endParaRPr lang="de-DE"/>
        </a:p>
      </dgm:t>
    </dgm:pt>
    <dgm:pt modelId="{24842BD6-6767-224C-88CA-8630D9B8A896}">
      <dgm:prSet custT="1"/>
      <dgm:spPr/>
      <dgm:t>
        <a:bodyPr/>
        <a:lstStyle/>
        <a:p>
          <a:r>
            <a:rPr lang="en-US" sz="800" noProof="1"/>
            <a:t>Cloud-Optimized</a:t>
          </a:r>
        </a:p>
      </dgm:t>
    </dgm:pt>
    <dgm:pt modelId="{A1FF8F38-5EF3-E34C-844C-056EC08BFBB5}" type="parTrans" cxnId="{87807BC0-54C3-4B4A-843F-FC261AD31285}">
      <dgm:prSet/>
      <dgm:spPr/>
      <dgm:t>
        <a:bodyPr/>
        <a:lstStyle/>
        <a:p>
          <a:endParaRPr lang="de-DE"/>
        </a:p>
      </dgm:t>
    </dgm:pt>
    <dgm:pt modelId="{304BC88E-3474-3F44-8F91-82023242561B}" type="sibTrans" cxnId="{87807BC0-54C3-4B4A-843F-FC261AD31285}">
      <dgm:prSet/>
      <dgm:spPr/>
      <dgm:t>
        <a:bodyPr/>
        <a:lstStyle/>
        <a:p>
          <a:endParaRPr lang="de-DE"/>
        </a:p>
      </dgm:t>
    </dgm:pt>
    <dgm:pt modelId="{A470D032-777B-CD4E-BA5B-C530C26D97E5}">
      <dgm:prSet custT="1"/>
      <dgm:spPr/>
      <dgm:t>
        <a:bodyPr/>
        <a:lstStyle/>
        <a:p>
          <a:r>
            <a:rPr lang="en-US" sz="800" noProof="1"/>
            <a:t>Cloud-Native</a:t>
          </a:r>
        </a:p>
      </dgm:t>
    </dgm:pt>
    <dgm:pt modelId="{16C6024B-B0EE-7B43-9066-21644ED40105}" type="parTrans" cxnId="{9E7827ED-0DC2-B549-88F2-36E48BDC740A}">
      <dgm:prSet/>
      <dgm:spPr/>
      <dgm:t>
        <a:bodyPr/>
        <a:lstStyle/>
        <a:p>
          <a:endParaRPr lang="de-DE"/>
        </a:p>
      </dgm:t>
    </dgm:pt>
    <dgm:pt modelId="{E3D0E275-D734-AB4C-8A96-8DC7086A7B8A}" type="sibTrans" cxnId="{9E7827ED-0DC2-B549-88F2-36E48BDC740A}">
      <dgm:prSet/>
      <dgm:spPr/>
      <dgm:t>
        <a:bodyPr/>
        <a:lstStyle/>
        <a:p>
          <a:endParaRPr lang="de-DE"/>
        </a:p>
      </dgm:t>
    </dgm:pt>
    <dgm:pt modelId="{E7EE9F07-CF54-DE4F-B889-848B557BC916}" type="pres">
      <dgm:prSet presAssocID="{FB9AED22-3554-FD4B-8D35-16DB27D4B926}" presName="Name0" presStyleCnt="0">
        <dgm:presLayoutVars>
          <dgm:dir/>
          <dgm:animLvl val="lvl"/>
          <dgm:resizeHandles val="exact"/>
        </dgm:presLayoutVars>
      </dgm:prSet>
      <dgm:spPr/>
    </dgm:pt>
    <dgm:pt modelId="{BAD70EA9-3926-E644-8476-EC1ED08E8628}" type="pres">
      <dgm:prSet presAssocID="{F764F03C-2794-C647-AB8F-34BBC9313343}" presName="parTxOnly" presStyleLbl="node1" presStyleIdx="0" presStyleCnt="6">
        <dgm:presLayoutVars>
          <dgm:chMax val="0"/>
          <dgm:chPref val="0"/>
          <dgm:bulletEnabled val="1"/>
        </dgm:presLayoutVars>
      </dgm:prSet>
      <dgm:spPr/>
    </dgm:pt>
    <dgm:pt modelId="{8CE2AA62-D1E0-7B4D-B4CD-1396A926CCAA}" type="pres">
      <dgm:prSet presAssocID="{B7C570D6-66CD-F94F-9F57-8B3365D228BF}" presName="parTxOnlySpace" presStyleCnt="0"/>
      <dgm:spPr/>
    </dgm:pt>
    <dgm:pt modelId="{BDB786B8-0437-F141-90F3-88E53891BACA}" type="pres">
      <dgm:prSet presAssocID="{0A44E572-9CBE-974F-BA42-581F01595490}" presName="parTxOnly" presStyleLbl="node1" presStyleIdx="1" presStyleCnt="6">
        <dgm:presLayoutVars>
          <dgm:chMax val="0"/>
          <dgm:chPref val="0"/>
          <dgm:bulletEnabled val="1"/>
        </dgm:presLayoutVars>
      </dgm:prSet>
      <dgm:spPr/>
    </dgm:pt>
    <dgm:pt modelId="{C7B24507-3E5E-DA44-8973-DF8E7A438935}" type="pres">
      <dgm:prSet presAssocID="{E052A8D3-341B-C449-AFAB-BB32A814F4E9}" presName="parTxOnlySpace" presStyleCnt="0"/>
      <dgm:spPr/>
    </dgm:pt>
    <dgm:pt modelId="{313E9E7B-549C-864E-ABB8-D835731CEFF1}" type="pres">
      <dgm:prSet presAssocID="{D0EA8F61-6A15-A542-A07A-A49F4E067BD8}" presName="parTxOnly" presStyleLbl="node1" presStyleIdx="2" presStyleCnt="6">
        <dgm:presLayoutVars>
          <dgm:chMax val="0"/>
          <dgm:chPref val="0"/>
          <dgm:bulletEnabled val="1"/>
        </dgm:presLayoutVars>
      </dgm:prSet>
      <dgm:spPr/>
    </dgm:pt>
    <dgm:pt modelId="{A86A9466-E248-E642-939D-D7EE4C2F4C5A}" type="pres">
      <dgm:prSet presAssocID="{E60C229D-9431-1843-B13B-8FD6FF7FC428}" presName="parTxOnlySpace" presStyleCnt="0"/>
      <dgm:spPr/>
    </dgm:pt>
    <dgm:pt modelId="{824C2469-C044-CB46-8DCF-1B1F97C506CE}" type="pres">
      <dgm:prSet presAssocID="{141042D5-8D00-F246-AA4A-80EE987EB603}" presName="parTxOnly" presStyleLbl="node1" presStyleIdx="3" presStyleCnt="6">
        <dgm:presLayoutVars>
          <dgm:chMax val="0"/>
          <dgm:chPref val="0"/>
          <dgm:bulletEnabled val="1"/>
        </dgm:presLayoutVars>
      </dgm:prSet>
      <dgm:spPr/>
    </dgm:pt>
    <dgm:pt modelId="{1E247D81-9D8D-EE45-A32E-110711711263}" type="pres">
      <dgm:prSet presAssocID="{AA384805-432D-8243-9EAE-F09A58BF2A29}" presName="parTxOnlySpace" presStyleCnt="0"/>
      <dgm:spPr/>
    </dgm:pt>
    <dgm:pt modelId="{B20C72B3-3D54-EA4A-88D9-1386D54D187B}" type="pres">
      <dgm:prSet presAssocID="{24842BD6-6767-224C-88CA-8630D9B8A896}" presName="parTxOnly" presStyleLbl="node1" presStyleIdx="4" presStyleCnt="6">
        <dgm:presLayoutVars>
          <dgm:chMax val="0"/>
          <dgm:chPref val="0"/>
          <dgm:bulletEnabled val="1"/>
        </dgm:presLayoutVars>
      </dgm:prSet>
      <dgm:spPr/>
    </dgm:pt>
    <dgm:pt modelId="{015A5BD6-58CD-7448-81E5-C963AC9AB88B}" type="pres">
      <dgm:prSet presAssocID="{304BC88E-3474-3F44-8F91-82023242561B}" presName="parTxOnlySpace" presStyleCnt="0"/>
      <dgm:spPr/>
    </dgm:pt>
    <dgm:pt modelId="{B3CD1287-38D2-0743-AEA0-C7148A35672E}" type="pres">
      <dgm:prSet presAssocID="{A470D032-777B-CD4E-BA5B-C530C26D97E5}" presName="parTxOnly" presStyleLbl="node1" presStyleIdx="5" presStyleCnt="6">
        <dgm:presLayoutVars>
          <dgm:chMax val="0"/>
          <dgm:chPref val="0"/>
          <dgm:bulletEnabled val="1"/>
        </dgm:presLayoutVars>
      </dgm:prSet>
      <dgm:spPr/>
    </dgm:pt>
  </dgm:ptLst>
  <dgm:cxnLst>
    <dgm:cxn modelId="{D7B93F28-8089-7245-AC1C-5A72533E34A6}" type="presOf" srcId="{A470D032-777B-CD4E-BA5B-C530C26D97E5}" destId="{B3CD1287-38D2-0743-AEA0-C7148A35672E}" srcOrd="0" destOrd="0" presId="urn:microsoft.com/office/officeart/2005/8/layout/chevron1"/>
    <dgm:cxn modelId="{BC449531-1041-514C-86CF-DDAFE5C1D331}" type="presOf" srcId="{24842BD6-6767-224C-88CA-8630D9B8A896}" destId="{B20C72B3-3D54-EA4A-88D9-1386D54D187B}" srcOrd="0" destOrd="0" presId="urn:microsoft.com/office/officeart/2005/8/layout/chevron1"/>
    <dgm:cxn modelId="{321BDB35-25A9-8B4A-92CB-2E16AA6F7C4C}" srcId="{FB9AED22-3554-FD4B-8D35-16DB27D4B926}" destId="{0A44E572-9CBE-974F-BA42-581F01595490}" srcOrd="1" destOrd="0" parTransId="{0C054F5B-3049-7A42-8841-0DB5B7325274}" sibTransId="{E052A8D3-341B-C449-AFAB-BB32A814F4E9}"/>
    <dgm:cxn modelId="{C48F4147-5D60-834D-9E56-3D07E0E76B1A}" type="presOf" srcId="{FB9AED22-3554-FD4B-8D35-16DB27D4B926}" destId="{E7EE9F07-CF54-DE4F-B889-848B557BC916}" srcOrd="0" destOrd="0" presId="urn:microsoft.com/office/officeart/2005/8/layout/chevron1"/>
    <dgm:cxn modelId="{20CE4D5F-0CE5-D04D-9E5D-C14AEE037EC7}" srcId="{FB9AED22-3554-FD4B-8D35-16DB27D4B926}" destId="{D0EA8F61-6A15-A542-A07A-A49F4E067BD8}" srcOrd="2" destOrd="0" parTransId="{D410E585-E02B-7643-ADA7-90661E7C1D79}" sibTransId="{E60C229D-9431-1843-B13B-8FD6FF7FC428}"/>
    <dgm:cxn modelId="{5D181362-E36E-4F48-859C-B9B94587ACE9}" srcId="{FB9AED22-3554-FD4B-8D35-16DB27D4B926}" destId="{F764F03C-2794-C647-AB8F-34BBC9313343}" srcOrd="0" destOrd="0" parTransId="{34CF5349-0B48-2B4D-A067-6D21C559985F}" sibTransId="{B7C570D6-66CD-F94F-9F57-8B3365D228BF}"/>
    <dgm:cxn modelId="{948C7167-381C-A24A-A69E-8EE703C129D2}" srcId="{FB9AED22-3554-FD4B-8D35-16DB27D4B926}" destId="{141042D5-8D00-F246-AA4A-80EE987EB603}" srcOrd="3" destOrd="0" parTransId="{80339622-FC50-3E4C-AD34-080EC00B9FF0}" sibTransId="{AA384805-432D-8243-9EAE-F09A58BF2A29}"/>
    <dgm:cxn modelId="{D2766F93-ACF0-EB40-8D56-9BC6DA6A6AAA}" type="presOf" srcId="{F764F03C-2794-C647-AB8F-34BBC9313343}" destId="{BAD70EA9-3926-E644-8476-EC1ED08E8628}" srcOrd="0" destOrd="0" presId="urn:microsoft.com/office/officeart/2005/8/layout/chevron1"/>
    <dgm:cxn modelId="{DF3696A8-2545-3D4A-A5C2-0D00D1760BE2}" type="presOf" srcId="{D0EA8F61-6A15-A542-A07A-A49F4E067BD8}" destId="{313E9E7B-549C-864E-ABB8-D835731CEFF1}" srcOrd="0" destOrd="0" presId="urn:microsoft.com/office/officeart/2005/8/layout/chevron1"/>
    <dgm:cxn modelId="{A13E0DB8-5F53-3A49-8ED2-4D03384BF74D}" type="presOf" srcId="{141042D5-8D00-F246-AA4A-80EE987EB603}" destId="{824C2469-C044-CB46-8DCF-1B1F97C506CE}" srcOrd="0" destOrd="0" presId="urn:microsoft.com/office/officeart/2005/8/layout/chevron1"/>
    <dgm:cxn modelId="{87807BC0-54C3-4B4A-843F-FC261AD31285}" srcId="{FB9AED22-3554-FD4B-8D35-16DB27D4B926}" destId="{24842BD6-6767-224C-88CA-8630D9B8A896}" srcOrd="4" destOrd="0" parTransId="{A1FF8F38-5EF3-E34C-844C-056EC08BFBB5}" sibTransId="{304BC88E-3474-3F44-8F91-82023242561B}"/>
    <dgm:cxn modelId="{9E7827ED-0DC2-B549-88F2-36E48BDC740A}" srcId="{FB9AED22-3554-FD4B-8D35-16DB27D4B926}" destId="{A470D032-777B-CD4E-BA5B-C530C26D97E5}" srcOrd="5" destOrd="0" parTransId="{16C6024B-B0EE-7B43-9066-21644ED40105}" sibTransId="{E3D0E275-D734-AB4C-8A96-8DC7086A7B8A}"/>
    <dgm:cxn modelId="{F37DD5EF-936F-664D-BD75-DFAC781EF01C}" type="presOf" srcId="{0A44E572-9CBE-974F-BA42-581F01595490}" destId="{BDB786B8-0437-F141-90F3-88E53891BACA}" srcOrd="0" destOrd="0" presId="urn:microsoft.com/office/officeart/2005/8/layout/chevron1"/>
    <dgm:cxn modelId="{B398D980-8394-C14F-BCE5-FBD8E5E79FED}" type="presParOf" srcId="{E7EE9F07-CF54-DE4F-B889-848B557BC916}" destId="{BAD70EA9-3926-E644-8476-EC1ED08E8628}" srcOrd="0" destOrd="0" presId="urn:microsoft.com/office/officeart/2005/8/layout/chevron1"/>
    <dgm:cxn modelId="{A1AB3C1F-AA96-984D-8501-1117A996848C}" type="presParOf" srcId="{E7EE9F07-CF54-DE4F-B889-848B557BC916}" destId="{8CE2AA62-D1E0-7B4D-B4CD-1396A926CCAA}" srcOrd="1" destOrd="0" presId="urn:microsoft.com/office/officeart/2005/8/layout/chevron1"/>
    <dgm:cxn modelId="{970095C7-61C5-A94F-A8AD-93DA9C91871F}" type="presParOf" srcId="{E7EE9F07-CF54-DE4F-B889-848B557BC916}" destId="{BDB786B8-0437-F141-90F3-88E53891BACA}" srcOrd="2" destOrd="0" presId="urn:microsoft.com/office/officeart/2005/8/layout/chevron1"/>
    <dgm:cxn modelId="{17CC4F86-A723-1E4B-82BB-37AB346FFBA4}" type="presParOf" srcId="{E7EE9F07-CF54-DE4F-B889-848B557BC916}" destId="{C7B24507-3E5E-DA44-8973-DF8E7A438935}" srcOrd="3" destOrd="0" presId="urn:microsoft.com/office/officeart/2005/8/layout/chevron1"/>
    <dgm:cxn modelId="{1D3FB57A-7149-A449-ABA5-2C3DD291F23B}" type="presParOf" srcId="{E7EE9F07-CF54-DE4F-B889-848B557BC916}" destId="{313E9E7B-549C-864E-ABB8-D835731CEFF1}" srcOrd="4" destOrd="0" presId="urn:microsoft.com/office/officeart/2005/8/layout/chevron1"/>
    <dgm:cxn modelId="{2ED1A0BB-AB68-9544-9AEE-6D3C3FACAC21}" type="presParOf" srcId="{E7EE9F07-CF54-DE4F-B889-848B557BC916}" destId="{A86A9466-E248-E642-939D-D7EE4C2F4C5A}" srcOrd="5" destOrd="0" presId="urn:microsoft.com/office/officeart/2005/8/layout/chevron1"/>
    <dgm:cxn modelId="{6B51D657-10FE-A347-A123-032CE235FFB6}" type="presParOf" srcId="{E7EE9F07-CF54-DE4F-B889-848B557BC916}" destId="{824C2469-C044-CB46-8DCF-1B1F97C506CE}" srcOrd="6" destOrd="0" presId="urn:microsoft.com/office/officeart/2005/8/layout/chevron1"/>
    <dgm:cxn modelId="{DAB02B41-B6A7-174D-BE68-72EBD684FD15}" type="presParOf" srcId="{E7EE9F07-CF54-DE4F-B889-848B557BC916}" destId="{1E247D81-9D8D-EE45-A32E-110711711263}" srcOrd="7" destOrd="0" presId="urn:microsoft.com/office/officeart/2005/8/layout/chevron1"/>
    <dgm:cxn modelId="{DC901911-93DC-3248-83C6-25468A4DB99A}" type="presParOf" srcId="{E7EE9F07-CF54-DE4F-B889-848B557BC916}" destId="{B20C72B3-3D54-EA4A-88D9-1386D54D187B}" srcOrd="8" destOrd="0" presId="urn:microsoft.com/office/officeart/2005/8/layout/chevron1"/>
    <dgm:cxn modelId="{18851407-D239-F146-BA02-2629013FF2A7}" type="presParOf" srcId="{E7EE9F07-CF54-DE4F-B889-848B557BC916}" destId="{015A5BD6-58CD-7448-81E5-C963AC9AB88B}" srcOrd="9" destOrd="0" presId="urn:microsoft.com/office/officeart/2005/8/layout/chevron1"/>
    <dgm:cxn modelId="{88F5CEEF-45A1-A646-90AF-50362155E8CF}" type="presParOf" srcId="{E7EE9F07-CF54-DE4F-B889-848B557BC916}" destId="{B3CD1287-38D2-0743-AEA0-C7148A35672E}" srcOrd="10" destOrd="0" presId="urn:microsoft.com/office/officeart/2005/8/layout/chevron1"/>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B9AED22-3554-FD4B-8D35-16DB27D4B926}" type="doc">
      <dgm:prSet loTypeId="urn:microsoft.com/office/officeart/2005/8/layout/chevron1" loCatId="" qsTypeId="urn:microsoft.com/office/officeart/2005/8/quickstyle/simple1" qsCatId="simple" csTypeId="urn:microsoft.com/office/officeart/2005/8/colors/accent5_5" csCatId="accent5" phldr="1"/>
      <dgm:spPr/>
      <dgm:t>
        <a:bodyPr/>
        <a:lstStyle/>
        <a:p>
          <a:endParaRPr lang="de-DE"/>
        </a:p>
      </dgm:t>
    </dgm:pt>
    <dgm:pt modelId="{F764F03C-2794-C647-AB8F-34BBC9313343}">
      <dgm:prSet phldrT="[Text]" custT="1"/>
      <dgm:spPr/>
      <dgm:t>
        <a:bodyPr/>
        <a:lstStyle/>
        <a:p>
          <a:r>
            <a:rPr lang="en-US" sz="700" b="0" i="0" noProof="1">
              <a:latin typeface="Open Sans" pitchFamily="2" charset="0"/>
              <a:ea typeface="Open Sans" pitchFamily="2" charset="0"/>
              <a:cs typeface="Open Sans" pitchFamily="2" charset="0"/>
            </a:rPr>
            <a:t>Not </a:t>
          </a:r>
          <a:br>
            <a:rPr lang="en-US" sz="700" b="0" i="0" noProof="1">
              <a:latin typeface="Open Sans" pitchFamily="2" charset="0"/>
              <a:ea typeface="Open Sans" pitchFamily="2" charset="0"/>
              <a:cs typeface="Open Sans" pitchFamily="2" charset="0"/>
            </a:rPr>
          </a:br>
          <a:r>
            <a:rPr lang="en-US" sz="700" b="0" i="0" noProof="1">
              <a:latin typeface="Open Sans" pitchFamily="2" charset="0"/>
              <a:ea typeface="Open Sans" pitchFamily="2" charset="0"/>
              <a:cs typeface="Open Sans" pitchFamily="2" charset="0"/>
            </a:rPr>
            <a:t>Cloud-Ready</a:t>
          </a:r>
        </a:p>
      </dgm:t>
    </dgm:pt>
    <dgm:pt modelId="{34CF5349-0B48-2B4D-A067-6D21C559985F}" type="parTrans" cxnId="{5D181362-E36E-4F48-859C-B9B94587ACE9}">
      <dgm:prSet/>
      <dgm:spPr/>
      <dgm:t>
        <a:bodyPr/>
        <a:lstStyle/>
        <a:p>
          <a:endParaRPr lang="de-DE"/>
        </a:p>
      </dgm:t>
    </dgm:pt>
    <dgm:pt modelId="{B7C570D6-66CD-F94F-9F57-8B3365D228BF}" type="sibTrans" cxnId="{5D181362-E36E-4F48-859C-B9B94587ACE9}">
      <dgm:prSet/>
      <dgm:spPr/>
      <dgm:t>
        <a:bodyPr/>
        <a:lstStyle/>
        <a:p>
          <a:endParaRPr lang="de-DE"/>
        </a:p>
      </dgm:t>
    </dgm:pt>
    <dgm:pt modelId="{0A44E572-9CBE-974F-BA42-581F01595490}">
      <dgm:prSet phldrT="[Text]" custT="1"/>
      <dgm:spPr/>
      <dgm:t>
        <a:bodyPr/>
        <a:lstStyle/>
        <a:p>
          <a:r>
            <a:rPr lang="en-US" sz="700" b="0" i="0" noProof="1">
              <a:latin typeface="Open Sans" pitchFamily="2" charset="0"/>
              <a:ea typeface="Open Sans" pitchFamily="2" charset="0"/>
              <a:cs typeface="Open Sans" pitchFamily="2" charset="0"/>
            </a:rPr>
            <a:t>Cloud-Ready</a:t>
          </a:r>
        </a:p>
      </dgm:t>
    </dgm:pt>
    <dgm:pt modelId="{0C054F5B-3049-7A42-8841-0DB5B7325274}" type="parTrans" cxnId="{321BDB35-25A9-8B4A-92CB-2E16AA6F7C4C}">
      <dgm:prSet/>
      <dgm:spPr/>
      <dgm:t>
        <a:bodyPr/>
        <a:lstStyle/>
        <a:p>
          <a:endParaRPr lang="de-DE"/>
        </a:p>
      </dgm:t>
    </dgm:pt>
    <dgm:pt modelId="{E052A8D3-341B-C449-AFAB-BB32A814F4E9}" type="sibTrans" cxnId="{321BDB35-25A9-8B4A-92CB-2E16AA6F7C4C}">
      <dgm:prSet/>
      <dgm:spPr/>
      <dgm:t>
        <a:bodyPr/>
        <a:lstStyle/>
        <a:p>
          <a:endParaRPr lang="de-DE"/>
        </a:p>
      </dgm:t>
    </dgm:pt>
    <dgm:pt modelId="{D0EA8F61-6A15-A542-A07A-A49F4E067BD8}">
      <dgm:prSet phldrT="[Text]" custT="1"/>
      <dgm:spPr/>
      <dgm:t>
        <a:bodyPr/>
        <a:lstStyle/>
        <a:p>
          <a:r>
            <a:rPr lang="en-US" sz="700" b="0" i="0" noProof="1">
              <a:latin typeface="Open Sans" pitchFamily="2" charset="0"/>
              <a:ea typeface="Open Sans" pitchFamily="2" charset="0"/>
              <a:cs typeface="Open Sans" pitchFamily="2" charset="0"/>
            </a:rPr>
            <a:t>Cloud-Capable</a:t>
          </a:r>
        </a:p>
      </dgm:t>
    </dgm:pt>
    <dgm:pt modelId="{D410E585-E02B-7643-ADA7-90661E7C1D79}" type="parTrans" cxnId="{20CE4D5F-0CE5-D04D-9E5D-C14AEE037EC7}">
      <dgm:prSet/>
      <dgm:spPr/>
      <dgm:t>
        <a:bodyPr/>
        <a:lstStyle/>
        <a:p>
          <a:endParaRPr lang="de-DE"/>
        </a:p>
      </dgm:t>
    </dgm:pt>
    <dgm:pt modelId="{E60C229D-9431-1843-B13B-8FD6FF7FC428}" type="sibTrans" cxnId="{20CE4D5F-0CE5-D04D-9E5D-C14AEE037EC7}">
      <dgm:prSet/>
      <dgm:spPr/>
      <dgm:t>
        <a:bodyPr/>
        <a:lstStyle/>
        <a:p>
          <a:endParaRPr lang="de-DE"/>
        </a:p>
      </dgm:t>
    </dgm:pt>
    <dgm:pt modelId="{141042D5-8D00-F246-AA4A-80EE987EB603}">
      <dgm:prSet custT="1"/>
      <dgm:spPr/>
      <dgm:t>
        <a:bodyPr/>
        <a:lstStyle/>
        <a:p>
          <a:r>
            <a:rPr lang="en-US" sz="700" b="0" i="0" noProof="1">
              <a:latin typeface="Open Sans" pitchFamily="2" charset="0"/>
              <a:ea typeface="Open Sans" pitchFamily="2" charset="0"/>
              <a:cs typeface="Open Sans" pitchFamily="2" charset="0"/>
            </a:rPr>
            <a:t>Cloud-Defined</a:t>
          </a:r>
        </a:p>
      </dgm:t>
    </dgm:pt>
    <dgm:pt modelId="{80339622-FC50-3E4C-AD34-080EC00B9FF0}" type="parTrans" cxnId="{948C7167-381C-A24A-A69E-8EE703C129D2}">
      <dgm:prSet/>
      <dgm:spPr/>
      <dgm:t>
        <a:bodyPr/>
        <a:lstStyle/>
        <a:p>
          <a:endParaRPr lang="de-DE"/>
        </a:p>
      </dgm:t>
    </dgm:pt>
    <dgm:pt modelId="{AA384805-432D-8243-9EAE-F09A58BF2A29}" type="sibTrans" cxnId="{948C7167-381C-A24A-A69E-8EE703C129D2}">
      <dgm:prSet/>
      <dgm:spPr/>
      <dgm:t>
        <a:bodyPr/>
        <a:lstStyle/>
        <a:p>
          <a:endParaRPr lang="de-DE"/>
        </a:p>
      </dgm:t>
    </dgm:pt>
    <dgm:pt modelId="{24842BD6-6767-224C-88CA-8630D9B8A896}">
      <dgm:prSet custT="1"/>
      <dgm:spPr/>
      <dgm:t>
        <a:bodyPr/>
        <a:lstStyle/>
        <a:p>
          <a:r>
            <a:rPr lang="en-US" sz="700" b="0" i="0" noProof="1">
              <a:latin typeface="Open Sans" pitchFamily="2" charset="0"/>
              <a:ea typeface="Open Sans" pitchFamily="2" charset="0"/>
              <a:cs typeface="Open Sans" pitchFamily="2" charset="0"/>
            </a:rPr>
            <a:t>Cloud-Optimized</a:t>
          </a:r>
        </a:p>
      </dgm:t>
    </dgm:pt>
    <dgm:pt modelId="{A1FF8F38-5EF3-E34C-844C-056EC08BFBB5}" type="parTrans" cxnId="{87807BC0-54C3-4B4A-843F-FC261AD31285}">
      <dgm:prSet/>
      <dgm:spPr/>
      <dgm:t>
        <a:bodyPr/>
        <a:lstStyle/>
        <a:p>
          <a:endParaRPr lang="de-DE"/>
        </a:p>
      </dgm:t>
    </dgm:pt>
    <dgm:pt modelId="{304BC88E-3474-3F44-8F91-82023242561B}" type="sibTrans" cxnId="{87807BC0-54C3-4B4A-843F-FC261AD31285}">
      <dgm:prSet/>
      <dgm:spPr/>
      <dgm:t>
        <a:bodyPr/>
        <a:lstStyle/>
        <a:p>
          <a:endParaRPr lang="de-DE"/>
        </a:p>
      </dgm:t>
    </dgm:pt>
    <dgm:pt modelId="{A470D032-777B-CD4E-BA5B-C530C26D97E5}">
      <dgm:prSet custT="1"/>
      <dgm:spPr/>
      <dgm:t>
        <a:bodyPr/>
        <a:lstStyle/>
        <a:p>
          <a:r>
            <a:rPr lang="en-US" sz="700" b="0" i="0" noProof="1">
              <a:latin typeface="Open Sans" pitchFamily="2" charset="0"/>
              <a:ea typeface="Open Sans" pitchFamily="2" charset="0"/>
              <a:cs typeface="Open Sans" pitchFamily="2" charset="0"/>
            </a:rPr>
            <a:t>Cloud-Native</a:t>
          </a:r>
        </a:p>
      </dgm:t>
    </dgm:pt>
    <dgm:pt modelId="{16C6024B-B0EE-7B43-9066-21644ED40105}" type="parTrans" cxnId="{9E7827ED-0DC2-B549-88F2-36E48BDC740A}">
      <dgm:prSet/>
      <dgm:spPr/>
      <dgm:t>
        <a:bodyPr/>
        <a:lstStyle/>
        <a:p>
          <a:endParaRPr lang="de-DE"/>
        </a:p>
      </dgm:t>
    </dgm:pt>
    <dgm:pt modelId="{E3D0E275-D734-AB4C-8A96-8DC7086A7B8A}" type="sibTrans" cxnId="{9E7827ED-0DC2-B549-88F2-36E48BDC740A}">
      <dgm:prSet/>
      <dgm:spPr/>
      <dgm:t>
        <a:bodyPr/>
        <a:lstStyle/>
        <a:p>
          <a:endParaRPr lang="de-DE"/>
        </a:p>
      </dgm:t>
    </dgm:pt>
    <dgm:pt modelId="{E7EE9F07-CF54-DE4F-B889-848B557BC916}" type="pres">
      <dgm:prSet presAssocID="{FB9AED22-3554-FD4B-8D35-16DB27D4B926}" presName="Name0" presStyleCnt="0">
        <dgm:presLayoutVars>
          <dgm:dir/>
          <dgm:animLvl val="lvl"/>
          <dgm:resizeHandles val="exact"/>
        </dgm:presLayoutVars>
      </dgm:prSet>
      <dgm:spPr/>
    </dgm:pt>
    <dgm:pt modelId="{BAD70EA9-3926-E644-8476-EC1ED08E8628}" type="pres">
      <dgm:prSet presAssocID="{F764F03C-2794-C647-AB8F-34BBC9313343}" presName="parTxOnly" presStyleLbl="node1" presStyleIdx="0" presStyleCnt="6">
        <dgm:presLayoutVars>
          <dgm:chMax val="0"/>
          <dgm:chPref val="0"/>
          <dgm:bulletEnabled val="1"/>
        </dgm:presLayoutVars>
      </dgm:prSet>
      <dgm:spPr/>
    </dgm:pt>
    <dgm:pt modelId="{8CE2AA62-D1E0-7B4D-B4CD-1396A926CCAA}" type="pres">
      <dgm:prSet presAssocID="{B7C570D6-66CD-F94F-9F57-8B3365D228BF}" presName="parTxOnlySpace" presStyleCnt="0"/>
      <dgm:spPr/>
    </dgm:pt>
    <dgm:pt modelId="{BDB786B8-0437-F141-90F3-88E53891BACA}" type="pres">
      <dgm:prSet presAssocID="{0A44E572-9CBE-974F-BA42-581F01595490}" presName="parTxOnly" presStyleLbl="node1" presStyleIdx="1" presStyleCnt="6">
        <dgm:presLayoutVars>
          <dgm:chMax val="0"/>
          <dgm:chPref val="0"/>
          <dgm:bulletEnabled val="1"/>
        </dgm:presLayoutVars>
      </dgm:prSet>
      <dgm:spPr/>
    </dgm:pt>
    <dgm:pt modelId="{C7B24507-3E5E-DA44-8973-DF8E7A438935}" type="pres">
      <dgm:prSet presAssocID="{E052A8D3-341B-C449-AFAB-BB32A814F4E9}" presName="parTxOnlySpace" presStyleCnt="0"/>
      <dgm:spPr/>
    </dgm:pt>
    <dgm:pt modelId="{313E9E7B-549C-864E-ABB8-D835731CEFF1}" type="pres">
      <dgm:prSet presAssocID="{D0EA8F61-6A15-A542-A07A-A49F4E067BD8}" presName="parTxOnly" presStyleLbl="node1" presStyleIdx="2" presStyleCnt="6">
        <dgm:presLayoutVars>
          <dgm:chMax val="0"/>
          <dgm:chPref val="0"/>
          <dgm:bulletEnabled val="1"/>
        </dgm:presLayoutVars>
      </dgm:prSet>
      <dgm:spPr/>
    </dgm:pt>
    <dgm:pt modelId="{A86A9466-E248-E642-939D-D7EE4C2F4C5A}" type="pres">
      <dgm:prSet presAssocID="{E60C229D-9431-1843-B13B-8FD6FF7FC428}" presName="parTxOnlySpace" presStyleCnt="0"/>
      <dgm:spPr/>
    </dgm:pt>
    <dgm:pt modelId="{824C2469-C044-CB46-8DCF-1B1F97C506CE}" type="pres">
      <dgm:prSet presAssocID="{141042D5-8D00-F246-AA4A-80EE987EB603}" presName="parTxOnly" presStyleLbl="node1" presStyleIdx="3" presStyleCnt="6">
        <dgm:presLayoutVars>
          <dgm:chMax val="0"/>
          <dgm:chPref val="0"/>
          <dgm:bulletEnabled val="1"/>
        </dgm:presLayoutVars>
      </dgm:prSet>
      <dgm:spPr/>
    </dgm:pt>
    <dgm:pt modelId="{1E247D81-9D8D-EE45-A32E-110711711263}" type="pres">
      <dgm:prSet presAssocID="{AA384805-432D-8243-9EAE-F09A58BF2A29}" presName="parTxOnlySpace" presStyleCnt="0"/>
      <dgm:spPr/>
    </dgm:pt>
    <dgm:pt modelId="{B20C72B3-3D54-EA4A-88D9-1386D54D187B}" type="pres">
      <dgm:prSet presAssocID="{24842BD6-6767-224C-88CA-8630D9B8A896}" presName="parTxOnly" presStyleLbl="node1" presStyleIdx="4" presStyleCnt="6">
        <dgm:presLayoutVars>
          <dgm:chMax val="0"/>
          <dgm:chPref val="0"/>
          <dgm:bulletEnabled val="1"/>
        </dgm:presLayoutVars>
      </dgm:prSet>
      <dgm:spPr/>
    </dgm:pt>
    <dgm:pt modelId="{015A5BD6-58CD-7448-81E5-C963AC9AB88B}" type="pres">
      <dgm:prSet presAssocID="{304BC88E-3474-3F44-8F91-82023242561B}" presName="parTxOnlySpace" presStyleCnt="0"/>
      <dgm:spPr/>
    </dgm:pt>
    <dgm:pt modelId="{B3CD1287-38D2-0743-AEA0-C7148A35672E}" type="pres">
      <dgm:prSet presAssocID="{A470D032-777B-CD4E-BA5B-C530C26D97E5}" presName="parTxOnly" presStyleLbl="node1" presStyleIdx="5" presStyleCnt="6">
        <dgm:presLayoutVars>
          <dgm:chMax val="0"/>
          <dgm:chPref val="0"/>
          <dgm:bulletEnabled val="1"/>
        </dgm:presLayoutVars>
      </dgm:prSet>
      <dgm:spPr/>
    </dgm:pt>
  </dgm:ptLst>
  <dgm:cxnLst>
    <dgm:cxn modelId="{D7B93F28-8089-7245-AC1C-5A72533E34A6}" type="presOf" srcId="{A470D032-777B-CD4E-BA5B-C530C26D97E5}" destId="{B3CD1287-38D2-0743-AEA0-C7148A35672E}" srcOrd="0" destOrd="0" presId="urn:microsoft.com/office/officeart/2005/8/layout/chevron1"/>
    <dgm:cxn modelId="{BC449531-1041-514C-86CF-DDAFE5C1D331}" type="presOf" srcId="{24842BD6-6767-224C-88CA-8630D9B8A896}" destId="{B20C72B3-3D54-EA4A-88D9-1386D54D187B}" srcOrd="0" destOrd="0" presId="urn:microsoft.com/office/officeart/2005/8/layout/chevron1"/>
    <dgm:cxn modelId="{321BDB35-25A9-8B4A-92CB-2E16AA6F7C4C}" srcId="{FB9AED22-3554-FD4B-8D35-16DB27D4B926}" destId="{0A44E572-9CBE-974F-BA42-581F01595490}" srcOrd="1" destOrd="0" parTransId="{0C054F5B-3049-7A42-8841-0DB5B7325274}" sibTransId="{E052A8D3-341B-C449-AFAB-BB32A814F4E9}"/>
    <dgm:cxn modelId="{C48F4147-5D60-834D-9E56-3D07E0E76B1A}" type="presOf" srcId="{FB9AED22-3554-FD4B-8D35-16DB27D4B926}" destId="{E7EE9F07-CF54-DE4F-B889-848B557BC916}" srcOrd="0" destOrd="0" presId="urn:microsoft.com/office/officeart/2005/8/layout/chevron1"/>
    <dgm:cxn modelId="{20CE4D5F-0CE5-D04D-9E5D-C14AEE037EC7}" srcId="{FB9AED22-3554-FD4B-8D35-16DB27D4B926}" destId="{D0EA8F61-6A15-A542-A07A-A49F4E067BD8}" srcOrd="2" destOrd="0" parTransId="{D410E585-E02B-7643-ADA7-90661E7C1D79}" sibTransId="{E60C229D-9431-1843-B13B-8FD6FF7FC428}"/>
    <dgm:cxn modelId="{5D181362-E36E-4F48-859C-B9B94587ACE9}" srcId="{FB9AED22-3554-FD4B-8D35-16DB27D4B926}" destId="{F764F03C-2794-C647-AB8F-34BBC9313343}" srcOrd="0" destOrd="0" parTransId="{34CF5349-0B48-2B4D-A067-6D21C559985F}" sibTransId="{B7C570D6-66CD-F94F-9F57-8B3365D228BF}"/>
    <dgm:cxn modelId="{948C7167-381C-A24A-A69E-8EE703C129D2}" srcId="{FB9AED22-3554-FD4B-8D35-16DB27D4B926}" destId="{141042D5-8D00-F246-AA4A-80EE987EB603}" srcOrd="3" destOrd="0" parTransId="{80339622-FC50-3E4C-AD34-080EC00B9FF0}" sibTransId="{AA384805-432D-8243-9EAE-F09A58BF2A29}"/>
    <dgm:cxn modelId="{D2766F93-ACF0-EB40-8D56-9BC6DA6A6AAA}" type="presOf" srcId="{F764F03C-2794-C647-AB8F-34BBC9313343}" destId="{BAD70EA9-3926-E644-8476-EC1ED08E8628}" srcOrd="0" destOrd="0" presId="urn:microsoft.com/office/officeart/2005/8/layout/chevron1"/>
    <dgm:cxn modelId="{DF3696A8-2545-3D4A-A5C2-0D00D1760BE2}" type="presOf" srcId="{D0EA8F61-6A15-A542-A07A-A49F4E067BD8}" destId="{313E9E7B-549C-864E-ABB8-D835731CEFF1}" srcOrd="0" destOrd="0" presId="urn:microsoft.com/office/officeart/2005/8/layout/chevron1"/>
    <dgm:cxn modelId="{A13E0DB8-5F53-3A49-8ED2-4D03384BF74D}" type="presOf" srcId="{141042D5-8D00-F246-AA4A-80EE987EB603}" destId="{824C2469-C044-CB46-8DCF-1B1F97C506CE}" srcOrd="0" destOrd="0" presId="urn:microsoft.com/office/officeart/2005/8/layout/chevron1"/>
    <dgm:cxn modelId="{87807BC0-54C3-4B4A-843F-FC261AD31285}" srcId="{FB9AED22-3554-FD4B-8D35-16DB27D4B926}" destId="{24842BD6-6767-224C-88CA-8630D9B8A896}" srcOrd="4" destOrd="0" parTransId="{A1FF8F38-5EF3-E34C-844C-056EC08BFBB5}" sibTransId="{304BC88E-3474-3F44-8F91-82023242561B}"/>
    <dgm:cxn modelId="{9E7827ED-0DC2-B549-88F2-36E48BDC740A}" srcId="{FB9AED22-3554-FD4B-8D35-16DB27D4B926}" destId="{A470D032-777B-CD4E-BA5B-C530C26D97E5}" srcOrd="5" destOrd="0" parTransId="{16C6024B-B0EE-7B43-9066-21644ED40105}" sibTransId="{E3D0E275-D734-AB4C-8A96-8DC7086A7B8A}"/>
    <dgm:cxn modelId="{F37DD5EF-936F-664D-BD75-DFAC781EF01C}" type="presOf" srcId="{0A44E572-9CBE-974F-BA42-581F01595490}" destId="{BDB786B8-0437-F141-90F3-88E53891BACA}" srcOrd="0" destOrd="0" presId="urn:microsoft.com/office/officeart/2005/8/layout/chevron1"/>
    <dgm:cxn modelId="{B398D980-8394-C14F-BCE5-FBD8E5E79FED}" type="presParOf" srcId="{E7EE9F07-CF54-DE4F-B889-848B557BC916}" destId="{BAD70EA9-3926-E644-8476-EC1ED08E8628}" srcOrd="0" destOrd="0" presId="urn:microsoft.com/office/officeart/2005/8/layout/chevron1"/>
    <dgm:cxn modelId="{A1AB3C1F-AA96-984D-8501-1117A996848C}" type="presParOf" srcId="{E7EE9F07-CF54-DE4F-B889-848B557BC916}" destId="{8CE2AA62-D1E0-7B4D-B4CD-1396A926CCAA}" srcOrd="1" destOrd="0" presId="urn:microsoft.com/office/officeart/2005/8/layout/chevron1"/>
    <dgm:cxn modelId="{970095C7-61C5-A94F-A8AD-93DA9C91871F}" type="presParOf" srcId="{E7EE9F07-CF54-DE4F-B889-848B557BC916}" destId="{BDB786B8-0437-F141-90F3-88E53891BACA}" srcOrd="2" destOrd="0" presId="urn:microsoft.com/office/officeart/2005/8/layout/chevron1"/>
    <dgm:cxn modelId="{17CC4F86-A723-1E4B-82BB-37AB346FFBA4}" type="presParOf" srcId="{E7EE9F07-CF54-DE4F-B889-848B557BC916}" destId="{C7B24507-3E5E-DA44-8973-DF8E7A438935}" srcOrd="3" destOrd="0" presId="urn:microsoft.com/office/officeart/2005/8/layout/chevron1"/>
    <dgm:cxn modelId="{1D3FB57A-7149-A449-ABA5-2C3DD291F23B}" type="presParOf" srcId="{E7EE9F07-CF54-DE4F-B889-848B557BC916}" destId="{313E9E7B-549C-864E-ABB8-D835731CEFF1}" srcOrd="4" destOrd="0" presId="urn:microsoft.com/office/officeart/2005/8/layout/chevron1"/>
    <dgm:cxn modelId="{2ED1A0BB-AB68-9544-9AEE-6D3C3FACAC21}" type="presParOf" srcId="{E7EE9F07-CF54-DE4F-B889-848B557BC916}" destId="{A86A9466-E248-E642-939D-D7EE4C2F4C5A}" srcOrd="5" destOrd="0" presId="urn:microsoft.com/office/officeart/2005/8/layout/chevron1"/>
    <dgm:cxn modelId="{6B51D657-10FE-A347-A123-032CE235FFB6}" type="presParOf" srcId="{E7EE9F07-CF54-DE4F-B889-848B557BC916}" destId="{824C2469-C044-CB46-8DCF-1B1F97C506CE}" srcOrd="6" destOrd="0" presId="urn:microsoft.com/office/officeart/2005/8/layout/chevron1"/>
    <dgm:cxn modelId="{DAB02B41-B6A7-174D-BE68-72EBD684FD15}" type="presParOf" srcId="{E7EE9F07-CF54-DE4F-B889-848B557BC916}" destId="{1E247D81-9D8D-EE45-A32E-110711711263}" srcOrd="7" destOrd="0" presId="urn:microsoft.com/office/officeart/2005/8/layout/chevron1"/>
    <dgm:cxn modelId="{DC901911-93DC-3248-83C6-25468A4DB99A}" type="presParOf" srcId="{E7EE9F07-CF54-DE4F-B889-848B557BC916}" destId="{B20C72B3-3D54-EA4A-88D9-1386D54D187B}" srcOrd="8" destOrd="0" presId="urn:microsoft.com/office/officeart/2005/8/layout/chevron1"/>
    <dgm:cxn modelId="{18851407-D239-F146-BA02-2629013FF2A7}" type="presParOf" srcId="{E7EE9F07-CF54-DE4F-B889-848B557BC916}" destId="{015A5BD6-58CD-7448-81E5-C963AC9AB88B}" srcOrd="9" destOrd="0" presId="urn:microsoft.com/office/officeart/2005/8/layout/chevron1"/>
    <dgm:cxn modelId="{88F5CEEF-45A1-A646-90AF-50362155E8CF}" type="presParOf" srcId="{E7EE9F07-CF54-DE4F-B889-848B557BC916}" destId="{B3CD1287-38D2-0743-AEA0-C7148A35672E}" srcOrd="10" destOrd="0" presId="urn:microsoft.com/office/officeart/2005/8/layout/chevron1"/>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8068706-0395-419E-AAB7-5501ECEA962B}" type="doc">
      <dgm:prSet loTypeId="urn:microsoft.com/office/officeart/2005/8/layout/hProcess9" loCatId="process" qsTypeId="urn:microsoft.com/office/officeart/2005/8/quickstyle/simple1" qsCatId="simple" csTypeId="urn:microsoft.com/office/officeart/2005/8/colors/accent5_3" csCatId="accent5" phldr="1"/>
      <dgm:spPr/>
    </dgm:pt>
    <dgm:pt modelId="{73A8F9F1-FDBF-4C42-A6D7-F82F764392E1}">
      <dgm:prSet phldrT="[Text]" custT="1"/>
      <dgm:spPr/>
      <dgm:t>
        <a:bodyPr/>
        <a:lstStyle/>
        <a:p>
          <a:r>
            <a:rPr lang="en-US" sz="1100" noProof="1"/>
            <a:t>Preparation</a:t>
          </a:r>
        </a:p>
      </dgm:t>
    </dgm:pt>
    <dgm:pt modelId="{3FD5943D-E07A-49BA-ADD2-05636CB3918C}" type="parTrans" cxnId="{414B963C-B41D-4C9E-9FA8-77A26B4B1116}">
      <dgm:prSet/>
      <dgm:spPr/>
      <dgm:t>
        <a:bodyPr/>
        <a:lstStyle/>
        <a:p>
          <a:endParaRPr lang="en-DE"/>
        </a:p>
      </dgm:t>
    </dgm:pt>
    <dgm:pt modelId="{80A7277F-4FEA-4B24-BE74-D80760729AE4}" type="sibTrans" cxnId="{414B963C-B41D-4C9E-9FA8-77A26B4B1116}">
      <dgm:prSet/>
      <dgm:spPr/>
      <dgm:t>
        <a:bodyPr/>
        <a:lstStyle/>
        <a:p>
          <a:endParaRPr lang="en-DE"/>
        </a:p>
      </dgm:t>
    </dgm:pt>
    <dgm:pt modelId="{78414BC2-16A0-4216-A628-2BE4764A0608}">
      <dgm:prSet phldrT="[Text]" custT="1"/>
      <dgm:spPr/>
      <dgm:t>
        <a:bodyPr/>
        <a:lstStyle/>
        <a:p>
          <a:r>
            <a:rPr lang="en-US" sz="1100" noProof="1"/>
            <a:t>Creation of Foundations</a:t>
          </a:r>
        </a:p>
      </dgm:t>
    </dgm:pt>
    <dgm:pt modelId="{627B4AF1-47F6-4BF4-B339-BAA1ED6DE911}" type="parTrans" cxnId="{027B6BC9-D57F-49C8-8A6C-0A3646D2A376}">
      <dgm:prSet/>
      <dgm:spPr/>
      <dgm:t>
        <a:bodyPr/>
        <a:lstStyle/>
        <a:p>
          <a:endParaRPr lang="en-DE"/>
        </a:p>
      </dgm:t>
    </dgm:pt>
    <dgm:pt modelId="{E81D14E9-E6C5-4F02-87EE-B7DD7DCBAD43}" type="sibTrans" cxnId="{027B6BC9-D57F-49C8-8A6C-0A3646D2A376}">
      <dgm:prSet/>
      <dgm:spPr/>
      <dgm:t>
        <a:bodyPr/>
        <a:lstStyle/>
        <a:p>
          <a:endParaRPr lang="en-DE"/>
        </a:p>
      </dgm:t>
    </dgm:pt>
    <dgm:pt modelId="{760731FC-6406-4CA6-B6AC-8EEDA85AA7E2}">
      <dgm:prSet phldrT="[Text]" custT="1"/>
      <dgm:spPr/>
      <dgm:t>
        <a:bodyPr/>
        <a:lstStyle/>
        <a:p>
          <a:r>
            <a:rPr lang="en-US" sz="1100" noProof="1"/>
            <a:t>Migration Legacy Applications</a:t>
          </a:r>
        </a:p>
      </dgm:t>
    </dgm:pt>
    <dgm:pt modelId="{262CC4CE-E5C3-4F12-A283-7EDA675A8D99}" type="parTrans" cxnId="{9BEB9747-F0ED-4E68-81A6-722F74F3397B}">
      <dgm:prSet/>
      <dgm:spPr/>
      <dgm:t>
        <a:bodyPr/>
        <a:lstStyle/>
        <a:p>
          <a:endParaRPr lang="en-DE"/>
        </a:p>
      </dgm:t>
    </dgm:pt>
    <dgm:pt modelId="{4EC1320D-1150-46CE-B77B-A759F1EDBEDB}" type="sibTrans" cxnId="{9BEB9747-F0ED-4E68-81A6-722F74F3397B}">
      <dgm:prSet/>
      <dgm:spPr/>
      <dgm:t>
        <a:bodyPr/>
        <a:lstStyle/>
        <a:p>
          <a:endParaRPr lang="en-DE"/>
        </a:p>
      </dgm:t>
    </dgm:pt>
    <dgm:pt modelId="{ED0003DB-85EB-4641-9A48-5A18F672713B}">
      <dgm:prSet phldrT="[Text]" custT="1"/>
      <dgm:spPr/>
      <dgm:t>
        <a:bodyPr/>
        <a:lstStyle/>
        <a:p>
          <a:r>
            <a:rPr lang="en-US" sz="1100" noProof="1"/>
            <a:t>Implementation new Application</a:t>
          </a:r>
        </a:p>
      </dgm:t>
    </dgm:pt>
    <dgm:pt modelId="{0748040A-94AC-4897-9052-2E7C63E9BEBC}" type="parTrans" cxnId="{0B7CA8AF-A757-4B52-8BA7-FB6F55B3648D}">
      <dgm:prSet/>
      <dgm:spPr/>
      <dgm:t>
        <a:bodyPr/>
        <a:lstStyle/>
        <a:p>
          <a:endParaRPr lang="en-DE"/>
        </a:p>
      </dgm:t>
    </dgm:pt>
    <dgm:pt modelId="{FB20BB65-A0E4-4D17-94E0-DB88BE603094}" type="sibTrans" cxnId="{0B7CA8AF-A757-4B52-8BA7-FB6F55B3648D}">
      <dgm:prSet/>
      <dgm:spPr/>
      <dgm:t>
        <a:bodyPr/>
        <a:lstStyle/>
        <a:p>
          <a:endParaRPr lang="en-DE"/>
        </a:p>
      </dgm:t>
    </dgm:pt>
    <dgm:pt modelId="{F42DFFBB-6854-4380-B42A-9358A19EACB4}">
      <dgm:prSet phldrT="[Text]" custT="1"/>
      <dgm:spPr/>
      <dgm:t>
        <a:bodyPr/>
        <a:lstStyle/>
        <a:p>
          <a:r>
            <a:rPr lang="en-US" sz="1100" noProof="1"/>
            <a:t>Operations and Knowledgesharing</a:t>
          </a:r>
        </a:p>
      </dgm:t>
    </dgm:pt>
    <dgm:pt modelId="{444C6206-1492-42D1-AFBD-53FFE327942B}" type="parTrans" cxnId="{28C2ED31-56F9-42AB-81A8-2D8CC31F2842}">
      <dgm:prSet/>
      <dgm:spPr/>
      <dgm:t>
        <a:bodyPr/>
        <a:lstStyle/>
        <a:p>
          <a:endParaRPr lang="en-DE"/>
        </a:p>
      </dgm:t>
    </dgm:pt>
    <dgm:pt modelId="{C998D3F3-71E7-4129-9EA4-79821F42F023}" type="sibTrans" cxnId="{28C2ED31-56F9-42AB-81A8-2D8CC31F2842}">
      <dgm:prSet/>
      <dgm:spPr/>
      <dgm:t>
        <a:bodyPr/>
        <a:lstStyle/>
        <a:p>
          <a:endParaRPr lang="en-DE"/>
        </a:p>
      </dgm:t>
    </dgm:pt>
    <dgm:pt modelId="{0F80A72D-8B7C-4788-966F-222D4771319F}" type="pres">
      <dgm:prSet presAssocID="{28068706-0395-419E-AAB7-5501ECEA962B}" presName="CompostProcess" presStyleCnt="0">
        <dgm:presLayoutVars>
          <dgm:dir/>
          <dgm:resizeHandles val="exact"/>
        </dgm:presLayoutVars>
      </dgm:prSet>
      <dgm:spPr/>
    </dgm:pt>
    <dgm:pt modelId="{A0B643AB-AFF4-4983-A7EE-683E7540462D}" type="pres">
      <dgm:prSet presAssocID="{28068706-0395-419E-AAB7-5501ECEA962B}" presName="arrow" presStyleLbl="bgShp" presStyleIdx="0" presStyleCnt="1"/>
      <dgm:spPr/>
    </dgm:pt>
    <dgm:pt modelId="{932EC00F-A92C-4841-A785-CE6F020F9A1F}" type="pres">
      <dgm:prSet presAssocID="{28068706-0395-419E-AAB7-5501ECEA962B}" presName="linearProcess" presStyleCnt="0"/>
      <dgm:spPr/>
    </dgm:pt>
    <dgm:pt modelId="{B40536D7-93B8-4E73-B4AF-8D73F5ECE4DB}" type="pres">
      <dgm:prSet presAssocID="{73A8F9F1-FDBF-4C42-A6D7-F82F764392E1}" presName="textNode" presStyleLbl="node1" presStyleIdx="0" presStyleCnt="5">
        <dgm:presLayoutVars>
          <dgm:bulletEnabled val="1"/>
        </dgm:presLayoutVars>
      </dgm:prSet>
      <dgm:spPr/>
    </dgm:pt>
    <dgm:pt modelId="{AF71395D-EF2C-444A-83CB-0F93E5DFC744}" type="pres">
      <dgm:prSet presAssocID="{80A7277F-4FEA-4B24-BE74-D80760729AE4}" presName="sibTrans" presStyleCnt="0"/>
      <dgm:spPr/>
    </dgm:pt>
    <dgm:pt modelId="{3FE0F0D2-C5E2-473C-9FFD-417FD930B358}" type="pres">
      <dgm:prSet presAssocID="{78414BC2-16A0-4216-A628-2BE4764A0608}" presName="textNode" presStyleLbl="node1" presStyleIdx="1" presStyleCnt="5">
        <dgm:presLayoutVars>
          <dgm:bulletEnabled val="1"/>
        </dgm:presLayoutVars>
      </dgm:prSet>
      <dgm:spPr/>
    </dgm:pt>
    <dgm:pt modelId="{5FED280C-CE9E-44F6-ADB1-A57432425A38}" type="pres">
      <dgm:prSet presAssocID="{E81D14E9-E6C5-4F02-87EE-B7DD7DCBAD43}" presName="sibTrans" presStyleCnt="0"/>
      <dgm:spPr/>
    </dgm:pt>
    <dgm:pt modelId="{600064B7-7C33-4B5C-B6BC-3A293A274DD4}" type="pres">
      <dgm:prSet presAssocID="{760731FC-6406-4CA6-B6AC-8EEDA85AA7E2}" presName="textNode" presStyleLbl="node1" presStyleIdx="2" presStyleCnt="5">
        <dgm:presLayoutVars>
          <dgm:bulletEnabled val="1"/>
        </dgm:presLayoutVars>
      </dgm:prSet>
      <dgm:spPr/>
    </dgm:pt>
    <dgm:pt modelId="{FE4D1289-C92A-43A3-A788-5DD909487F44}" type="pres">
      <dgm:prSet presAssocID="{4EC1320D-1150-46CE-B77B-A759F1EDBEDB}" presName="sibTrans" presStyleCnt="0"/>
      <dgm:spPr/>
    </dgm:pt>
    <dgm:pt modelId="{0D15E4D8-A528-4007-8C8E-7AF63792EBA1}" type="pres">
      <dgm:prSet presAssocID="{ED0003DB-85EB-4641-9A48-5A18F672713B}" presName="textNode" presStyleLbl="node1" presStyleIdx="3" presStyleCnt="5">
        <dgm:presLayoutVars>
          <dgm:bulletEnabled val="1"/>
        </dgm:presLayoutVars>
      </dgm:prSet>
      <dgm:spPr/>
    </dgm:pt>
    <dgm:pt modelId="{C433BE26-CB7B-4778-BC9D-B795F7A81BE9}" type="pres">
      <dgm:prSet presAssocID="{FB20BB65-A0E4-4D17-94E0-DB88BE603094}" presName="sibTrans" presStyleCnt="0"/>
      <dgm:spPr/>
    </dgm:pt>
    <dgm:pt modelId="{79DD94FE-B8D7-419F-8E99-BBA6D63EB2B5}" type="pres">
      <dgm:prSet presAssocID="{F42DFFBB-6854-4380-B42A-9358A19EACB4}" presName="textNode" presStyleLbl="node1" presStyleIdx="4" presStyleCnt="5">
        <dgm:presLayoutVars>
          <dgm:bulletEnabled val="1"/>
        </dgm:presLayoutVars>
      </dgm:prSet>
      <dgm:spPr/>
    </dgm:pt>
  </dgm:ptLst>
  <dgm:cxnLst>
    <dgm:cxn modelId="{1055AC29-27D4-4E05-9242-AE4534EBA5DA}" type="presOf" srcId="{F42DFFBB-6854-4380-B42A-9358A19EACB4}" destId="{79DD94FE-B8D7-419F-8E99-BBA6D63EB2B5}" srcOrd="0" destOrd="0" presId="urn:microsoft.com/office/officeart/2005/8/layout/hProcess9"/>
    <dgm:cxn modelId="{D07A1D30-C1C8-481C-A2EA-B7720F3E9205}" type="presOf" srcId="{73A8F9F1-FDBF-4C42-A6D7-F82F764392E1}" destId="{B40536D7-93B8-4E73-B4AF-8D73F5ECE4DB}" srcOrd="0" destOrd="0" presId="urn:microsoft.com/office/officeart/2005/8/layout/hProcess9"/>
    <dgm:cxn modelId="{28C2ED31-56F9-42AB-81A8-2D8CC31F2842}" srcId="{28068706-0395-419E-AAB7-5501ECEA962B}" destId="{F42DFFBB-6854-4380-B42A-9358A19EACB4}" srcOrd="4" destOrd="0" parTransId="{444C6206-1492-42D1-AFBD-53FFE327942B}" sibTransId="{C998D3F3-71E7-4129-9EA4-79821F42F023}"/>
    <dgm:cxn modelId="{414B963C-B41D-4C9E-9FA8-77A26B4B1116}" srcId="{28068706-0395-419E-AAB7-5501ECEA962B}" destId="{73A8F9F1-FDBF-4C42-A6D7-F82F764392E1}" srcOrd="0" destOrd="0" parTransId="{3FD5943D-E07A-49BA-ADD2-05636CB3918C}" sibTransId="{80A7277F-4FEA-4B24-BE74-D80760729AE4}"/>
    <dgm:cxn modelId="{9BEB9747-F0ED-4E68-81A6-722F74F3397B}" srcId="{28068706-0395-419E-AAB7-5501ECEA962B}" destId="{760731FC-6406-4CA6-B6AC-8EEDA85AA7E2}" srcOrd="2" destOrd="0" parTransId="{262CC4CE-E5C3-4F12-A283-7EDA675A8D99}" sibTransId="{4EC1320D-1150-46CE-B77B-A759F1EDBEDB}"/>
    <dgm:cxn modelId="{27245C6E-58A5-4DCA-AADE-180BFA868F0E}" type="presOf" srcId="{78414BC2-16A0-4216-A628-2BE4764A0608}" destId="{3FE0F0D2-C5E2-473C-9FFD-417FD930B358}" srcOrd="0" destOrd="0" presId="urn:microsoft.com/office/officeart/2005/8/layout/hProcess9"/>
    <dgm:cxn modelId="{39EF5F84-2BA8-4BC9-9ABD-7A3E6E93EEFA}" type="presOf" srcId="{760731FC-6406-4CA6-B6AC-8EEDA85AA7E2}" destId="{600064B7-7C33-4B5C-B6BC-3A293A274DD4}" srcOrd="0" destOrd="0" presId="urn:microsoft.com/office/officeart/2005/8/layout/hProcess9"/>
    <dgm:cxn modelId="{071C9D88-A67F-4D43-8414-73E3CE8BF04C}" type="presOf" srcId="{ED0003DB-85EB-4641-9A48-5A18F672713B}" destId="{0D15E4D8-A528-4007-8C8E-7AF63792EBA1}" srcOrd="0" destOrd="0" presId="urn:microsoft.com/office/officeart/2005/8/layout/hProcess9"/>
    <dgm:cxn modelId="{0B7CA8AF-A757-4B52-8BA7-FB6F55B3648D}" srcId="{28068706-0395-419E-AAB7-5501ECEA962B}" destId="{ED0003DB-85EB-4641-9A48-5A18F672713B}" srcOrd="3" destOrd="0" parTransId="{0748040A-94AC-4897-9052-2E7C63E9BEBC}" sibTransId="{FB20BB65-A0E4-4D17-94E0-DB88BE603094}"/>
    <dgm:cxn modelId="{64301ABA-B3EA-4785-9FFE-2487321611EB}" type="presOf" srcId="{28068706-0395-419E-AAB7-5501ECEA962B}" destId="{0F80A72D-8B7C-4788-966F-222D4771319F}" srcOrd="0" destOrd="0" presId="urn:microsoft.com/office/officeart/2005/8/layout/hProcess9"/>
    <dgm:cxn modelId="{027B6BC9-D57F-49C8-8A6C-0A3646D2A376}" srcId="{28068706-0395-419E-AAB7-5501ECEA962B}" destId="{78414BC2-16A0-4216-A628-2BE4764A0608}" srcOrd="1" destOrd="0" parTransId="{627B4AF1-47F6-4BF4-B339-BAA1ED6DE911}" sibTransId="{E81D14E9-E6C5-4F02-87EE-B7DD7DCBAD43}"/>
    <dgm:cxn modelId="{B3ABA5E8-7EA4-45E7-AF4B-FBF20AC59928}" type="presParOf" srcId="{0F80A72D-8B7C-4788-966F-222D4771319F}" destId="{A0B643AB-AFF4-4983-A7EE-683E7540462D}" srcOrd="0" destOrd="0" presId="urn:microsoft.com/office/officeart/2005/8/layout/hProcess9"/>
    <dgm:cxn modelId="{1FA46BEC-5334-49C0-B67E-91EE0224D9FF}" type="presParOf" srcId="{0F80A72D-8B7C-4788-966F-222D4771319F}" destId="{932EC00F-A92C-4841-A785-CE6F020F9A1F}" srcOrd="1" destOrd="0" presId="urn:microsoft.com/office/officeart/2005/8/layout/hProcess9"/>
    <dgm:cxn modelId="{3DB6FF28-61A1-4957-AD78-7236EBB83CC3}" type="presParOf" srcId="{932EC00F-A92C-4841-A785-CE6F020F9A1F}" destId="{B40536D7-93B8-4E73-B4AF-8D73F5ECE4DB}" srcOrd="0" destOrd="0" presId="urn:microsoft.com/office/officeart/2005/8/layout/hProcess9"/>
    <dgm:cxn modelId="{83CD0505-D2D3-4AA7-A754-E69933CBDCA6}" type="presParOf" srcId="{932EC00F-A92C-4841-A785-CE6F020F9A1F}" destId="{AF71395D-EF2C-444A-83CB-0F93E5DFC744}" srcOrd="1" destOrd="0" presId="urn:microsoft.com/office/officeart/2005/8/layout/hProcess9"/>
    <dgm:cxn modelId="{BB280183-412B-49FC-B348-28532896ADBA}" type="presParOf" srcId="{932EC00F-A92C-4841-A785-CE6F020F9A1F}" destId="{3FE0F0D2-C5E2-473C-9FFD-417FD930B358}" srcOrd="2" destOrd="0" presId="urn:microsoft.com/office/officeart/2005/8/layout/hProcess9"/>
    <dgm:cxn modelId="{0F5EFAF1-DE1D-443E-B7AC-17CE508EE3E4}" type="presParOf" srcId="{932EC00F-A92C-4841-A785-CE6F020F9A1F}" destId="{5FED280C-CE9E-44F6-ADB1-A57432425A38}" srcOrd="3" destOrd="0" presId="urn:microsoft.com/office/officeart/2005/8/layout/hProcess9"/>
    <dgm:cxn modelId="{765E10D8-D1F0-47A5-9502-3487983C39C9}" type="presParOf" srcId="{932EC00F-A92C-4841-A785-CE6F020F9A1F}" destId="{600064B7-7C33-4B5C-B6BC-3A293A274DD4}" srcOrd="4" destOrd="0" presId="urn:microsoft.com/office/officeart/2005/8/layout/hProcess9"/>
    <dgm:cxn modelId="{948381EE-ADED-4603-B4F5-BC7A3F803A22}" type="presParOf" srcId="{932EC00F-A92C-4841-A785-CE6F020F9A1F}" destId="{FE4D1289-C92A-43A3-A788-5DD909487F44}" srcOrd="5" destOrd="0" presId="urn:microsoft.com/office/officeart/2005/8/layout/hProcess9"/>
    <dgm:cxn modelId="{070856C1-1C42-4063-A32D-E56BB06E27E6}" type="presParOf" srcId="{932EC00F-A92C-4841-A785-CE6F020F9A1F}" destId="{0D15E4D8-A528-4007-8C8E-7AF63792EBA1}" srcOrd="6" destOrd="0" presId="urn:microsoft.com/office/officeart/2005/8/layout/hProcess9"/>
    <dgm:cxn modelId="{FE38875E-2806-4408-A0CD-CCDF3C2B5D0A}" type="presParOf" srcId="{932EC00F-A92C-4841-A785-CE6F020F9A1F}" destId="{C433BE26-CB7B-4778-BC9D-B795F7A81BE9}" srcOrd="7" destOrd="0" presId="urn:microsoft.com/office/officeart/2005/8/layout/hProcess9"/>
    <dgm:cxn modelId="{6E03E12C-0BAA-4ABE-AF91-4B774E1827DB}" type="presParOf" srcId="{932EC00F-A92C-4841-A785-CE6F020F9A1F}" destId="{79DD94FE-B8D7-419F-8E99-BBA6D63EB2B5}" srcOrd="8" destOrd="0" presId="urn:microsoft.com/office/officeart/2005/8/layout/hProcess9"/>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D70EA9-3926-E644-8476-EC1ED08E8628}">
      <dsp:nvSpPr>
        <dsp:cNvPr id="0" name=""/>
        <dsp:cNvSpPr/>
      </dsp:nvSpPr>
      <dsp:spPr>
        <a:xfrm>
          <a:off x="3808" y="1748654"/>
          <a:ext cx="1416726" cy="566690"/>
        </a:xfrm>
        <a:prstGeom prst="chevron">
          <a:avLst/>
        </a:prstGeom>
        <a:solidFill>
          <a:schemeClr val="accent5">
            <a:alpha val="9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004" tIns="10668" rIns="10668" bIns="10668" numCol="1" spcCol="1270" anchor="ctr" anchorCtr="0">
          <a:noAutofit/>
        </a:bodyPr>
        <a:lstStyle/>
        <a:p>
          <a:pPr marL="0" lvl="0" indent="0" algn="ctr" defTabSz="355600">
            <a:lnSpc>
              <a:spcPct val="90000"/>
            </a:lnSpc>
            <a:spcBef>
              <a:spcPct val="0"/>
            </a:spcBef>
            <a:spcAft>
              <a:spcPct val="35000"/>
            </a:spcAft>
            <a:buNone/>
          </a:pPr>
          <a:r>
            <a:rPr lang="de-DE" sz="800" kern="1200" noProof="1"/>
            <a:t>Not Cloud-Ready</a:t>
          </a:r>
        </a:p>
      </dsp:txBody>
      <dsp:txXfrm>
        <a:off x="287153" y="1748654"/>
        <a:ext cx="850036" cy="566690"/>
      </dsp:txXfrm>
    </dsp:sp>
    <dsp:sp modelId="{BDB786B8-0437-F141-90F3-88E53891BACA}">
      <dsp:nvSpPr>
        <dsp:cNvPr id="0" name=""/>
        <dsp:cNvSpPr/>
      </dsp:nvSpPr>
      <dsp:spPr>
        <a:xfrm>
          <a:off x="1278862" y="1748654"/>
          <a:ext cx="1416726" cy="566690"/>
        </a:xfrm>
        <a:prstGeom prst="chevron">
          <a:avLst/>
        </a:prstGeom>
        <a:solidFill>
          <a:schemeClr val="accent5">
            <a:alpha val="90000"/>
            <a:hueOff val="0"/>
            <a:satOff val="0"/>
            <a:lumOff val="0"/>
            <a:alphaOff val="-8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004" tIns="10668" rIns="10668" bIns="10668" numCol="1" spcCol="1270" anchor="ctr" anchorCtr="0">
          <a:noAutofit/>
        </a:bodyPr>
        <a:lstStyle/>
        <a:p>
          <a:pPr marL="0" lvl="0" indent="0" algn="ctr" defTabSz="355600">
            <a:lnSpc>
              <a:spcPct val="90000"/>
            </a:lnSpc>
            <a:spcBef>
              <a:spcPct val="0"/>
            </a:spcBef>
            <a:spcAft>
              <a:spcPct val="35000"/>
            </a:spcAft>
            <a:buNone/>
          </a:pPr>
          <a:r>
            <a:rPr lang="de-DE" sz="800" kern="1200" noProof="1"/>
            <a:t>Cloud-Ready</a:t>
          </a:r>
        </a:p>
      </dsp:txBody>
      <dsp:txXfrm>
        <a:off x="1562207" y="1748654"/>
        <a:ext cx="850036" cy="566690"/>
      </dsp:txXfrm>
    </dsp:sp>
    <dsp:sp modelId="{313E9E7B-549C-864E-ABB8-D835731CEFF1}">
      <dsp:nvSpPr>
        <dsp:cNvPr id="0" name=""/>
        <dsp:cNvSpPr/>
      </dsp:nvSpPr>
      <dsp:spPr>
        <a:xfrm>
          <a:off x="2553916" y="1748654"/>
          <a:ext cx="1416726" cy="566690"/>
        </a:xfrm>
        <a:prstGeom prst="chevron">
          <a:avLst/>
        </a:prstGeom>
        <a:solidFill>
          <a:schemeClr val="accent5">
            <a:alpha val="90000"/>
            <a:hueOff val="0"/>
            <a:satOff val="0"/>
            <a:lumOff val="0"/>
            <a:alphaOff val="-16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004" tIns="10668" rIns="10668" bIns="10668" numCol="1" spcCol="1270" anchor="ctr" anchorCtr="0">
          <a:noAutofit/>
        </a:bodyPr>
        <a:lstStyle/>
        <a:p>
          <a:pPr marL="0" lvl="0" indent="0" algn="ctr" defTabSz="355600">
            <a:lnSpc>
              <a:spcPct val="90000"/>
            </a:lnSpc>
            <a:spcBef>
              <a:spcPct val="0"/>
            </a:spcBef>
            <a:spcAft>
              <a:spcPct val="35000"/>
            </a:spcAft>
            <a:buNone/>
          </a:pPr>
          <a:r>
            <a:rPr lang="de-DE" sz="800" kern="1200" noProof="1"/>
            <a:t>Cloud-Capable</a:t>
          </a:r>
        </a:p>
      </dsp:txBody>
      <dsp:txXfrm>
        <a:off x="2837261" y="1748654"/>
        <a:ext cx="850036" cy="566690"/>
      </dsp:txXfrm>
    </dsp:sp>
    <dsp:sp modelId="{824C2469-C044-CB46-8DCF-1B1F97C506CE}">
      <dsp:nvSpPr>
        <dsp:cNvPr id="0" name=""/>
        <dsp:cNvSpPr/>
      </dsp:nvSpPr>
      <dsp:spPr>
        <a:xfrm>
          <a:off x="3828970" y="1748654"/>
          <a:ext cx="1416726" cy="566690"/>
        </a:xfrm>
        <a:prstGeom prst="chevron">
          <a:avLst/>
        </a:prstGeom>
        <a:solidFill>
          <a:schemeClr val="accent5">
            <a:alpha val="90000"/>
            <a:hueOff val="0"/>
            <a:satOff val="0"/>
            <a:lumOff val="0"/>
            <a:alphaOff val="-24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004" tIns="10668" rIns="10668" bIns="10668" numCol="1" spcCol="1270" anchor="ctr" anchorCtr="0">
          <a:noAutofit/>
        </a:bodyPr>
        <a:lstStyle/>
        <a:p>
          <a:pPr marL="0" lvl="0" indent="0" algn="ctr" defTabSz="355600">
            <a:lnSpc>
              <a:spcPct val="90000"/>
            </a:lnSpc>
            <a:spcBef>
              <a:spcPct val="0"/>
            </a:spcBef>
            <a:spcAft>
              <a:spcPct val="35000"/>
            </a:spcAft>
            <a:buNone/>
          </a:pPr>
          <a:r>
            <a:rPr lang="de-DE" sz="800" kern="1200" noProof="1"/>
            <a:t>Cloud-Defined</a:t>
          </a:r>
        </a:p>
      </dsp:txBody>
      <dsp:txXfrm>
        <a:off x="4112315" y="1748654"/>
        <a:ext cx="850036" cy="566690"/>
      </dsp:txXfrm>
    </dsp:sp>
    <dsp:sp modelId="{B20C72B3-3D54-EA4A-88D9-1386D54D187B}">
      <dsp:nvSpPr>
        <dsp:cNvPr id="0" name=""/>
        <dsp:cNvSpPr/>
      </dsp:nvSpPr>
      <dsp:spPr>
        <a:xfrm>
          <a:off x="5104024" y="1748654"/>
          <a:ext cx="1416726" cy="566690"/>
        </a:xfrm>
        <a:prstGeom prst="chevron">
          <a:avLst/>
        </a:prstGeom>
        <a:solidFill>
          <a:schemeClr val="accent5">
            <a:alpha val="90000"/>
            <a:hueOff val="0"/>
            <a:satOff val="0"/>
            <a:lumOff val="0"/>
            <a:alphaOff val="-32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004" tIns="10668" rIns="10668" bIns="10668" numCol="1" spcCol="1270" anchor="ctr" anchorCtr="0">
          <a:noAutofit/>
        </a:bodyPr>
        <a:lstStyle/>
        <a:p>
          <a:pPr marL="0" lvl="0" indent="0" algn="ctr" defTabSz="355600">
            <a:lnSpc>
              <a:spcPct val="90000"/>
            </a:lnSpc>
            <a:spcBef>
              <a:spcPct val="0"/>
            </a:spcBef>
            <a:spcAft>
              <a:spcPct val="35000"/>
            </a:spcAft>
            <a:buNone/>
          </a:pPr>
          <a:r>
            <a:rPr lang="de-DE" sz="800" kern="1200" noProof="1"/>
            <a:t>Cloud-Optimized</a:t>
          </a:r>
        </a:p>
      </dsp:txBody>
      <dsp:txXfrm>
        <a:off x="5387369" y="1748654"/>
        <a:ext cx="850036" cy="566690"/>
      </dsp:txXfrm>
    </dsp:sp>
    <dsp:sp modelId="{B3CD1287-38D2-0743-AEA0-C7148A35672E}">
      <dsp:nvSpPr>
        <dsp:cNvPr id="0" name=""/>
        <dsp:cNvSpPr/>
      </dsp:nvSpPr>
      <dsp:spPr>
        <a:xfrm>
          <a:off x="6379078" y="1748654"/>
          <a:ext cx="1416726" cy="566690"/>
        </a:xfrm>
        <a:prstGeom prst="chevron">
          <a:avLst/>
        </a:prstGeom>
        <a:solidFill>
          <a:schemeClr val="accent5">
            <a:alpha val="90000"/>
            <a:hueOff val="0"/>
            <a:satOff val="0"/>
            <a:lumOff val="0"/>
            <a:alpha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004" tIns="10668" rIns="10668" bIns="10668" numCol="1" spcCol="1270" anchor="ctr" anchorCtr="0">
          <a:noAutofit/>
        </a:bodyPr>
        <a:lstStyle/>
        <a:p>
          <a:pPr marL="0" lvl="0" indent="0" algn="ctr" defTabSz="355600">
            <a:lnSpc>
              <a:spcPct val="90000"/>
            </a:lnSpc>
            <a:spcBef>
              <a:spcPct val="0"/>
            </a:spcBef>
            <a:spcAft>
              <a:spcPct val="35000"/>
            </a:spcAft>
            <a:buNone/>
          </a:pPr>
          <a:r>
            <a:rPr lang="de-DE" sz="800" kern="1200" noProof="1"/>
            <a:t>Cloud-Native</a:t>
          </a:r>
        </a:p>
      </dsp:txBody>
      <dsp:txXfrm>
        <a:off x="6662423" y="1748654"/>
        <a:ext cx="850036" cy="56669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D70EA9-3926-E644-8476-EC1ED08E8628}">
      <dsp:nvSpPr>
        <dsp:cNvPr id="0" name=""/>
        <dsp:cNvSpPr/>
      </dsp:nvSpPr>
      <dsp:spPr>
        <a:xfrm>
          <a:off x="3808" y="1252133"/>
          <a:ext cx="1416726" cy="566690"/>
        </a:xfrm>
        <a:prstGeom prst="chevron">
          <a:avLst/>
        </a:prstGeom>
        <a:solidFill>
          <a:schemeClr val="accent5">
            <a:alpha val="9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9335" rIns="9335" bIns="9335" numCol="1" spcCol="1270" anchor="ctr" anchorCtr="0">
          <a:noAutofit/>
        </a:bodyPr>
        <a:lstStyle/>
        <a:p>
          <a:pPr marL="0" lvl="0" indent="0" algn="ctr" defTabSz="311150">
            <a:lnSpc>
              <a:spcPct val="90000"/>
            </a:lnSpc>
            <a:spcBef>
              <a:spcPct val="0"/>
            </a:spcBef>
            <a:spcAft>
              <a:spcPct val="35000"/>
            </a:spcAft>
            <a:buNone/>
          </a:pPr>
          <a:r>
            <a:rPr lang="de-DE" sz="700" b="0" i="0" kern="1200" noProof="1">
              <a:latin typeface="Open Sans" pitchFamily="2" charset="0"/>
              <a:ea typeface="Open Sans" pitchFamily="2" charset="0"/>
              <a:cs typeface="Open Sans" pitchFamily="2" charset="0"/>
            </a:rPr>
            <a:t>Not </a:t>
          </a:r>
          <a:br>
            <a:rPr lang="de-DE" sz="700" b="0" i="0" kern="1200" noProof="1">
              <a:latin typeface="Open Sans" pitchFamily="2" charset="0"/>
              <a:ea typeface="Open Sans" pitchFamily="2" charset="0"/>
              <a:cs typeface="Open Sans" pitchFamily="2" charset="0"/>
            </a:rPr>
          </a:br>
          <a:r>
            <a:rPr lang="de-DE" sz="700" b="0" i="0" kern="1200" noProof="1">
              <a:latin typeface="Open Sans" pitchFamily="2" charset="0"/>
              <a:ea typeface="Open Sans" pitchFamily="2" charset="0"/>
              <a:cs typeface="Open Sans" pitchFamily="2" charset="0"/>
            </a:rPr>
            <a:t>Cloud-Ready</a:t>
          </a:r>
        </a:p>
      </dsp:txBody>
      <dsp:txXfrm>
        <a:off x="287153" y="1252133"/>
        <a:ext cx="850036" cy="566690"/>
      </dsp:txXfrm>
    </dsp:sp>
    <dsp:sp modelId="{BDB786B8-0437-F141-90F3-88E53891BACA}">
      <dsp:nvSpPr>
        <dsp:cNvPr id="0" name=""/>
        <dsp:cNvSpPr/>
      </dsp:nvSpPr>
      <dsp:spPr>
        <a:xfrm>
          <a:off x="1278862" y="1252133"/>
          <a:ext cx="1416726" cy="566690"/>
        </a:xfrm>
        <a:prstGeom prst="chevron">
          <a:avLst/>
        </a:prstGeom>
        <a:solidFill>
          <a:schemeClr val="accent5">
            <a:alpha val="90000"/>
            <a:hueOff val="0"/>
            <a:satOff val="0"/>
            <a:lumOff val="0"/>
            <a:alphaOff val="-8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9335" rIns="9335" bIns="9335" numCol="1" spcCol="1270" anchor="ctr" anchorCtr="0">
          <a:noAutofit/>
        </a:bodyPr>
        <a:lstStyle/>
        <a:p>
          <a:pPr marL="0" lvl="0" indent="0" algn="ctr" defTabSz="311150">
            <a:lnSpc>
              <a:spcPct val="90000"/>
            </a:lnSpc>
            <a:spcBef>
              <a:spcPct val="0"/>
            </a:spcBef>
            <a:spcAft>
              <a:spcPct val="35000"/>
            </a:spcAft>
            <a:buNone/>
          </a:pPr>
          <a:r>
            <a:rPr lang="de-DE" sz="700" b="0" i="0" kern="1200" noProof="1">
              <a:latin typeface="Open Sans" pitchFamily="2" charset="0"/>
              <a:ea typeface="Open Sans" pitchFamily="2" charset="0"/>
              <a:cs typeface="Open Sans" pitchFamily="2" charset="0"/>
            </a:rPr>
            <a:t>Cloud-Ready</a:t>
          </a:r>
        </a:p>
      </dsp:txBody>
      <dsp:txXfrm>
        <a:off x="1562207" y="1252133"/>
        <a:ext cx="850036" cy="566690"/>
      </dsp:txXfrm>
    </dsp:sp>
    <dsp:sp modelId="{313E9E7B-549C-864E-ABB8-D835731CEFF1}">
      <dsp:nvSpPr>
        <dsp:cNvPr id="0" name=""/>
        <dsp:cNvSpPr/>
      </dsp:nvSpPr>
      <dsp:spPr>
        <a:xfrm>
          <a:off x="2553916" y="1252133"/>
          <a:ext cx="1416726" cy="566690"/>
        </a:xfrm>
        <a:prstGeom prst="chevron">
          <a:avLst/>
        </a:prstGeom>
        <a:solidFill>
          <a:schemeClr val="accent5">
            <a:alpha val="90000"/>
            <a:hueOff val="0"/>
            <a:satOff val="0"/>
            <a:lumOff val="0"/>
            <a:alphaOff val="-16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9335" rIns="9335" bIns="9335" numCol="1" spcCol="1270" anchor="ctr" anchorCtr="0">
          <a:noAutofit/>
        </a:bodyPr>
        <a:lstStyle/>
        <a:p>
          <a:pPr marL="0" lvl="0" indent="0" algn="ctr" defTabSz="311150">
            <a:lnSpc>
              <a:spcPct val="90000"/>
            </a:lnSpc>
            <a:spcBef>
              <a:spcPct val="0"/>
            </a:spcBef>
            <a:spcAft>
              <a:spcPct val="35000"/>
            </a:spcAft>
            <a:buNone/>
          </a:pPr>
          <a:r>
            <a:rPr lang="de-DE" sz="700" b="0" i="0" kern="1200" noProof="1">
              <a:latin typeface="Open Sans" pitchFamily="2" charset="0"/>
              <a:ea typeface="Open Sans" pitchFamily="2" charset="0"/>
              <a:cs typeface="Open Sans" pitchFamily="2" charset="0"/>
            </a:rPr>
            <a:t>Cloud-Capable</a:t>
          </a:r>
        </a:p>
      </dsp:txBody>
      <dsp:txXfrm>
        <a:off x="2837261" y="1252133"/>
        <a:ext cx="850036" cy="566690"/>
      </dsp:txXfrm>
    </dsp:sp>
    <dsp:sp modelId="{824C2469-C044-CB46-8DCF-1B1F97C506CE}">
      <dsp:nvSpPr>
        <dsp:cNvPr id="0" name=""/>
        <dsp:cNvSpPr/>
      </dsp:nvSpPr>
      <dsp:spPr>
        <a:xfrm>
          <a:off x="3828970" y="1252133"/>
          <a:ext cx="1416726" cy="566690"/>
        </a:xfrm>
        <a:prstGeom prst="chevron">
          <a:avLst/>
        </a:prstGeom>
        <a:solidFill>
          <a:schemeClr val="accent5">
            <a:alpha val="90000"/>
            <a:hueOff val="0"/>
            <a:satOff val="0"/>
            <a:lumOff val="0"/>
            <a:alphaOff val="-24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9335" rIns="9335" bIns="9335" numCol="1" spcCol="1270" anchor="ctr" anchorCtr="0">
          <a:noAutofit/>
        </a:bodyPr>
        <a:lstStyle/>
        <a:p>
          <a:pPr marL="0" lvl="0" indent="0" algn="ctr" defTabSz="311150">
            <a:lnSpc>
              <a:spcPct val="90000"/>
            </a:lnSpc>
            <a:spcBef>
              <a:spcPct val="0"/>
            </a:spcBef>
            <a:spcAft>
              <a:spcPct val="35000"/>
            </a:spcAft>
            <a:buNone/>
          </a:pPr>
          <a:r>
            <a:rPr lang="de-DE" sz="700" b="0" i="0" kern="1200" noProof="1">
              <a:latin typeface="Open Sans" pitchFamily="2" charset="0"/>
              <a:ea typeface="Open Sans" pitchFamily="2" charset="0"/>
              <a:cs typeface="Open Sans" pitchFamily="2" charset="0"/>
            </a:rPr>
            <a:t>Cloud-Defined</a:t>
          </a:r>
        </a:p>
      </dsp:txBody>
      <dsp:txXfrm>
        <a:off x="4112315" y="1252133"/>
        <a:ext cx="850036" cy="566690"/>
      </dsp:txXfrm>
    </dsp:sp>
    <dsp:sp modelId="{B20C72B3-3D54-EA4A-88D9-1386D54D187B}">
      <dsp:nvSpPr>
        <dsp:cNvPr id="0" name=""/>
        <dsp:cNvSpPr/>
      </dsp:nvSpPr>
      <dsp:spPr>
        <a:xfrm>
          <a:off x="5104024" y="1252133"/>
          <a:ext cx="1416726" cy="566690"/>
        </a:xfrm>
        <a:prstGeom prst="chevron">
          <a:avLst/>
        </a:prstGeom>
        <a:solidFill>
          <a:schemeClr val="accent5">
            <a:alpha val="90000"/>
            <a:hueOff val="0"/>
            <a:satOff val="0"/>
            <a:lumOff val="0"/>
            <a:alphaOff val="-32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9335" rIns="9335" bIns="9335" numCol="1" spcCol="1270" anchor="ctr" anchorCtr="0">
          <a:noAutofit/>
        </a:bodyPr>
        <a:lstStyle/>
        <a:p>
          <a:pPr marL="0" lvl="0" indent="0" algn="ctr" defTabSz="311150">
            <a:lnSpc>
              <a:spcPct val="90000"/>
            </a:lnSpc>
            <a:spcBef>
              <a:spcPct val="0"/>
            </a:spcBef>
            <a:spcAft>
              <a:spcPct val="35000"/>
            </a:spcAft>
            <a:buNone/>
          </a:pPr>
          <a:r>
            <a:rPr lang="de-DE" sz="700" b="0" i="0" kern="1200" noProof="1">
              <a:latin typeface="Open Sans" pitchFamily="2" charset="0"/>
              <a:ea typeface="Open Sans" pitchFamily="2" charset="0"/>
              <a:cs typeface="Open Sans" pitchFamily="2" charset="0"/>
            </a:rPr>
            <a:t>Cloud-Optimized</a:t>
          </a:r>
        </a:p>
      </dsp:txBody>
      <dsp:txXfrm>
        <a:off x="5387369" y="1252133"/>
        <a:ext cx="850036" cy="566690"/>
      </dsp:txXfrm>
    </dsp:sp>
    <dsp:sp modelId="{B3CD1287-38D2-0743-AEA0-C7148A35672E}">
      <dsp:nvSpPr>
        <dsp:cNvPr id="0" name=""/>
        <dsp:cNvSpPr/>
      </dsp:nvSpPr>
      <dsp:spPr>
        <a:xfrm>
          <a:off x="6379078" y="1252133"/>
          <a:ext cx="1416726" cy="566690"/>
        </a:xfrm>
        <a:prstGeom prst="chevron">
          <a:avLst/>
        </a:prstGeom>
        <a:solidFill>
          <a:schemeClr val="accent5">
            <a:alpha val="90000"/>
            <a:hueOff val="0"/>
            <a:satOff val="0"/>
            <a:lumOff val="0"/>
            <a:alpha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9335" rIns="9335" bIns="9335" numCol="1" spcCol="1270" anchor="ctr" anchorCtr="0">
          <a:noAutofit/>
        </a:bodyPr>
        <a:lstStyle/>
        <a:p>
          <a:pPr marL="0" lvl="0" indent="0" algn="ctr" defTabSz="311150">
            <a:lnSpc>
              <a:spcPct val="90000"/>
            </a:lnSpc>
            <a:spcBef>
              <a:spcPct val="0"/>
            </a:spcBef>
            <a:spcAft>
              <a:spcPct val="35000"/>
            </a:spcAft>
            <a:buNone/>
          </a:pPr>
          <a:r>
            <a:rPr lang="de-DE" sz="700" b="0" i="0" kern="1200" noProof="1">
              <a:latin typeface="Open Sans" pitchFamily="2" charset="0"/>
              <a:ea typeface="Open Sans" pitchFamily="2" charset="0"/>
              <a:cs typeface="Open Sans" pitchFamily="2" charset="0"/>
            </a:rPr>
            <a:t>Cloud-Native</a:t>
          </a:r>
        </a:p>
      </dsp:txBody>
      <dsp:txXfrm>
        <a:off x="6662423" y="1252133"/>
        <a:ext cx="850036" cy="56669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0B643AB-AFF4-4983-A7EE-683E7540462D}">
      <dsp:nvSpPr>
        <dsp:cNvPr id="0" name=""/>
        <dsp:cNvSpPr/>
      </dsp:nvSpPr>
      <dsp:spPr>
        <a:xfrm>
          <a:off x="634578" y="0"/>
          <a:ext cx="7191884" cy="2698464"/>
        </a:xfrm>
        <a:prstGeom prst="rightArrow">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40536D7-93B8-4E73-B4AF-8D73F5ECE4DB}">
      <dsp:nvSpPr>
        <dsp:cNvPr id="0" name=""/>
        <dsp:cNvSpPr/>
      </dsp:nvSpPr>
      <dsp:spPr>
        <a:xfrm>
          <a:off x="2478" y="809539"/>
          <a:ext cx="1492249" cy="1079385"/>
        </a:xfrm>
        <a:prstGeom prst="roundRect">
          <a:avLst/>
        </a:prstGeom>
        <a:solidFill>
          <a:schemeClr val="accent5">
            <a:shade val="8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noProof="1"/>
            <a:t>Preparation</a:t>
          </a:r>
        </a:p>
      </dsp:txBody>
      <dsp:txXfrm>
        <a:off x="55169" y="862230"/>
        <a:ext cx="1386867" cy="974003"/>
      </dsp:txXfrm>
    </dsp:sp>
    <dsp:sp modelId="{3FE0F0D2-C5E2-473C-9FFD-417FD930B358}">
      <dsp:nvSpPr>
        <dsp:cNvPr id="0" name=""/>
        <dsp:cNvSpPr/>
      </dsp:nvSpPr>
      <dsp:spPr>
        <a:xfrm>
          <a:off x="1743436" y="809539"/>
          <a:ext cx="1492249" cy="1079385"/>
        </a:xfrm>
        <a:prstGeom prst="roundRect">
          <a:avLst/>
        </a:prstGeom>
        <a:solidFill>
          <a:schemeClr val="accent5">
            <a:shade val="80000"/>
            <a:hueOff val="68160"/>
            <a:satOff val="-17290"/>
            <a:lumOff val="964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noProof="1"/>
            <a:t>Creation of Foundations</a:t>
          </a:r>
        </a:p>
      </dsp:txBody>
      <dsp:txXfrm>
        <a:off x="1796127" y="862230"/>
        <a:ext cx="1386867" cy="974003"/>
      </dsp:txXfrm>
    </dsp:sp>
    <dsp:sp modelId="{600064B7-7C33-4B5C-B6BC-3A293A274DD4}">
      <dsp:nvSpPr>
        <dsp:cNvPr id="0" name=""/>
        <dsp:cNvSpPr/>
      </dsp:nvSpPr>
      <dsp:spPr>
        <a:xfrm>
          <a:off x="3484395" y="809539"/>
          <a:ext cx="1492249" cy="1079385"/>
        </a:xfrm>
        <a:prstGeom prst="roundRect">
          <a:avLst/>
        </a:prstGeom>
        <a:solidFill>
          <a:schemeClr val="accent5">
            <a:shade val="80000"/>
            <a:hueOff val="136321"/>
            <a:satOff val="-34581"/>
            <a:lumOff val="1929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noProof="1"/>
            <a:t>Migration Legacy Applications</a:t>
          </a:r>
        </a:p>
      </dsp:txBody>
      <dsp:txXfrm>
        <a:off x="3537086" y="862230"/>
        <a:ext cx="1386867" cy="974003"/>
      </dsp:txXfrm>
    </dsp:sp>
    <dsp:sp modelId="{0D15E4D8-A528-4007-8C8E-7AF63792EBA1}">
      <dsp:nvSpPr>
        <dsp:cNvPr id="0" name=""/>
        <dsp:cNvSpPr/>
      </dsp:nvSpPr>
      <dsp:spPr>
        <a:xfrm>
          <a:off x="5225353" y="809539"/>
          <a:ext cx="1492249" cy="1079385"/>
        </a:xfrm>
        <a:prstGeom prst="roundRect">
          <a:avLst/>
        </a:prstGeom>
        <a:solidFill>
          <a:schemeClr val="accent5">
            <a:shade val="80000"/>
            <a:hueOff val="204481"/>
            <a:satOff val="-51872"/>
            <a:lumOff val="2894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noProof="1"/>
            <a:t>Implementation new Application</a:t>
          </a:r>
        </a:p>
      </dsp:txBody>
      <dsp:txXfrm>
        <a:off x="5278044" y="862230"/>
        <a:ext cx="1386867" cy="974003"/>
      </dsp:txXfrm>
    </dsp:sp>
    <dsp:sp modelId="{79DD94FE-B8D7-419F-8E99-BBA6D63EB2B5}">
      <dsp:nvSpPr>
        <dsp:cNvPr id="0" name=""/>
        <dsp:cNvSpPr/>
      </dsp:nvSpPr>
      <dsp:spPr>
        <a:xfrm>
          <a:off x="6966311" y="809539"/>
          <a:ext cx="1492249" cy="1079385"/>
        </a:xfrm>
        <a:prstGeom prst="roundRect">
          <a:avLst/>
        </a:prstGeom>
        <a:solidFill>
          <a:schemeClr val="accent5">
            <a:shade val="80000"/>
            <a:hueOff val="272641"/>
            <a:satOff val="-69162"/>
            <a:lumOff val="3859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noProof="1"/>
            <a:t>Operations and Knowledgesharing</a:t>
          </a:r>
        </a:p>
      </dsp:txBody>
      <dsp:txXfrm>
        <a:off x="7019002" y="862230"/>
        <a:ext cx="1386867" cy="974003"/>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5.xml"/></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3" name="PlaceHolder 1"/>
          <p:cNvSpPr>
            <a:spLocks noGrp="1"/>
          </p:cNvSpPr>
          <p:nvPr>
            <p:ph type="sldImg"/>
          </p:nvPr>
        </p:nvSpPr>
        <p:spPr>
          <a:xfrm>
            <a:off x="216000" y="812520"/>
            <a:ext cx="7127280" cy="4008960"/>
          </a:xfrm>
          <a:prstGeom prst="rect">
            <a:avLst/>
          </a:prstGeom>
          <a:noFill/>
          <a:ln w="0">
            <a:noFill/>
          </a:ln>
        </p:spPr>
        <p:txBody>
          <a:bodyPr lIns="0" rIns="0" tIns="0" bIns="0" anchor="ctr">
            <a:noAutofit/>
          </a:bodyPr>
          <a:p>
            <a:r>
              <a:rPr b="0" lang="en-US" sz="1400" strike="noStrike" u="none">
                <a:solidFill>
                  <a:srgbClr val="000000"/>
                </a:solidFill>
                <a:uFillTx/>
                <a:latin typeface="Arial"/>
              </a:rPr>
              <a:t>Click to move the slide</a:t>
            </a:r>
            <a:endParaRPr b="0" lang="en-US" sz="1400" strike="noStrike" u="none">
              <a:solidFill>
                <a:srgbClr val="000000"/>
              </a:solidFill>
              <a:uFillTx/>
              <a:latin typeface="Arial"/>
            </a:endParaRPr>
          </a:p>
        </p:txBody>
      </p:sp>
      <p:sp>
        <p:nvSpPr>
          <p:cNvPr id="84" name="PlaceHolder 2"/>
          <p:cNvSpPr>
            <a:spLocks noGrp="1"/>
          </p:cNvSpPr>
          <p:nvPr>
            <p:ph type="body"/>
          </p:nvPr>
        </p:nvSpPr>
        <p:spPr>
          <a:xfrm>
            <a:off x="756000" y="5078520"/>
            <a:ext cx="6047640" cy="4811040"/>
          </a:xfrm>
          <a:prstGeom prst="rect">
            <a:avLst/>
          </a:prstGeom>
          <a:noFill/>
          <a:ln w="0">
            <a:noFill/>
          </a:ln>
        </p:spPr>
        <p:txBody>
          <a:bodyPr lIns="0" rIns="0" tIns="0" bIns="0" anchor="t">
            <a:noAutofit/>
          </a:bodyPr>
          <a:p>
            <a:pPr marL="216000" indent="-216000">
              <a:buNone/>
            </a:pPr>
            <a:r>
              <a:rPr b="0" lang="en-US" sz="2000" strike="noStrike" u="none">
                <a:solidFill>
                  <a:srgbClr val="000000"/>
                </a:solidFill>
                <a:uFillTx/>
                <a:latin typeface="Arial"/>
              </a:rPr>
              <a:t>Click to edit the notes format</a:t>
            </a:r>
            <a:endParaRPr b="0" lang="en-US" sz="2000" strike="noStrike" u="none">
              <a:solidFill>
                <a:srgbClr val="000000"/>
              </a:solidFill>
              <a:uFillTx/>
              <a:latin typeface="Arial"/>
            </a:endParaRPr>
          </a:p>
        </p:txBody>
      </p:sp>
      <p:sp>
        <p:nvSpPr>
          <p:cNvPr id="85" name="PlaceHolder 3"/>
          <p:cNvSpPr>
            <a:spLocks noGrp="1"/>
          </p:cNvSpPr>
          <p:nvPr>
            <p:ph type="hdr"/>
          </p:nvPr>
        </p:nvSpPr>
        <p:spPr>
          <a:xfrm>
            <a:off x="0" y="0"/>
            <a:ext cx="3280680" cy="534240"/>
          </a:xfrm>
          <a:prstGeom prst="rect">
            <a:avLst/>
          </a:prstGeom>
          <a:noFill/>
          <a:ln w="0">
            <a:noFill/>
          </a:ln>
        </p:spPr>
        <p:txBody>
          <a:bodyPr lIns="0" rIns="0" tIns="0" bIns="0" anchor="t">
            <a:noAutofit/>
          </a:bodyPr>
          <a:p>
            <a:pPr indent="0">
              <a:buNone/>
            </a:pPr>
            <a:r>
              <a:rPr b="0" lang="en-US" sz="1400" strike="noStrike" u="none">
                <a:solidFill>
                  <a:srgbClr val="000000"/>
                </a:solidFill>
                <a:uFillTx/>
                <a:latin typeface="Times New Roman"/>
              </a:rPr>
              <a:t> </a:t>
            </a:r>
            <a:endParaRPr b="0" lang="en-US" sz="1400" strike="noStrike" u="none">
              <a:solidFill>
                <a:srgbClr val="000000"/>
              </a:solidFill>
              <a:uFillTx/>
              <a:latin typeface="Times New Roman"/>
            </a:endParaRPr>
          </a:p>
        </p:txBody>
      </p:sp>
      <p:sp>
        <p:nvSpPr>
          <p:cNvPr id="86" name="PlaceHolder 4"/>
          <p:cNvSpPr>
            <a:spLocks noGrp="1"/>
          </p:cNvSpPr>
          <p:nvPr>
            <p:ph type="dt" idx="12"/>
          </p:nvPr>
        </p:nvSpPr>
        <p:spPr>
          <a:xfrm>
            <a:off x="4278960" y="0"/>
            <a:ext cx="3280680" cy="534240"/>
          </a:xfrm>
          <a:prstGeom prst="rect">
            <a:avLst/>
          </a:prstGeom>
          <a:noFill/>
          <a:ln w="0">
            <a:noFill/>
          </a:ln>
        </p:spPr>
        <p:txBody>
          <a:bodyPr lIns="0" rIns="0" tIns="0" bIns="0" anchor="t">
            <a:noAutofit/>
          </a:bodyPr>
          <a:lstStyle>
            <a:lvl1pPr indent="0" algn="r">
              <a:buNone/>
              <a:defRPr b="0" lang="en-US" sz="1400" strike="noStrike" u="none">
                <a:solidFill>
                  <a:srgbClr val="000000"/>
                </a:solidFill>
                <a:uFillTx/>
                <a:latin typeface="Times New Roman"/>
              </a:defRPr>
            </a:lvl1pPr>
          </a:lstStyle>
          <a:p>
            <a:pPr indent="0" algn="r">
              <a:buNone/>
            </a:pPr>
            <a:r>
              <a:rPr b="0" lang="en-US" sz="1400" strike="noStrike" u="none">
                <a:solidFill>
                  <a:srgbClr val="000000"/>
                </a:solidFill>
                <a:uFillTx/>
                <a:latin typeface="Times New Roman"/>
              </a:rPr>
              <a:t> </a:t>
            </a:r>
            <a:endParaRPr b="0" lang="en-US" sz="1400" strike="noStrike" u="none">
              <a:solidFill>
                <a:srgbClr val="000000"/>
              </a:solidFill>
              <a:uFillTx/>
              <a:latin typeface="Times New Roman"/>
            </a:endParaRPr>
          </a:p>
        </p:txBody>
      </p:sp>
      <p:sp>
        <p:nvSpPr>
          <p:cNvPr id="87" name="PlaceHolder 5"/>
          <p:cNvSpPr>
            <a:spLocks noGrp="1"/>
          </p:cNvSpPr>
          <p:nvPr>
            <p:ph type="ftr" idx="13"/>
          </p:nvPr>
        </p:nvSpPr>
        <p:spPr>
          <a:xfrm>
            <a:off x="0" y="10157400"/>
            <a:ext cx="3280680" cy="534240"/>
          </a:xfrm>
          <a:prstGeom prst="rect">
            <a:avLst/>
          </a:prstGeom>
          <a:noFill/>
          <a:ln w="0">
            <a:noFill/>
          </a:ln>
        </p:spPr>
        <p:txBody>
          <a:bodyPr lIns="0" rIns="0" tIns="0" bIns="0" anchor="b">
            <a:noAutofit/>
          </a:bodyPr>
          <a:lstStyle>
            <a:lvl1pPr indent="0">
              <a:buNone/>
              <a:defRPr b="0" lang="en-US" sz="1400" strike="noStrike" u="none">
                <a:solidFill>
                  <a:srgbClr val="000000"/>
                </a:solidFill>
                <a:uFillTx/>
                <a:latin typeface="Times New Roman"/>
              </a:defRPr>
            </a:lvl1pPr>
          </a:lstStyle>
          <a:p>
            <a:pPr indent="0">
              <a:buNone/>
            </a:pPr>
            <a:r>
              <a:rPr b="0" lang="en-US" sz="1400" strike="noStrike" u="none">
                <a:solidFill>
                  <a:srgbClr val="000000"/>
                </a:solidFill>
                <a:uFillTx/>
                <a:latin typeface="Times New Roman"/>
              </a:rPr>
              <a:t> </a:t>
            </a:r>
            <a:endParaRPr b="0" lang="en-US" sz="1400" strike="noStrike" u="none">
              <a:solidFill>
                <a:srgbClr val="000000"/>
              </a:solidFill>
              <a:uFillTx/>
              <a:latin typeface="Times New Roman"/>
            </a:endParaRPr>
          </a:p>
        </p:txBody>
      </p:sp>
      <p:sp>
        <p:nvSpPr>
          <p:cNvPr id="88" name="PlaceHolder 6"/>
          <p:cNvSpPr>
            <a:spLocks noGrp="1"/>
          </p:cNvSpPr>
          <p:nvPr>
            <p:ph type="sldNum" idx="14"/>
          </p:nvPr>
        </p:nvSpPr>
        <p:spPr>
          <a:xfrm>
            <a:off x="4278960" y="10157400"/>
            <a:ext cx="3280680" cy="534240"/>
          </a:xfrm>
          <a:prstGeom prst="rect">
            <a:avLst/>
          </a:prstGeom>
          <a:noFill/>
          <a:ln w="0">
            <a:noFill/>
          </a:ln>
        </p:spPr>
        <p:txBody>
          <a:bodyPr lIns="0" rIns="0" tIns="0" bIns="0" anchor="b">
            <a:noAutofit/>
          </a:bodyPr>
          <a:lstStyle>
            <a:lvl1pPr indent="0" algn="r">
              <a:buNone/>
              <a:defRPr b="0" lang="en-US" sz="1400" strike="noStrike" u="none">
                <a:solidFill>
                  <a:srgbClr val="000000"/>
                </a:solidFill>
                <a:uFillTx/>
                <a:latin typeface="Times New Roman"/>
              </a:defRPr>
            </a:lvl1pPr>
          </a:lstStyle>
          <a:p>
            <a:pPr indent="0" algn="r">
              <a:buNone/>
            </a:pPr>
            <a:fld id="{33E76208-9913-4703-B742-7B3521A152A4}" type="slidenum">
              <a:rPr b="0" lang="en-US" sz="1400" strike="noStrike" u="none">
                <a:solidFill>
                  <a:srgbClr val="000000"/>
                </a:solidFill>
                <a:uFillTx/>
                <a:latin typeface="Times New Roman"/>
              </a:rPr>
              <a:t>1</a:t>
            </a:fld>
            <a:endParaRPr b="0" lang="en-US" sz="1400" strike="noStrike" u="none">
              <a:solidFill>
                <a:srgbClr val="000000"/>
              </a:solidFill>
              <a:uFillTx/>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0.xml.rels><?xml version='1.0' encoding='UTF-8' standalone='yes'?>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slide" Target="../slides/slide100.xml"/><Relationship Id="rId2"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102.xml.rels><?xml version='1.0' encoding='UTF-8' standalone='yes'?>
<Relationships xmlns="http://schemas.openxmlformats.org/package/2006/relationships"><Relationship Id="rId1" Type="http://schemas.openxmlformats.org/officeDocument/2006/relationships/slide" Target="../slides/slide102.xml"/><Relationship Id="rId2"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slide" Target="../slides/slide103.xml"/><Relationship Id="rId2"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108.xml.rels><?xml version='1.0' encoding='UTF-8' standalone='yes'?>
<Relationships xmlns="http://schemas.openxmlformats.org/package/2006/relationships"><Relationship Id="rId1" Type="http://schemas.openxmlformats.org/officeDocument/2006/relationships/hyperlink" Target="https://neuvector.com/network-security/kubernetes-networking/" TargetMode="External"/><Relationship Id="rId2" Type="http://schemas.openxmlformats.org/officeDocument/2006/relationships/slide" Target="../slides/slide108.xml"/><Relationship Id="rId3"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hyperlink" Target="https://neuvector.com/network-security/advanced-kubernetes-networking/" TargetMode="External"/><Relationship Id="rId2" Type="http://schemas.openxmlformats.org/officeDocument/2006/relationships/slide" Target="../slides/slide109.xml"/><Relationship Id="rId3"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hyperlink" Target="https://neuvector.com/network-security/advanced-kubernetes-networking/" TargetMode="External"/><Relationship Id="rId2" Type="http://schemas.openxmlformats.org/officeDocument/2006/relationships/slide" Target="../slides/slide110.xml"/><Relationship Id="rId3"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slide" Target="../slides/slide111.xml"/><Relationship Id="rId2"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114.xml.rels><?xml version='1.0' encoding='UTF-8' standalone='yes'?>
<Relationships xmlns="http://schemas.openxmlformats.org/package/2006/relationships"><Relationship Id="rId1" Type="http://schemas.openxmlformats.org/officeDocument/2006/relationships/slide" Target="../slides/slide114.xml"/><Relationship Id="rId2"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slide" Target="../slides/slide115.xml"/><Relationship Id="rId2"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slide" Target="../slides/slide116.xml"/><Relationship Id="rId2"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5.xml"/></Relationships>
</file>

<file path=ppt/notesSlides/_rels/notesSlide118.xml.rels><?xml version='1.0' encoding='UTF-8' standalone='yes'?>
<Relationships xmlns="http://schemas.openxmlformats.org/package/2006/relationships"><Relationship Id="rId1" Type="http://schemas.openxmlformats.org/officeDocument/2006/relationships/slide" Target="../slides/slide118.xml"/><Relationship Id="rId2"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7.xml"/></Relationships>
</file>

<file path=ppt/notesSlides/_rels/notesSlide120.xml.rels><?xml version='1.0' encoding='UTF-8' standalone='yes'?>
<Relationships xmlns="http://schemas.openxmlformats.org/package/2006/relationships"><Relationship Id="rId1" Type="http://schemas.openxmlformats.org/officeDocument/2006/relationships/slide" Target="../slides/slide120.xml"/><Relationship Id="rId2"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slide" Target="../slides/slide121.xml"/><Relationship Id="rId2"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slide" Target="../slides/slide122.xml"/><Relationship Id="rId2"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slide" Target="../slides/slide123.xml"/><Relationship Id="rId2"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slide" Target="../slides/slide124.xml"/><Relationship Id="rId2"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3.xml"/></Relationships>
</file>

<file path=ppt/notesSlides/_rels/notesSlide126.xml.rels><?xml version='1.0' encoding='UTF-8' standalone='yes'?>
<Relationships xmlns="http://schemas.openxmlformats.org/package/2006/relationships"><Relationship Id="rId1" Type="http://schemas.openxmlformats.org/officeDocument/2006/relationships/slide" Target="../slides/slide126.xml"/><Relationship Id="rId2"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slide" Target="../slides/slide127.xml"/><Relationship Id="rId2"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slide" Target="../slides/slide128.xml"/><Relationship Id="rId2"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7.xml"/></Relationships>
</file>

<file path=ppt/notesSlides/_rels/notesSlide13.xml.rels><?xml version='1.0' encoding='UTF-8' standalone='yes'?>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8.xml"/></Relationships>
</file>

<file path=ppt/notesSlides/_rels/notesSlide131.xml.rels><?xml version='1.0' encoding='UTF-8' standalone='yes'?>
<Relationships xmlns="http://schemas.openxmlformats.org/package/2006/relationships"><Relationship Id="rId1" Type="http://schemas.openxmlformats.org/officeDocument/2006/relationships/slide" Target="../slides/slide131.xml"/><Relationship Id="rId2"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slide" Target="../slides/slide132.xml"/><Relationship Id="rId2"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slide" Target="../slides/slide133.xml"/><Relationship Id="rId2"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slide" Target="../slides/slide134.xml"/><Relationship Id="rId2"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3.xml"/></Relationships>
</file>

<file path=ppt/notesSlides/_rels/notesSlide136.xml.rels><?xml version='1.0' encoding='UTF-8' standalone='yes'?>
<Relationships xmlns="http://schemas.openxmlformats.org/package/2006/relationships"><Relationship Id="rId1" Type="http://schemas.openxmlformats.org/officeDocument/2006/relationships/slide" Target="../slides/slide136.xml"/><Relationship Id="rId2"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5.xml"/></Relationships>
</file>

<file path=ppt/notesSlides/_rels/notesSlide138.xml.rels><?xml version='1.0' encoding='UTF-8' standalone='yes'?>
<Relationships xmlns="http://schemas.openxmlformats.org/package/2006/relationships"><Relationship Id="rId1" Type="http://schemas.openxmlformats.org/officeDocument/2006/relationships/slide" Target="../slides/slide138.xml"/><Relationship Id="rId2"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slide" Target="../slides/slide139.xml"/><Relationship Id="rId2"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slide" Target="../slides/slide140.xml"/><Relationship Id="rId2"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slide" Target="../slides/slide141.xml"/><Relationship Id="rId2"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slide" Target="../slides/slide142.xml"/><Relationship Id="rId2"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1" Type="http://schemas.openxmlformats.org/officeDocument/2006/relationships/slide" Target="../slides/slide154.xml"/><Relationship Id="rId2"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1" Type="http://schemas.openxmlformats.org/officeDocument/2006/relationships/slide" Target="../slides/slide155.xml"/><Relationship Id="rId2"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1" Type="http://schemas.openxmlformats.org/officeDocument/2006/relationships/slide" Target="../slides/slide164.xml"/><Relationship Id="rId2"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1" Type="http://schemas.openxmlformats.org/officeDocument/2006/relationships/slide" Target="../slides/slide165.xml"/><Relationship Id="rId2"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6.xml"/></Relationships>
</file>

<file path=ppt/notesSlides/_rels/notesSlide190.xml.rels><?xml version='1.0' encoding='UTF-8' standalone='yes'?>
<Relationships xmlns="http://schemas.openxmlformats.org/package/2006/relationships"><Relationship Id="rId1" Type="http://schemas.openxmlformats.org/officeDocument/2006/relationships/slide" Target="../slides/slide190.xml"/><Relationship Id="rId2"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1" Type="http://schemas.openxmlformats.org/officeDocument/2006/relationships/slide" Target="../slides/slide196.xml"/><Relationship Id="rId2"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4.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2.xml"/></Relationships>
</file>

<file path=ppt/notesSlides/_rels/notesSlide23.xml.rels><?xml version='1.0' encoding='UTF-8' standalone='yes'?>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0.xml"/></Relationships>
</file>

<file path=ppt/notesSlides/_rels/notesSlide26.xml.rels><?xml version='1.0' encoding='UTF-8' standalone='yes'?>
<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9.xml"/></Relationships>
</file>

<file path=ppt/notesSlides/_rels/notesSlide28.xml.rels><?xml version='1.0' encoding='UTF-8' standalone='yes'?>
<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6.xml"/></Relationships>
</file>

<file path=ppt/notesSlides/_rels/notesSlide3.xml.rels><?xml version='1.0' encoding='UTF-8' standalone='yes'?>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slide" Target="../slides/slide30.xml"/><Relationship Id="rId2"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slide" Target="../slides/slide31.xml"/><Relationship Id="rId2"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5.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4.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2.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0.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9.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6.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4.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46.xml.rels><?xml version='1.0' encoding='UTF-8' standalone='yes'?>
<Relationships xmlns="http://schemas.openxmlformats.org/package/2006/relationships"><Relationship Id="rId1" Type="http://schemas.openxmlformats.org/officeDocument/2006/relationships/slide" Target="../slides/slide46.xml"/><Relationship Id="rId2"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48.xml.rels><?xml version='1.0' encoding='UTF-8' standalone='yes'?>
<Relationships xmlns="http://schemas.openxmlformats.org/package/2006/relationships"><Relationship Id="rId1" Type="http://schemas.openxmlformats.org/officeDocument/2006/relationships/slide" Target="../slides/slide48.xml"/><Relationship Id="rId2"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5.xml.rels><?xml version='1.0' encoding='UTF-8' standalone='yes'?>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slide" Target="../slides/slide50.xml"/><Relationship Id="rId2"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52.xml.rels><?xml version='1.0' encoding='UTF-8' standalone='yes'?>
<Relationships xmlns="http://schemas.openxmlformats.org/package/2006/relationships"><Relationship Id="rId1" Type="http://schemas.openxmlformats.org/officeDocument/2006/relationships/slide" Target="../slides/slide52.xml"/><Relationship Id="rId2"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slide" Target="../slides/slide53.xml"/><Relationship Id="rId2"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slide" Target="../slides/slide54.xml"/><Relationship Id="rId2"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slide" Target="../slides/slide55.xml"/><Relationship Id="rId2"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slide" Target="../slides/slide56.xml"/><Relationship Id="rId2"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slide" Target="../slides/slide57.xml"/><Relationship Id="rId2"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72.xml.rels><?xml version='1.0' encoding='UTF-8' standalone='yes'?>
<Relationships xmlns="http://schemas.openxmlformats.org/package/2006/relationships"><Relationship Id="rId1" Type="http://schemas.openxmlformats.org/officeDocument/2006/relationships/slide" Target="../slides/slide72.xml"/><Relationship Id="rId2"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75.xml.rels><?xml version='1.0' encoding='UTF-8' standalone='yes'?>
<Relationships xmlns="http://schemas.openxmlformats.org/package/2006/relationships"><Relationship Id="rId1" Type="http://schemas.openxmlformats.org/officeDocument/2006/relationships/slide" Target="../slides/slide75.xml"/><Relationship Id="rId2"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slide" Target="../slides/slide76.xml"/><Relationship Id="rId2"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slide" Target="../slides/slide77.xml"/><Relationship Id="rId2"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hyperlink" Target="https://d33wubrfki0l68.cloudfront.net/f84b022686eac86ba972feae8dabf6af8d1dc263/de78f/images/nav_logo.svg" TargetMode="External"/><Relationship Id="rId2" Type="http://schemas.openxmlformats.org/officeDocument/2006/relationships/hyperlink" Target="https://commons.wikimedia.org/w/index.php?curid=63238145" TargetMode="External"/><Relationship Id="rId3" Type="http://schemas.openxmlformats.org/officeDocument/2006/relationships/hyperlink" Target="https://www.openshift.com/sites/default/files/NoteCard%20GENERIC.pdf" TargetMode="External"/><Relationship Id="rId4" Type="http://schemas.openxmlformats.org/officeDocument/2006/relationships/hyperlink" Target="https://commons.wikimedia.org/w/index.php?curid=38933557" TargetMode="External"/><Relationship Id="rId5" Type="http://schemas.openxmlformats.org/officeDocument/2006/relationships/hyperlink" Target="http://www.openstack.org/brand/openstack-logo/logo-download/" TargetMode="External"/><Relationship Id="rId6" Type="http://schemas.openxmlformats.org/officeDocument/2006/relationships/hyperlink" Target="https://commons.wikimedia.org/w/index.php?curid=40339150" TargetMode="External"/><Relationship Id="rId7" Type="http://schemas.openxmlformats.org/officeDocument/2006/relationships/slide" Target="../slides/slide78.xml"/><Relationship Id="rId8"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8.xml.rels><?xml version='1.0' encoding='UTF-8' standalone='yes'?>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83.xml.rels><?xml version='1.0' encoding='UTF-8' standalone='yes'?>
<Relationships xmlns="http://schemas.openxmlformats.org/package/2006/relationships"><Relationship Id="rId1" Type="http://schemas.openxmlformats.org/officeDocument/2006/relationships/slide" Target="../slides/slide83.xml"/><Relationship Id="rId2"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slide" Target="../slides/slide84.xml"/><Relationship Id="rId2"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9.xml.rels><?xml version='1.0' encoding='UTF-8' standalone='yes'?>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92.xml.rels><?xml version='1.0' encoding='UTF-8' standalone='yes'?>
<Relationships xmlns="http://schemas.openxmlformats.org/package/2006/relationships"><Relationship Id="rId1" Type="http://schemas.openxmlformats.org/officeDocument/2006/relationships/slide" Target="../slides/slide92.xml"/><Relationship Id="rId2"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hyperlink" Target="https://d33wubrfki0l68.cloudfront.net/f84b022686eac86ba972feae8dabf6af8d1dc263/de78f/images/nav_logo.svg" TargetMode="External"/><Relationship Id="rId2" Type="http://schemas.openxmlformats.org/officeDocument/2006/relationships/hyperlink" Target="https://commons.wikimedia.org/w/index.php?curid=63238145" TargetMode="External"/><Relationship Id="rId3" Type="http://schemas.openxmlformats.org/officeDocument/2006/relationships/hyperlink" Target="https://www.openshift.com/sites/default/files/NoteCard%20GENERIC.pdf" TargetMode="External"/><Relationship Id="rId4" Type="http://schemas.openxmlformats.org/officeDocument/2006/relationships/hyperlink" Target="https://commons.wikimedia.org/w/index.php?curid=38933557" TargetMode="External"/><Relationship Id="rId5" Type="http://schemas.openxmlformats.org/officeDocument/2006/relationships/hyperlink" Target="http://www.openstack.org/brand/openstack-logo/logo-download/" TargetMode="External"/><Relationship Id="rId6" Type="http://schemas.openxmlformats.org/officeDocument/2006/relationships/hyperlink" Target="https://commons.wikimedia.org/w/index.php?curid=40339150" TargetMode="External"/><Relationship Id="rId7" Type="http://schemas.openxmlformats.org/officeDocument/2006/relationships/slide" Target="../slides/slide93.xml"/><Relationship Id="rId8"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slide" Target="../slides/slide94.xml"/><Relationship Id="rId2"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96.xml.rels><?xml version='1.0' encoding='UTF-8' standalone='yes'?>
<Relationships xmlns="http://schemas.openxmlformats.org/package/2006/relationships"><Relationship Id="rId1" Type="http://schemas.openxmlformats.org/officeDocument/2006/relationships/slide" Target="../slides/slide96.xml"/><Relationship Id="rId2"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notesSlide1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03" name="PlaceHolder 1"/>
          <p:cNvSpPr>
            <a:spLocks noGrp="1"/>
          </p:cNvSpPr>
          <p:nvPr>
            <p:ph type="sldImg"/>
          </p:nvPr>
        </p:nvSpPr>
        <p:spPr>
          <a:xfrm>
            <a:off x="380880" y="685800"/>
            <a:ext cx="6095520" cy="3428640"/>
          </a:xfrm>
          <a:prstGeom prst="rect">
            <a:avLst/>
          </a:prstGeom>
          <a:ln w="0">
            <a:noFill/>
          </a:ln>
        </p:spPr>
      </p:sp>
      <p:sp>
        <p:nvSpPr>
          <p:cNvPr id="704" name="PlaceHolder 2"/>
          <p:cNvSpPr>
            <a:spLocks noGrp="1"/>
          </p:cNvSpPr>
          <p:nvPr>
            <p:ph type="body"/>
          </p:nvPr>
        </p:nvSpPr>
        <p:spPr>
          <a:xfrm>
            <a:off x="685800" y="4343400"/>
            <a:ext cx="5486040" cy="4114440"/>
          </a:xfrm>
          <a:prstGeom prst="rect">
            <a:avLst/>
          </a:prstGeom>
          <a:noFill/>
          <a:ln w="0">
            <a:noFill/>
          </a:ln>
        </p:spPr>
        <p:txBody>
          <a:bodyPr lIns="91440" rIns="91440" tIns="91440" bIns="91440" anchor="t">
            <a:noAutofit/>
          </a:bodyPr>
          <a:p>
            <a:pPr marL="457200" indent="-298440">
              <a:lnSpc>
                <a:spcPct val="100000"/>
              </a:lnSpc>
              <a:buClr>
                <a:srgbClr val="000000"/>
              </a:buClr>
              <a:buFont typeface="Arial"/>
              <a:buChar char="●"/>
            </a:pPr>
            <a:r>
              <a:rPr b="0" lang="de-DE" sz="1100" strike="noStrike" u="none">
                <a:solidFill>
                  <a:srgbClr val="000000"/>
                </a:solidFill>
                <a:uFillTx/>
                <a:latin typeface="Open Sans"/>
                <a:ea typeface="Open Sans"/>
              </a:rPr>
              <a:t>credits: Google CEO Eric Schmidt introduced the term to an industry conference</a:t>
            </a:r>
            <a:endParaRPr b="0" lang="en-US" sz="1100" strike="noStrike" u="none">
              <a:solidFill>
                <a:srgbClr val="000000"/>
              </a:solidFill>
              <a:uFillTx/>
              <a:latin typeface="Arial"/>
            </a:endParaRPr>
          </a:p>
        </p:txBody>
      </p:sp>
      <p:sp>
        <p:nvSpPr>
          <p:cNvPr id="705" name="PlaceHolder 3"/>
          <p:cNvSpPr>
            <a:spLocks noGrp="1"/>
          </p:cNvSpPr>
          <p:nvPr>
            <p:ph type="sldNum" idx="24"/>
          </p:nvPr>
        </p:nvSpPr>
        <p:spPr>
          <a:xfrm>
            <a:off x="0" y="0"/>
            <a:ext cx="0" cy="0"/>
          </a:xfrm>
          <a:prstGeom prst="rect">
            <a:avLst/>
          </a:prstGeom>
          <a:noFill/>
          <a:ln w="0">
            <a:noFill/>
          </a:ln>
        </p:spPr>
        <p:txBody>
          <a:bodyPr lIns="90000" rIns="90000" tIns="-45000" bIns="-45000" anchor="t">
            <a:noAutofit/>
          </a:bodyPr>
          <a:lstStyle>
            <a:lvl1pPr indent="0">
              <a:lnSpc>
                <a:spcPct val="100000"/>
              </a:lnSpc>
              <a:buNone/>
              <a:defRPr b="0" lang="de-DE" sz="1400" strike="noStrike" u="none">
                <a:solidFill>
                  <a:srgbClr val="000000"/>
                </a:solidFill>
                <a:uFillTx/>
                <a:latin typeface="Open Sans"/>
                <a:ea typeface="Open Sans"/>
              </a:defRPr>
            </a:lvl1pPr>
          </a:lstStyle>
          <a:p>
            <a:pPr indent="0">
              <a:lnSpc>
                <a:spcPct val="100000"/>
              </a:lnSpc>
              <a:buNone/>
            </a:pPr>
            <a:fld id="{A0BB5818-D464-46F3-99B6-3FF0CD7DB983}" type="slidenum">
              <a:rPr b="0" lang="de-DE" sz="1400" strike="noStrike" u="none">
                <a:solidFill>
                  <a:srgbClr val="000000"/>
                </a:solidFill>
                <a:uFillTx/>
                <a:latin typeface="Open Sans"/>
                <a:ea typeface="Open Sans"/>
              </a:rPr>
              <a:t>&lt;number&gt;</a:t>
            </a:fld>
            <a:endParaRPr b="0" lang="en-US" sz="1400" strike="noStrike" u="none">
              <a:solidFill>
                <a:srgbClr val="000000"/>
              </a:solidFill>
              <a:uFillTx/>
              <a:latin typeface="Times New Roman"/>
            </a:endParaRPr>
          </a:p>
        </p:txBody>
      </p:sp>
    </p:spTree>
  </p:cSld>
</p:notes>
</file>

<file path=ppt/notesSlides/notesSlide10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64" name="PlaceHolder 1"/>
          <p:cNvSpPr>
            <a:spLocks noGrp="1"/>
          </p:cNvSpPr>
          <p:nvPr>
            <p:ph type="sldImg"/>
          </p:nvPr>
        </p:nvSpPr>
        <p:spPr>
          <a:xfrm>
            <a:off x="380880" y="685800"/>
            <a:ext cx="6095520" cy="3428640"/>
          </a:xfrm>
          <a:prstGeom prst="rect">
            <a:avLst/>
          </a:prstGeom>
          <a:ln w="0">
            <a:noFill/>
          </a:ln>
        </p:spPr>
      </p:sp>
      <p:sp>
        <p:nvSpPr>
          <p:cNvPr id="765" name="PlaceHolder 2"/>
          <p:cNvSpPr>
            <a:spLocks noGrp="1"/>
          </p:cNvSpPr>
          <p:nvPr>
            <p:ph type="body"/>
          </p:nvPr>
        </p:nvSpPr>
        <p:spPr>
          <a:xfrm>
            <a:off x="685800" y="4343400"/>
            <a:ext cx="5486040" cy="4114440"/>
          </a:xfrm>
          <a:prstGeom prst="rect">
            <a:avLst/>
          </a:prstGeom>
          <a:noFill/>
          <a:ln w="0">
            <a:noFill/>
          </a:ln>
        </p:spPr>
        <p:txBody>
          <a:bodyPr lIns="91440" rIns="91440" tIns="91440" bIns="91440" anchor="t">
            <a:noAutofit/>
          </a:bodyPr>
          <a:p>
            <a:pPr marL="457200" indent="-298440">
              <a:lnSpc>
                <a:spcPct val="100000"/>
              </a:lnSpc>
              <a:buClr>
                <a:srgbClr val="000000"/>
              </a:buClr>
              <a:buFont typeface="Arial"/>
              <a:buChar char="●"/>
            </a:pPr>
            <a:r>
              <a:rPr b="0" lang="en-US" sz="1100" strike="noStrike" u="none">
                <a:solidFill>
                  <a:srgbClr val="000000"/>
                </a:solidFill>
                <a:uFillTx/>
                <a:latin typeface="Arial"/>
                <a:ea typeface="Arial"/>
              </a:rPr>
              <a:t> </a:t>
            </a:r>
            <a:endParaRPr b="0" lang="en-US" sz="1100" strike="noStrike" u="none">
              <a:solidFill>
                <a:srgbClr val="000000"/>
              </a:solidFill>
              <a:uFillTx/>
              <a:latin typeface="Arial"/>
            </a:endParaRPr>
          </a:p>
        </p:txBody>
      </p:sp>
    </p:spTree>
  </p:cSld>
</p:notes>
</file>

<file path=ppt/notesSlides/notesSlide10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p:nvPr>
        </p:nvSpPr>
        <p:spPr/>
      </p:sp>
      <p:sp>
        <p:nvSpPr>
          <p:cNvPr id="3" name="Notes Placeholder 2"/>
          <p:cNvSpPr>
            <a:spLocks noGrp="1"/>
          </p:cNvSpPr>
          <p:nvPr>
            <p:ph type="body"/>
          </p:nvPr>
        </p:nvSpPr>
        <p:spPr/>
        <p:txBody>
          <a:bodyPr/>
          <a:lstStyle/>
          <a:p>
            <a:r>
              <a:t>Trainer-Notizen:</a:t>
            </a:r>
          </a:p>
          <a:p>
            <a:r>
              <a:t>- Network Configuration Beispiel</a:t>
            </a:r>
          </a:p>
          <a:p>
            <a:r>
              <a:t>- Command speichert alten Zustand für Undo</a:t>
            </a:r>
          </a:p>
          <a:p>
            <a:r>
              <a:t>- Receiver macht die eigentliche Arbeit</a:t>
            </a:r>
          </a:p>
          <a:p>
            <a:r>
              <a:t>- Parameter werden im Command gespeichert</a:t>
            </a:r>
          </a:p>
          <a:p>
            <a:r>
              <a:t>- Zeitrahmen: 6 Minuten</a:t>
            </a:r>
          </a:p>
        </p:txBody>
      </p:sp>
      <p:sp>
        <p:nvSpPr>
          <p:cNvPr id="4" name="Slide Number Placeholder 3"/>
          <p:cNvSpPr>
            <a:spLocks noGrp="1"/>
          </p:cNvSpPr>
          <p:nvPr>
            <p:ph type="sldNum" idx="14"/>
          </p:nvPr>
        </p:nvSpPr>
        <p:spPr/>
      </p:sp>
    </p:spTree>
  </p:cSld>
  <p:clrMapOvr>
    <a:masterClrMapping/>
  </p:clrMapOvr>
</p:notes>
</file>

<file path=ppt/notesSlides/notesSlide10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66" name="PlaceHolder 1"/>
          <p:cNvSpPr>
            <a:spLocks noGrp="1"/>
          </p:cNvSpPr>
          <p:nvPr>
            <p:ph type="sldImg"/>
          </p:nvPr>
        </p:nvSpPr>
        <p:spPr>
          <a:xfrm>
            <a:off x="380880" y="685800"/>
            <a:ext cx="6095520" cy="3428640"/>
          </a:xfrm>
          <a:prstGeom prst="rect">
            <a:avLst/>
          </a:prstGeom>
          <a:ln w="0">
            <a:noFill/>
          </a:ln>
        </p:spPr>
      </p:sp>
      <p:sp>
        <p:nvSpPr>
          <p:cNvPr id="767" name="PlaceHolder 2"/>
          <p:cNvSpPr>
            <a:spLocks noGrp="1"/>
          </p:cNvSpPr>
          <p:nvPr>
            <p:ph type="body"/>
          </p:nvPr>
        </p:nvSpPr>
        <p:spPr>
          <a:xfrm>
            <a:off x="685800" y="4343400"/>
            <a:ext cx="5486040" cy="4114440"/>
          </a:xfrm>
          <a:prstGeom prst="rect">
            <a:avLst/>
          </a:prstGeom>
          <a:noFill/>
          <a:ln w="0">
            <a:noFill/>
          </a:ln>
        </p:spPr>
        <p:txBody>
          <a:bodyPr lIns="91440" rIns="91440" tIns="91440" bIns="91440" anchor="t">
            <a:noAutofit/>
          </a:bodyPr>
          <a:p>
            <a:pPr marL="216000" indent="-216000">
              <a:buNone/>
            </a:pPr>
            <a:endParaRPr b="0" lang="en-US" sz="1100" strike="noStrike" u="none">
              <a:solidFill>
                <a:srgbClr val="000000"/>
              </a:solidFill>
              <a:uFillTx/>
              <a:latin typeface="Arial"/>
              <a:ea typeface="Arial"/>
            </a:endParaRPr>
          </a:p>
        </p:txBody>
      </p:sp>
      <p:sp>
        <p:nvSpPr>
          <p:cNvPr id="768" name="PlaceHolder 3"/>
          <p:cNvSpPr>
            <a:spLocks noGrp="1"/>
          </p:cNvSpPr>
          <p:nvPr>
            <p:ph type="sldNum" idx="27"/>
          </p:nvPr>
        </p:nvSpPr>
        <p:spPr>
          <a:xfrm>
            <a:off x="0" y="0"/>
            <a:ext cx="0" cy="0"/>
          </a:xfrm>
          <a:prstGeom prst="rect">
            <a:avLst/>
          </a:prstGeom>
          <a:noFill/>
          <a:ln w="0">
            <a:noFill/>
          </a:ln>
        </p:spPr>
        <p:txBody>
          <a:bodyPr lIns="90000" rIns="90000" tIns="-45000" bIns="-45000" anchor="t">
            <a:noAutofit/>
          </a:bodyPr>
          <a:lstStyle>
            <a:lvl1pPr indent="0">
              <a:lnSpc>
                <a:spcPct val="100000"/>
              </a:lnSpc>
              <a:buNone/>
              <a:defRPr b="0" lang="en-US" sz="1400" strike="noStrike" u="none">
                <a:solidFill>
                  <a:srgbClr val="000000"/>
                </a:solidFill>
                <a:uFillTx/>
                <a:latin typeface="Arial"/>
                <a:ea typeface="Arial"/>
              </a:defRPr>
            </a:lvl1pPr>
          </a:lstStyle>
          <a:p>
            <a:pPr indent="0">
              <a:lnSpc>
                <a:spcPct val="100000"/>
              </a:lnSpc>
              <a:buNone/>
            </a:pPr>
            <a:fld id="{71D4CD92-7BFA-4847-9215-DBEDB8D3BD9E}" type="slidenum">
              <a:rPr b="0" lang="en-US" sz="1400" strike="noStrike" u="none">
                <a:solidFill>
                  <a:srgbClr val="000000"/>
                </a:solidFill>
                <a:uFillTx/>
                <a:latin typeface="Arial"/>
                <a:ea typeface="Arial"/>
              </a:rPr>
              <a:t>&lt;number&gt;</a:t>
            </a:fld>
            <a:endParaRPr b="0" lang="en-US" sz="1400" strike="noStrike" u="none">
              <a:solidFill>
                <a:srgbClr val="000000"/>
              </a:solidFill>
              <a:uFillTx/>
              <a:latin typeface="Times New Roman"/>
            </a:endParaRPr>
          </a:p>
        </p:txBody>
      </p:sp>
    </p:spTree>
  </p:cSld>
</p:notes>
</file>

<file path=ppt/notesSlides/notesSlide10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69" name="PlaceHolder 1"/>
          <p:cNvSpPr>
            <a:spLocks noGrp="1"/>
          </p:cNvSpPr>
          <p:nvPr>
            <p:ph type="sldImg"/>
          </p:nvPr>
        </p:nvSpPr>
        <p:spPr>
          <a:xfrm>
            <a:off x="380880" y="685800"/>
            <a:ext cx="6095520" cy="3428640"/>
          </a:xfrm>
          <a:prstGeom prst="rect">
            <a:avLst/>
          </a:prstGeom>
          <a:ln w="0">
            <a:noFill/>
          </a:ln>
        </p:spPr>
      </p:sp>
      <p:sp>
        <p:nvSpPr>
          <p:cNvPr id="770" name="PlaceHolder 2"/>
          <p:cNvSpPr>
            <a:spLocks noGrp="1"/>
          </p:cNvSpPr>
          <p:nvPr>
            <p:ph type="body"/>
          </p:nvPr>
        </p:nvSpPr>
        <p:spPr>
          <a:xfrm>
            <a:off x="685800" y="4343400"/>
            <a:ext cx="5486040" cy="4114440"/>
          </a:xfrm>
          <a:prstGeom prst="rect">
            <a:avLst/>
          </a:prstGeom>
          <a:noFill/>
          <a:ln w="0">
            <a:noFill/>
          </a:ln>
        </p:spPr>
        <p:txBody>
          <a:bodyPr lIns="91440" rIns="91440" tIns="91440" bIns="91440" anchor="t">
            <a:noAutofit/>
          </a:bodyPr>
          <a:p>
            <a:pPr marL="216000" indent="-216000">
              <a:buNone/>
            </a:pPr>
            <a:endParaRPr b="0" lang="en-US" sz="1100" strike="noStrike" u="none">
              <a:solidFill>
                <a:srgbClr val="000000"/>
              </a:solidFill>
              <a:uFillTx/>
              <a:latin typeface="Arial"/>
              <a:ea typeface="Arial"/>
            </a:endParaRPr>
          </a:p>
        </p:txBody>
      </p:sp>
      <p:sp>
        <p:nvSpPr>
          <p:cNvPr id="771" name="PlaceHolder 3"/>
          <p:cNvSpPr>
            <a:spLocks noGrp="1"/>
          </p:cNvSpPr>
          <p:nvPr>
            <p:ph type="sldNum" idx="28"/>
          </p:nvPr>
        </p:nvSpPr>
        <p:spPr>
          <a:xfrm>
            <a:off x="0" y="0"/>
            <a:ext cx="0" cy="0"/>
          </a:xfrm>
          <a:prstGeom prst="rect">
            <a:avLst/>
          </a:prstGeom>
          <a:noFill/>
          <a:ln w="0">
            <a:noFill/>
          </a:ln>
        </p:spPr>
        <p:txBody>
          <a:bodyPr lIns="90000" rIns="90000" tIns="-45000" bIns="-45000" anchor="t">
            <a:noAutofit/>
          </a:bodyPr>
          <a:lstStyle>
            <a:lvl1pPr indent="0">
              <a:lnSpc>
                <a:spcPct val="100000"/>
              </a:lnSpc>
              <a:buNone/>
              <a:defRPr b="0" lang="en-US" sz="1400" strike="noStrike" u="none">
                <a:solidFill>
                  <a:srgbClr val="000000"/>
                </a:solidFill>
                <a:uFillTx/>
                <a:latin typeface="Arial"/>
                <a:ea typeface="Arial"/>
              </a:defRPr>
            </a:lvl1pPr>
          </a:lstStyle>
          <a:p>
            <a:pPr indent="0">
              <a:lnSpc>
                <a:spcPct val="100000"/>
              </a:lnSpc>
              <a:buNone/>
            </a:pPr>
            <a:fld id="{24CCD727-35EB-4467-A7AE-5B501036C7A3}" type="slidenum">
              <a:rPr b="0" lang="en-US" sz="1400" strike="noStrike" u="none">
                <a:solidFill>
                  <a:srgbClr val="000000"/>
                </a:solidFill>
                <a:uFillTx/>
                <a:latin typeface="Arial"/>
                <a:ea typeface="Arial"/>
              </a:rPr>
              <a:t>&lt;number&gt;</a:t>
            </a:fld>
            <a:endParaRPr b="0" lang="en-US" sz="1400" strike="noStrike" u="none">
              <a:solidFill>
                <a:srgbClr val="000000"/>
              </a:solidFill>
              <a:uFillTx/>
              <a:latin typeface="Times New Roman"/>
            </a:endParaRPr>
          </a:p>
        </p:txBody>
      </p:sp>
    </p:spTree>
  </p:cSld>
</p:notes>
</file>

<file path=ppt/notesSlides/notesSlide10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p:nvPr>
        </p:nvSpPr>
        <p:spPr/>
      </p:sp>
      <p:sp>
        <p:nvSpPr>
          <p:cNvPr id="3" name="Notes Placeholder 2"/>
          <p:cNvSpPr>
            <a:spLocks noGrp="1"/>
          </p:cNvSpPr>
          <p:nvPr>
            <p:ph type="body"/>
          </p:nvPr>
        </p:nvSpPr>
        <p:spPr/>
        <p:txBody>
          <a:bodyPr/>
          <a:lstStyle/>
          <a:p>
            <a:r>
              <a:t>Trainer-Notizen:</a:t>
            </a:r>
          </a:p>
          <a:p>
            <a:r>
              <a:t>- Standard Iterator Interface Pattern</a:t>
            </a:r>
          </a:p>
          <a:p>
            <a:r>
              <a:t>- Iterator hält eigenen Zustand</a:t>
            </a:r>
          </a:p>
          <a:p>
            <a:r>
              <a:t>- Collection bleibt unverändert</a:t>
            </a:r>
          </a:p>
          <a:p>
            <a:r>
              <a:t>- Mehrere Iterator gleichzeitig möglich</a:t>
            </a:r>
          </a:p>
          <a:p>
            <a:r>
              <a:t>- Zeitrahmen: 4 Minuten</a:t>
            </a:r>
          </a:p>
        </p:txBody>
      </p:sp>
      <p:sp>
        <p:nvSpPr>
          <p:cNvPr id="4" name="Slide Number Placeholder 3"/>
          <p:cNvSpPr>
            <a:spLocks noGrp="1"/>
          </p:cNvSpPr>
          <p:nvPr>
            <p:ph type="sldNum" idx="14"/>
          </p:nvPr>
        </p:nvSpPr>
        <p:spPr/>
      </p:sp>
    </p:spTree>
  </p:cSld>
  <p:clrMapOvr>
    <a:masterClrMapping/>
  </p:clrMapOvr>
</p:notes>
</file>

<file path=ppt/notesSlides/notesSlide10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p:nvPr>
        </p:nvSpPr>
        <p:spPr/>
      </p:sp>
      <p:sp>
        <p:nvSpPr>
          <p:cNvPr id="3" name="Notes Placeholder 2"/>
          <p:cNvSpPr>
            <a:spLocks noGrp="1"/>
          </p:cNvSpPr>
          <p:nvPr>
            <p:ph type="body"/>
          </p:nvPr>
        </p:nvSpPr>
        <p:spPr/>
        <p:txBody>
          <a:bodyPr/>
          <a:lstStyle/>
          <a:p>
            <a:r>
              <a:t>Trainer-Notizen:</a:t>
            </a:r>
          </a:p>
          <a:p>
            <a:r>
              <a:t>- Tree-Traversal Beispiel</a:t>
            </a:r>
          </a:p>
          <a:p>
            <a:r>
              <a:t>- Stack-basierte Depth-First Implementation</a:t>
            </a:r>
          </a:p>
          <a:p>
            <a:r>
              <a:t>- Reihenfolge der Children wichtig</a:t>
            </a:r>
          </a:p>
          <a:p>
            <a:r>
              <a:t>- Iterator hält eigenen Zustand</a:t>
            </a:r>
          </a:p>
          <a:p>
            <a:r>
              <a:t>- Zeitrahmen: 7 Minuten</a:t>
            </a:r>
          </a:p>
        </p:txBody>
      </p:sp>
      <p:sp>
        <p:nvSpPr>
          <p:cNvPr id="4" name="Slide Number Placeholder 3"/>
          <p:cNvSpPr>
            <a:spLocks noGrp="1"/>
          </p:cNvSpPr>
          <p:nvPr>
            <p:ph type="sldNum" idx="14"/>
          </p:nvPr>
        </p:nvSpPr>
        <p:spPr/>
      </p:sp>
    </p:spTree>
  </p:cSld>
  <p:clrMapOvr>
    <a:masterClrMapping/>
  </p:clrMapOvr>
</p:notes>
</file>

<file path=ppt/notesSlides/notesSlide10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p:nvPr>
        </p:nvSpPr>
        <p:spPr/>
      </p:sp>
      <p:sp>
        <p:nvSpPr>
          <p:cNvPr id="3" name="Notes Placeholder 2"/>
          <p:cNvSpPr>
            <a:spLocks noGrp="1"/>
          </p:cNvSpPr>
          <p:nvPr>
            <p:ph type="body"/>
          </p:nvPr>
        </p:nvSpPr>
        <p:spPr/>
        <p:txBody>
          <a:bodyPr/>
          <a:lstStyle/>
          <a:p>
            <a:r>
              <a:t>Trainer-Notizen:</a:t>
            </a:r>
          </a:p>
          <a:p>
            <a:r>
              <a:t>- Verschiedene Iterator-Implementierungen</a:t>
            </a:r>
          </a:p>
          <a:p>
            <a:r>
              <a:t>- Collection bleibt unverändert</a:t>
            </a:r>
          </a:p>
          <a:p>
            <a:r>
              <a:t>- Client-Code unabhängig von Struktur</a:t>
            </a:r>
          </a:p>
          <a:p>
            <a:r>
              <a:t>- Java für-each Loop nutzt Iterator</a:t>
            </a:r>
          </a:p>
          <a:p>
            <a:r>
              <a:t>- Zeitrahmen: 5 Minuten</a:t>
            </a:r>
          </a:p>
        </p:txBody>
      </p:sp>
      <p:sp>
        <p:nvSpPr>
          <p:cNvPr id="4" name="Slide Number Placeholder 3"/>
          <p:cNvSpPr>
            <a:spLocks noGrp="1"/>
          </p:cNvSpPr>
          <p:nvPr>
            <p:ph type="sldNum" idx="14"/>
          </p:nvPr>
        </p:nvSpPr>
        <p:spPr/>
      </p:sp>
    </p:spTree>
  </p:cSld>
  <p:clrMapOvr>
    <a:masterClrMapping/>
  </p:clrMapOvr>
</p:notes>
</file>

<file path=ppt/notesSlides/notesSlide10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p:nvPr>
        </p:nvSpPr>
        <p:spPr/>
      </p:sp>
      <p:sp>
        <p:nvSpPr>
          <p:cNvPr id="3" name="Notes Placeholder 2"/>
          <p:cNvSpPr>
            <a:spLocks noGrp="1"/>
          </p:cNvSpPr>
          <p:nvPr>
            <p:ph type="body"/>
          </p:nvPr>
        </p:nvSpPr>
        <p:spPr/>
        <p:txBody>
          <a:bodyPr/>
          <a:lstStyle/>
          <a:p>
            <a:r>
              <a:t>Trainer-Notizen:</a:t>
            </a:r>
          </a:p>
          <a:p>
            <a:r>
              <a:t>- Network Operations Center als Beispiel</a:t>
            </a:r>
          </a:p>
          <a:p>
            <a:r>
              <a:t>- Problem der Punkt-zu-Punkt Kommunikation</a:t>
            </a:r>
          </a:p>
          <a:p>
            <a:r>
              <a:t>- Spaghetti-Code durch direkte Kopplungen</a:t>
            </a:r>
          </a:p>
          <a:p>
            <a:r>
              <a:t>- Zeitrahmen: 4 Minuten</a:t>
            </a:r>
          </a:p>
        </p:txBody>
      </p:sp>
      <p:sp>
        <p:nvSpPr>
          <p:cNvPr id="4" name="Slide Number Placeholder 3"/>
          <p:cNvSpPr>
            <a:spLocks noGrp="1"/>
          </p:cNvSpPr>
          <p:nvPr>
            <p:ph type="sldNum" idx="14"/>
          </p:nvPr>
        </p:nvSpPr>
        <p:spPr/>
      </p:sp>
    </p:spTree>
  </p:cSld>
  <p:clrMapOvr>
    <a:masterClrMapping/>
  </p:clrMapOvr>
</p:notes>
</file>

<file path=ppt/notesSlides/notesSlide10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72" name="PlaceHolder 1"/>
          <p:cNvSpPr>
            <a:spLocks noGrp="1"/>
          </p:cNvSpPr>
          <p:nvPr>
            <p:ph type="sldImg"/>
          </p:nvPr>
        </p:nvSpPr>
        <p:spPr>
          <a:xfrm>
            <a:off x="380880" y="685800"/>
            <a:ext cx="6095520" cy="3428640"/>
          </a:xfrm>
          <a:prstGeom prst="rect">
            <a:avLst/>
          </a:prstGeom>
          <a:ln w="0">
            <a:noFill/>
          </a:ln>
        </p:spPr>
      </p:sp>
      <p:sp>
        <p:nvSpPr>
          <p:cNvPr id="773" name="PlaceHolder 2"/>
          <p:cNvSpPr>
            <a:spLocks noGrp="1"/>
          </p:cNvSpPr>
          <p:nvPr>
            <p:ph type="body"/>
          </p:nvPr>
        </p:nvSpPr>
        <p:spPr>
          <a:xfrm>
            <a:off x="685800" y="4343400"/>
            <a:ext cx="5486040" cy="4114440"/>
          </a:xfrm>
          <a:prstGeom prst="rect">
            <a:avLst/>
          </a:prstGeom>
          <a:noFill/>
          <a:ln w="0">
            <a:noFill/>
          </a:ln>
        </p:spPr>
        <p:txBody>
          <a:bodyPr lIns="91440" rIns="91440" tIns="91440" bIns="91440" anchor="t">
            <a:noAutofit/>
          </a:bodyPr>
          <a:p>
            <a:pPr marL="457200" indent="-298440">
              <a:lnSpc>
                <a:spcPct val="100000"/>
              </a:lnSpc>
              <a:buClr>
                <a:srgbClr val="000000"/>
              </a:buClr>
              <a:buFont typeface="Arial"/>
              <a:buChar char="●"/>
            </a:pPr>
            <a:r>
              <a:rPr b="0" lang="de-DE" sz="1100" strike="noStrike" u="none">
                <a:solidFill>
                  <a:srgbClr val="000000"/>
                </a:solidFill>
                <a:uFillTx/>
                <a:latin typeface="Arial"/>
                <a:ea typeface="Arial"/>
              </a:rPr>
              <a:t>Image: </a:t>
            </a:r>
            <a:r>
              <a:rPr b="0" lang="de-DE" sz="1100" strike="noStrike" u="sng">
                <a:solidFill>
                  <a:srgbClr val="000000"/>
                </a:solidFill>
                <a:uFillTx/>
                <a:latin typeface="Arial"/>
                <a:ea typeface="Arial"/>
                <a:hlinkClick r:id="rId1"/>
              </a:rPr>
              <a:t>https://neuvector.com/network-security/kubernetes-networking/</a:t>
            </a:r>
            <a:endParaRPr b="0" lang="en-US" sz="1100" strike="noStrike" u="none">
              <a:solidFill>
                <a:srgbClr val="000000"/>
              </a:solidFill>
              <a:uFillTx/>
              <a:latin typeface="Arial"/>
            </a:endParaRPr>
          </a:p>
        </p:txBody>
      </p:sp>
    </p:spTree>
  </p:cSld>
</p:notes>
</file>

<file path=ppt/notesSlides/notesSlide10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74" name="PlaceHolder 1"/>
          <p:cNvSpPr>
            <a:spLocks noGrp="1"/>
          </p:cNvSpPr>
          <p:nvPr>
            <p:ph type="sldImg"/>
          </p:nvPr>
        </p:nvSpPr>
        <p:spPr>
          <a:xfrm>
            <a:off x="380880" y="685800"/>
            <a:ext cx="6095520" cy="3428640"/>
          </a:xfrm>
          <a:prstGeom prst="rect">
            <a:avLst/>
          </a:prstGeom>
          <a:ln w="0">
            <a:noFill/>
          </a:ln>
        </p:spPr>
      </p:sp>
      <p:sp>
        <p:nvSpPr>
          <p:cNvPr id="775" name="PlaceHolder 2"/>
          <p:cNvSpPr>
            <a:spLocks noGrp="1"/>
          </p:cNvSpPr>
          <p:nvPr>
            <p:ph type="body"/>
          </p:nvPr>
        </p:nvSpPr>
        <p:spPr>
          <a:xfrm>
            <a:off x="685800" y="4343400"/>
            <a:ext cx="5486040" cy="4114440"/>
          </a:xfrm>
          <a:prstGeom prst="rect">
            <a:avLst/>
          </a:prstGeom>
          <a:noFill/>
          <a:ln w="0">
            <a:noFill/>
          </a:ln>
        </p:spPr>
        <p:txBody>
          <a:bodyPr lIns="91440" rIns="91440" tIns="91440" bIns="91440" anchor="t">
            <a:noAutofit/>
          </a:bodyPr>
          <a:p>
            <a:pPr marL="457200" indent="-298440">
              <a:lnSpc>
                <a:spcPct val="100000"/>
              </a:lnSpc>
              <a:buClr>
                <a:srgbClr val="000000"/>
              </a:buClr>
              <a:buFont typeface="Arial"/>
              <a:buChar char="●"/>
            </a:pPr>
            <a:r>
              <a:rPr b="0" lang="de-DE" sz="1100" strike="noStrike" u="sng">
                <a:solidFill>
                  <a:srgbClr val="000000"/>
                </a:solidFill>
                <a:uFillTx/>
                <a:latin typeface="Arial"/>
                <a:ea typeface="Arial"/>
                <a:hlinkClick r:id="rId1"/>
              </a:rPr>
              <a:t>https://neuvector.com/network-security/advanced-kubernetes-networking/</a:t>
            </a:r>
            <a:endParaRPr b="0" lang="en-US" sz="1100" strike="noStrike" u="none">
              <a:solidFill>
                <a:srgbClr val="000000"/>
              </a:solidFill>
              <a:uFillTx/>
              <a:latin typeface="Arial"/>
            </a:endParaRPr>
          </a:p>
        </p:txBody>
      </p:sp>
    </p:spTree>
  </p:cSld>
</p:notes>
</file>

<file path=ppt/notesSlides/notesSlide1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06" name="PlaceHolder 1"/>
          <p:cNvSpPr>
            <a:spLocks noGrp="1"/>
          </p:cNvSpPr>
          <p:nvPr>
            <p:ph type="sldImg"/>
          </p:nvPr>
        </p:nvSpPr>
        <p:spPr>
          <a:xfrm>
            <a:off x="380880" y="685800"/>
            <a:ext cx="6095520" cy="3428640"/>
          </a:xfrm>
          <a:prstGeom prst="rect">
            <a:avLst/>
          </a:prstGeom>
          <a:ln w="0">
            <a:noFill/>
          </a:ln>
        </p:spPr>
      </p:sp>
      <p:sp>
        <p:nvSpPr>
          <p:cNvPr id="707" name="PlaceHolder 2"/>
          <p:cNvSpPr>
            <a:spLocks noGrp="1"/>
          </p:cNvSpPr>
          <p:nvPr>
            <p:ph type="body"/>
          </p:nvPr>
        </p:nvSpPr>
        <p:spPr>
          <a:xfrm>
            <a:off x="685800" y="4343400"/>
            <a:ext cx="5486040" cy="4114440"/>
          </a:xfrm>
          <a:prstGeom prst="rect">
            <a:avLst/>
          </a:prstGeom>
          <a:noFill/>
          <a:ln w="0">
            <a:noFill/>
          </a:ln>
        </p:spPr>
        <p:txBody>
          <a:bodyPr lIns="91440" rIns="91440" tIns="91440" bIns="91440" anchor="t">
            <a:noAutofit/>
          </a:bodyPr>
          <a:p>
            <a:pPr marL="457200" indent="-298440">
              <a:lnSpc>
                <a:spcPct val="100000"/>
              </a:lnSpc>
              <a:buClr>
                <a:srgbClr val="000000"/>
              </a:buClr>
              <a:buFont typeface="Arial"/>
              <a:buChar char="●"/>
            </a:pPr>
            <a:r>
              <a:rPr b="0" lang="de-DE" sz="1100" strike="noStrike" u="none">
                <a:solidFill>
                  <a:srgbClr val="000000"/>
                </a:solidFill>
                <a:uFillTx/>
                <a:latin typeface="Open Sans"/>
                <a:ea typeface="Open Sans"/>
              </a:rPr>
              <a:t>credits: Google CEO Eric Schmidt introduced the term to an industry conference</a:t>
            </a:r>
            <a:endParaRPr b="0" lang="en-US" sz="1100" strike="noStrike" u="none">
              <a:solidFill>
                <a:srgbClr val="000000"/>
              </a:solidFill>
              <a:uFillTx/>
              <a:latin typeface="Arial"/>
            </a:endParaRPr>
          </a:p>
        </p:txBody>
      </p:sp>
      <p:sp>
        <p:nvSpPr>
          <p:cNvPr id="708" name="PlaceHolder 3"/>
          <p:cNvSpPr>
            <a:spLocks noGrp="1"/>
          </p:cNvSpPr>
          <p:nvPr>
            <p:ph type="sldNum" idx="25"/>
          </p:nvPr>
        </p:nvSpPr>
        <p:spPr>
          <a:xfrm>
            <a:off x="0" y="0"/>
            <a:ext cx="0" cy="0"/>
          </a:xfrm>
          <a:prstGeom prst="rect">
            <a:avLst/>
          </a:prstGeom>
          <a:noFill/>
          <a:ln w="0">
            <a:noFill/>
          </a:ln>
        </p:spPr>
        <p:txBody>
          <a:bodyPr lIns="90000" rIns="90000" tIns="-45000" bIns="-45000" anchor="t">
            <a:noAutofit/>
          </a:bodyPr>
          <a:lstStyle>
            <a:lvl1pPr indent="0">
              <a:lnSpc>
                <a:spcPct val="100000"/>
              </a:lnSpc>
              <a:buNone/>
              <a:defRPr b="0" lang="de-DE" sz="1400" strike="noStrike" u="none">
                <a:solidFill>
                  <a:srgbClr val="000000"/>
                </a:solidFill>
                <a:uFillTx/>
                <a:latin typeface="Open Sans"/>
                <a:ea typeface="Open Sans"/>
              </a:defRPr>
            </a:lvl1pPr>
          </a:lstStyle>
          <a:p>
            <a:pPr indent="0">
              <a:lnSpc>
                <a:spcPct val="100000"/>
              </a:lnSpc>
              <a:buNone/>
            </a:pPr>
            <a:fld id="{B79CF36E-A4D0-4263-8DAD-65CC31E062BB}" type="slidenum">
              <a:rPr b="0" lang="de-DE" sz="1400" strike="noStrike" u="none">
                <a:solidFill>
                  <a:srgbClr val="000000"/>
                </a:solidFill>
                <a:uFillTx/>
                <a:latin typeface="Open Sans"/>
                <a:ea typeface="Open Sans"/>
              </a:rPr>
              <a:t>&lt;number&gt;</a:t>
            </a:fld>
            <a:endParaRPr b="0" lang="en-US" sz="1400" strike="noStrike" u="none">
              <a:solidFill>
                <a:srgbClr val="000000"/>
              </a:solidFill>
              <a:uFillTx/>
              <a:latin typeface="Times New Roman"/>
            </a:endParaRPr>
          </a:p>
        </p:txBody>
      </p:sp>
    </p:spTree>
  </p:cSld>
</p:notes>
</file>

<file path=ppt/notesSlides/notesSlide11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76" name="PlaceHolder 1"/>
          <p:cNvSpPr>
            <a:spLocks noGrp="1"/>
          </p:cNvSpPr>
          <p:nvPr>
            <p:ph type="sldImg"/>
          </p:nvPr>
        </p:nvSpPr>
        <p:spPr>
          <a:xfrm>
            <a:off x="380880" y="685800"/>
            <a:ext cx="6095520" cy="3428640"/>
          </a:xfrm>
          <a:prstGeom prst="rect">
            <a:avLst/>
          </a:prstGeom>
          <a:ln w="0">
            <a:noFill/>
          </a:ln>
        </p:spPr>
      </p:sp>
      <p:sp>
        <p:nvSpPr>
          <p:cNvPr id="777" name="PlaceHolder 2"/>
          <p:cNvSpPr>
            <a:spLocks noGrp="1"/>
          </p:cNvSpPr>
          <p:nvPr>
            <p:ph type="body"/>
          </p:nvPr>
        </p:nvSpPr>
        <p:spPr>
          <a:xfrm>
            <a:off x="685800" y="4343400"/>
            <a:ext cx="5486040" cy="4114440"/>
          </a:xfrm>
          <a:prstGeom prst="rect">
            <a:avLst/>
          </a:prstGeom>
          <a:noFill/>
          <a:ln w="0">
            <a:noFill/>
          </a:ln>
        </p:spPr>
        <p:txBody>
          <a:bodyPr lIns="91440" rIns="91440" tIns="91440" bIns="91440" anchor="t">
            <a:noAutofit/>
          </a:bodyPr>
          <a:p>
            <a:pPr marL="457200" indent="-298440">
              <a:lnSpc>
                <a:spcPct val="100000"/>
              </a:lnSpc>
              <a:buClr>
                <a:srgbClr val="000000"/>
              </a:buClr>
              <a:buFont typeface="Arial"/>
              <a:buChar char="●"/>
            </a:pPr>
            <a:r>
              <a:rPr b="0" lang="de-DE" sz="1100" strike="noStrike" u="sng">
                <a:solidFill>
                  <a:srgbClr val="000000"/>
                </a:solidFill>
                <a:uFillTx/>
                <a:latin typeface="Arial"/>
                <a:ea typeface="Arial"/>
                <a:hlinkClick r:id="rId1"/>
              </a:rPr>
              <a:t>https://neuvector.com/network-security/advanced-kubernetes-networking/</a:t>
            </a:r>
            <a:endParaRPr b="0" lang="en-US" sz="1100" strike="noStrike" u="none">
              <a:solidFill>
                <a:srgbClr val="000000"/>
              </a:solidFill>
              <a:uFillTx/>
              <a:latin typeface="Arial"/>
            </a:endParaRPr>
          </a:p>
        </p:txBody>
      </p:sp>
    </p:spTree>
  </p:cSld>
</p:notes>
</file>

<file path=ppt/notesSlides/notesSlide11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78" name="PlaceHolder 1"/>
          <p:cNvSpPr>
            <a:spLocks noGrp="1"/>
          </p:cNvSpPr>
          <p:nvPr>
            <p:ph type="sldImg"/>
          </p:nvPr>
        </p:nvSpPr>
        <p:spPr>
          <a:xfrm>
            <a:off x="380880" y="685800"/>
            <a:ext cx="6095520" cy="3428640"/>
          </a:xfrm>
          <a:prstGeom prst="rect">
            <a:avLst/>
          </a:prstGeom>
          <a:ln w="0">
            <a:noFill/>
          </a:ln>
        </p:spPr>
      </p:sp>
      <p:sp>
        <p:nvSpPr>
          <p:cNvPr id="779" name="PlaceHolder 2"/>
          <p:cNvSpPr>
            <a:spLocks noGrp="1"/>
          </p:cNvSpPr>
          <p:nvPr>
            <p:ph type="body"/>
          </p:nvPr>
        </p:nvSpPr>
        <p:spPr>
          <a:xfrm>
            <a:off x="685800" y="4343400"/>
            <a:ext cx="5486040" cy="4114440"/>
          </a:xfrm>
          <a:prstGeom prst="rect">
            <a:avLst/>
          </a:prstGeom>
          <a:noFill/>
          <a:ln w="0">
            <a:noFill/>
          </a:ln>
        </p:spPr>
        <p:txBody>
          <a:bodyPr lIns="91440" rIns="91440" tIns="91440" bIns="91440" anchor="t">
            <a:noAutofit/>
          </a:bodyPr>
          <a:p>
            <a:pPr marL="457200" indent="-298440">
              <a:lnSpc>
                <a:spcPct val="100000"/>
              </a:lnSpc>
              <a:buClr>
                <a:srgbClr val="000000"/>
              </a:buClr>
              <a:buFont typeface="Arial"/>
              <a:buChar char="●"/>
            </a:pPr>
            <a:r>
              <a:rPr b="0" lang="de-DE" sz="1100" strike="noStrike" u="none">
                <a:solidFill>
                  <a:srgbClr val="000000"/>
                </a:solidFill>
                <a:uFillTx/>
                <a:latin typeface="Arial"/>
                <a:ea typeface="Arial"/>
              </a:rPr>
              <a:t>Flannel:</a:t>
            </a:r>
            <a:br>
              <a:rPr sz="1100"/>
            </a:br>
            <a:r>
              <a:rPr b="0" lang="de-DE" sz="1100" strike="noStrike" u="none">
                <a:solidFill>
                  <a:srgbClr val="000000"/>
                </a:solidFill>
                <a:uFillTx/>
                <a:latin typeface="Arial"/>
                <a:ea typeface="Arial"/>
              </a:rPr>
              <a:t>Simple, robust, limitations with multiple networks, most often used network</a:t>
            </a:r>
            <a:endParaRPr b="0" lang="en-US" sz="1100" strike="noStrike" u="none">
              <a:solidFill>
                <a:srgbClr val="000000"/>
              </a:solidFill>
              <a:uFillTx/>
              <a:latin typeface="Arial"/>
            </a:endParaRPr>
          </a:p>
          <a:p>
            <a:pPr indent="0">
              <a:lnSpc>
                <a:spcPct val="100000"/>
              </a:lnSpc>
              <a:buNone/>
            </a:pPr>
            <a:endParaRPr b="0" lang="en-US" sz="1100" strike="noStrike" u="none">
              <a:solidFill>
                <a:srgbClr val="000000"/>
              </a:solidFill>
              <a:uFillTx/>
              <a:latin typeface="Arial"/>
            </a:endParaRPr>
          </a:p>
          <a:p>
            <a:pPr marL="457200" indent="-298440">
              <a:lnSpc>
                <a:spcPct val="100000"/>
              </a:lnSpc>
              <a:buClr>
                <a:srgbClr val="000000"/>
              </a:buClr>
              <a:buFont typeface="Arial"/>
              <a:buChar char="●"/>
            </a:pPr>
            <a:r>
              <a:rPr b="0" lang="de-DE" sz="1100" strike="noStrike" u="none">
                <a:solidFill>
                  <a:srgbClr val="000000"/>
                </a:solidFill>
                <a:uFillTx/>
                <a:latin typeface="Arial"/>
                <a:ea typeface="Arial"/>
              </a:rPr>
              <a:t>Calico:</a:t>
            </a:r>
            <a:br>
              <a:rPr sz="1100"/>
            </a:br>
            <a:r>
              <a:rPr b="0" lang="de-DE" sz="1100" strike="noStrike" u="none">
                <a:solidFill>
                  <a:srgbClr val="000000"/>
                </a:solidFill>
                <a:uFillTx/>
                <a:latin typeface="Arial"/>
                <a:ea typeface="Arial"/>
              </a:rPr>
              <a:t>Technically not an overlay networks, instead configures routing between systems, uses BorderGatewayProtocol, used with other overlay networks for multi-network networking</a:t>
            </a:r>
            <a:endParaRPr b="0" lang="en-US" sz="1100" strike="noStrike" u="none">
              <a:solidFill>
                <a:srgbClr val="000000"/>
              </a:solidFill>
              <a:uFillTx/>
              <a:latin typeface="Arial"/>
            </a:endParaRPr>
          </a:p>
          <a:p>
            <a:pPr indent="0">
              <a:lnSpc>
                <a:spcPct val="100000"/>
              </a:lnSpc>
              <a:buNone/>
            </a:pPr>
            <a:endParaRPr b="0" lang="en-US" sz="1100" strike="noStrike" u="none">
              <a:solidFill>
                <a:srgbClr val="000000"/>
              </a:solidFill>
              <a:uFillTx/>
              <a:latin typeface="Arial"/>
            </a:endParaRPr>
          </a:p>
          <a:p>
            <a:pPr marL="457200" indent="-298440">
              <a:lnSpc>
                <a:spcPct val="100000"/>
              </a:lnSpc>
              <a:buClr>
                <a:srgbClr val="000000"/>
              </a:buClr>
              <a:buFont typeface="Arial"/>
              <a:buChar char="●"/>
            </a:pPr>
            <a:r>
              <a:rPr b="0" lang="de-DE" sz="1100" strike="noStrike" u="none">
                <a:solidFill>
                  <a:srgbClr val="000000"/>
                </a:solidFill>
                <a:uFillTx/>
                <a:latin typeface="Arial"/>
                <a:ea typeface="Arial"/>
              </a:rPr>
              <a:t>Canal</a:t>
            </a:r>
            <a:br>
              <a:rPr sz="1100"/>
            </a:br>
            <a:r>
              <a:rPr b="0" lang="de-DE" sz="1100" strike="noStrike" u="none">
                <a:solidFill>
                  <a:srgbClr val="000000"/>
                </a:solidFill>
                <a:uFillTx/>
                <a:latin typeface="Arial"/>
                <a:ea typeface="Arial"/>
              </a:rPr>
              <a:t>Based on Flannel, includes Calico components, support network security policies</a:t>
            </a:r>
            <a:endParaRPr b="0" lang="en-US" sz="1100" strike="noStrike" u="none">
              <a:solidFill>
                <a:srgbClr val="000000"/>
              </a:solidFill>
              <a:uFillTx/>
              <a:latin typeface="Arial"/>
            </a:endParaRPr>
          </a:p>
          <a:p>
            <a:pPr indent="0">
              <a:lnSpc>
                <a:spcPct val="100000"/>
              </a:lnSpc>
              <a:buNone/>
            </a:pPr>
            <a:endParaRPr b="0" lang="en-US" sz="1100" strike="noStrike" u="none">
              <a:solidFill>
                <a:srgbClr val="000000"/>
              </a:solidFill>
              <a:uFillTx/>
              <a:latin typeface="Arial"/>
            </a:endParaRPr>
          </a:p>
          <a:p>
            <a:pPr marL="457200" indent="-298440">
              <a:lnSpc>
                <a:spcPct val="100000"/>
              </a:lnSpc>
              <a:buClr>
                <a:srgbClr val="000000"/>
              </a:buClr>
              <a:buFont typeface="Arial"/>
              <a:buChar char="●"/>
            </a:pPr>
            <a:r>
              <a:rPr b="0" lang="de-DE" sz="1100" strike="noStrike" u="none">
                <a:solidFill>
                  <a:srgbClr val="000000"/>
                </a:solidFill>
                <a:uFillTx/>
                <a:latin typeface="Arial"/>
                <a:ea typeface="Arial"/>
              </a:rPr>
              <a:t>Multus</a:t>
            </a:r>
            <a:br>
              <a:rPr sz="1100"/>
            </a:br>
            <a:r>
              <a:rPr b="0" lang="de-DE" sz="1100" strike="noStrike" u="none">
                <a:solidFill>
                  <a:srgbClr val="000000"/>
                </a:solidFill>
                <a:uFillTx/>
                <a:latin typeface="Arial"/>
                <a:ea typeface="Arial"/>
              </a:rPr>
              <a:t>Orchestrates multiple interfaces, allows to have multiple networks with ease</a:t>
            </a:r>
            <a:endParaRPr b="0" lang="en-US" sz="1100" strike="noStrike" u="none">
              <a:solidFill>
                <a:srgbClr val="000000"/>
              </a:solidFill>
              <a:uFillTx/>
              <a:latin typeface="Arial"/>
            </a:endParaRPr>
          </a:p>
          <a:p>
            <a:pPr indent="0">
              <a:lnSpc>
                <a:spcPct val="100000"/>
              </a:lnSpc>
              <a:buNone/>
            </a:pPr>
            <a:endParaRPr b="0" lang="en-US" sz="1100" strike="noStrike" u="none">
              <a:solidFill>
                <a:srgbClr val="000000"/>
              </a:solidFill>
              <a:uFillTx/>
              <a:latin typeface="Arial"/>
            </a:endParaRPr>
          </a:p>
          <a:p>
            <a:pPr marL="457200" indent="-298440">
              <a:lnSpc>
                <a:spcPct val="100000"/>
              </a:lnSpc>
              <a:buClr>
                <a:srgbClr val="000000"/>
              </a:buClr>
              <a:buFont typeface="Arial"/>
              <a:buChar char="●"/>
            </a:pPr>
            <a:r>
              <a:rPr b="0" lang="de-DE" sz="1100" strike="noStrike" u="none">
                <a:solidFill>
                  <a:srgbClr val="000000"/>
                </a:solidFill>
                <a:uFillTx/>
                <a:latin typeface="Arial"/>
                <a:ea typeface="Arial"/>
              </a:rPr>
              <a:t>Weave</a:t>
            </a:r>
            <a:br>
              <a:rPr sz="1100"/>
            </a:br>
            <a:r>
              <a:rPr b="0" lang="de-DE" sz="1100" strike="noStrike" u="none">
                <a:solidFill>
                  <a:srgbClr val="000000"/>
                </a:solidFill>
                <a:uFillTx/>
                <a:latin typeface="Arial"/>
                <a:ea typeface="Arial"/>
              </a:rPr>
              <a:t>Mesh-Overlay-Network, allows for flexible routing, intelligent routing, commercial solution</a:t>
            </a:r>
            <a:endParaRPr b="0" lang="en-US" sz="1100" strike="noStrike" u="none">
              <a:solidFill>
                <a:srgbClr val="000000"/>
              </a:solidFill>
              <a:uFillTx/>
              <a:latin typeface="Arial"/>
            </a:endParaRPr>
          </a:p>
        </p:txBody>
      </p:sp>
    </p:spTree>
  </p:cSld>
</p:notes>
</file>

<file path=ppt/notesSlides/notesSlide11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p:nvPr>
        </p:nvSpPr>
        <p:spPr/>
      </p:sp>
      <p:sp>
        <p:nvSpPr>
          <p:cNvPr id="3" name="Notes Placeholder 2"/>
          <p:cNvSpPr>
            <a:spLocks noGrp="1"/>
          </p:cNvSpPr>
          <p:nvPr>
            <p:ph type="body"/>
          </p:nvPr>
        </p:nvSpPr>
        <p:spPr/>
        <p:txBody>
          <a:bodyPr/>
          <a:lstStyle/>
          <a:p>
            <a:r>
              <a:t>Trainer-Notizen:</a:t>
            </a:r>
          </a:p>
          <a:p>
            <a:r>
              <a:t>- Drei-Rollen-Pattern</a:t>
            </a:r>
          </a:p>
          <a:p>
            <a:r>
              <a:t>- Kapselung bleibt erhalten</a:t>
            </a:r>
          </a:p>
          <a:p>
            <a:r>
              <a:t>- Originator hat exklusiven Zugriff</a:t>
            </a:r>
          </a:p>
          <a:p>
            <a:r>
              <a:t>- Caretaker macht Lifecycle-Management</a:t>
            </a:r>
          </a:p>
          <a:p>
            <a:r>
              <a:t>- Zeitrahmen: 5 Minuten</a:t>
            </a:r>
          </a:p>
        </p:txBody>
      </p:sp>
      <p:sp>
        <p:nvSpPr>
          <p:cNvPr id="4" name="Slide Number Placeholder 3"/>
          <p:cNvSpPr>
            <a:spLocks noGrp="1"/>
          </p:cNvSpPr>
          <p:nvPr>
            <p:ph type="sldNum" idx="14"/>
          </p:nvPr>
        </p:nvSpPr>
        <p:spPr/>
      </p:sp>
    </p:spTree>
  </p:cSld>
  <p:clrMapOvr>
    <a:masterClrMapping/>
  </p:clrMapOvr>
</p:notes>
</file>

<file path=ppt/notesSlides/notesSlide11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p:nvPr>
        </p:nvSpPr>
        <p:spPr/>
      </p:sp>
      <p:sp>
        <p:nvSpPr>
          <p:cNvPr id="3" name="Notes Placeholder 2"/>
          <p:cNvSpPr>
            <a:spLocks noGrp="1"/>
          </p:cNvSpPr>
          <p:nvPr>
            <p:ph type="body"/>
          </p:nvPr>
        </p:nvSpPr>
        <p:spPr/>
        <p:txBody>
          <a:bodyPr/>
          <a:lstStyle/>
          <a:p>
            <a:r>
              <a:t>Trainer-Notizen:</a:t>
            </a:r>
          </a:p>
          <a:p>
            <a:r>
              <a:t>- Inner Class Pattern für Kapselung</a:t>
            </a:r>
          </a:p>
          <a:p>
            <a:r>
              <a:t>- Deep Copy der Datenstrukturen</a:t>
            </a:r>
          </a:p>
          <a:p>
            <a:r>
              <a:t>- Timestamp für Versioning</a:t>
            </a:r>
          </a:p>
          <a:p>
            <a:r>
              <a:t>- Nur Originator kann Memento erstellen/lesen</a:t>
            </a:r>
          </a:p>
          <a:p>
            <a:r>
              <a:t>- Zeitrahmen: 7 Minuten</a:t>
            </a:r>
          </a:p>
        </p:txBody>
      </p:sp>
      <p:sp>
        <p:nvSpPr>
          <p:cNvPr id="4" name="Slide Number Placeholder 3"/>
          <p:cNvSpPr>
            <a:spLocks noGrp="1"/>
          </p:cNvSpPr>
          <p:nvPr>
            <p:ph type="sldNum" idx="14"/>
          </p:nvPr>
        </p:nvSpPr>
        <p:spPr/>
      </p:sp>
    </p:spTree>
  </p:cSld>
  <p:clrMapOvr>
    <a:masterClrMapping/>
  </p:clrMapOvr>
</p:notes>
</file>

<file path=ppt/notesSlides/notesSlide11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80" name="PlaceHolder 1"/>
          <p:cNvSpPr>
            <a:spLocks noGrp="1"/>
          </p:cNvSpPr>
          <p:nvPr>
            <p:ph type="sldImg"/>
          </p:nvPr>
        </p:nvSpPr>
        <p:spPr>
          <a:xfrm>
            <a:off x="380880" y="685800"/>
            <a:ext cx="6095520" cy="3428640"/>
          </a:xfrm>
          <a:prstGeom prst="rect">
            <a:avLst/>
          </a:prstGeom>
          <a:ln w="0">
            <a:noFill/>
          </a:ln>
        </p:spPr>
      </p:sp>
      <p:sp>
        <p:nvSpPr>
          <p:cNvPr id="781" name="PlaceHolder 2"/>
          <p:cNvSpPr>
            <a:spLocks noGrp="1"/>
          </p:cNvSpPr>
          <p:nvPr>
            <p:ph type="body"/>
          </p:nvPr>
        </p:nvSpPr>
        <p:spPr>
          <a:xfrm>
            <a:off x="685800" y="4343400"/>
            <a:ext cx="5486040" cy="4114440"/>
          </a:xfrm>
          <a:prstGeom prst="rect">
            <a:avLst/>
          </a:prstGeom>
          <a:noFill/>
          <a:ln w="0">
            <a:noFill/>
          </a:ln>
        </p:spPr>
        <p:txBody>
          <a:bodyPr lIns="91440" rIns="91440" tIns="91440" bIns="91440" anchor="t">
            <a:noAutofit/>
          </a:bodyPr>
          <a:p>
            <a:pPr marL="216000" indent="-216000">
              <a:buNone/>
            </a:pPr>
            <a:endParaRPr b="0" lang="en-US" sz="1100" strike="noStrike" u="none">
              <a:solidFill>
                <a:srgbClr val="000000"/>
              </a:solidFill>
              <a:uFillTx/>
              <a:latin typeface="Arial"/>
              <a:ea typeface="Arial"/>
            </a:endParaRPr>
          </a:p>
        </p:txBody>
      </p:sp>
      <p:sp>
        <p:nvSpPr>
          <p:cNvPr id="782" name="PlaceHolder 3"/>
          <p:cNvSpPr>
            <a:spLocks noGrp="1"/>
          </p:cNvSpPr>
          <p:nvPr>
            <p:ph type="sldNum" idx="29"/>
          </p:nvPr>
        </p:nvSpPr>
        <p:spPr>
          <a:xfrm>
            <a:off x="0" y="0"/>
            <a:ext cx="0" cy="0"/>
          </a:xfrm>
          <a:prstGeom prst="rect">
            <a:avLst/>
          </a:prstGeom>
          <a:noFill/>
          <a:ln w="0">
            <a:noFill/>
          </a:ln>
        </p:spPr>
        <p:txBody>
          <a:bodyPr lIns="90000" rIns="90000" tIns="-45000" bIns="-45000" anchor="t">
            <a:noAutofit/>
          </a:bodyPr>
          <a:lstStyle>
            <a:lvl1pPr indent="0">
              <a:lnSpc>
                <a:spcPct val="100000"/>
              </a:lnSpc>
              <a:buNone/>
              <a:defRPr b="0" lang="en-US" sz="1400" strike="noStrike" u="none">
                <a:solidFill>
                  <a:srgbClr val="000000"/>
                </a:solidFill>
                <a:uFillTx/>
                <a:latin typeface="Arial"/>
                <a:ea typeface="Arial"/>
              </a:defRPr>
            </a:lvl1pPr>
          </a:lstStyle>
          <a:p>
            <a:pPr indent="0">
              <a:lnSpc>
                <a:spcPct val="100000"/>
              </a:lnSpc>
              <a:buNone/>
            </a:pPr>
            <a:fld id="{ABBF4A64-5701-434E-B802-CFD85E4C6487}" type="slidenum">
              <a:rPr b="0" lang="en-US" sz="1400" strike="noStrike" u="none">
                <a:solidFill>
                  <a:srgbClr val="000000"/>
                </a:solidFill>
                <a:uFillTx/>
                <a:latin typeface="Arial"/>
                <a:ea typeface="Arial"/>
              </a:rPr>
              <a:t>&lt;number&gt;</a:t>
            </a:fld>
            <a:endParaRPr b="0" lang="en-US" sz="1400" strike="noStrike" u="none">
              <a:solidFill>
                <a:srgbClr val="000000"/>
              </a:solidFill>
              <a:uFillTx/>
              <a:latin typeface="Times New Roman"/>
            </a:endParaRPr>
          </a:p>
        </p:txBody>
      </p:sp>
    </p:spTree>
  </p:cSld>
</p:notes>
</file>

<file path=ppt/notesSlides/notesSlide11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83" name="PlaceHolder 1"/>
          <p:cNvSpPr>
            <a:spLocks noGrp="1"/>
          </p:cNvSpPr>
          <p:nvPr>
            <p:ph type="sldImg"/>
          </p:nvPr>
        </p:nvSpPr>
        <p:spPr>
          <a:xfrm>
            <a:off x="380880" y="685800"/>
            <a:ext cx="6095520" cy="3428640"/>
          </a:xfrm>
          <a:prstGeom prst="rect">
            <a:avLst/>
          </a:prstGeom>
          <a:ln w="0">
            <a:noFill/>
          </a:ln>
        </p:spPr>
      </p:sp>
      <p:sp>
        <p:nvSpPr>
          <p:cNvPr id="784" name="PlaceHolder 2"/>
          <p:cNvSpPr>
            <a:spLocks noGrp="1"/>
          </p:cNvSpPr>
          <p:nvPr>
            <p:ph type="body"/>
          </p:nvPr>
        </p:nvSpPr>
        <p:spPr>
          <a:xfrm>
            <a:off x="685800" y="4343400"/>
            <a:ext cx="5486040" cy="4114440"/>
          </a:xfrm>
          <a:prstGeom prst="rect">
            <a:avLst/>
          </a:prstGeom>
          <a:noFill/>
          <a:ln w="0">
            <a:noFill/>
          </a:ln>
        </p:spPr>
        <p:txBody>
          <a:bodyPr lIns="91440" rIns="91440" tIns="91440" bIns="91440" anchor="t">
            <a:noAutofit/>
          </a:bodyPr>
          <a:p>
            <a:pPr marL="216000" indent="-216000">
              <a:buNone/>
            </a:pPr>
            <a:endParaRPr b="0" lang="en-US" sz="1100" strike="noStrike" u="none">
              <a:solidFill>
                <a:srgbClr val="000000"/>
              </a:solidFill>
              <a:uFillTx/>
              <a:latin typeface="Arial"/>
              <a:ea typeface="Arial"/>
            </a:endParaRPr>
          </a:p>
        </p:txBody>
      </p:sp>
      <p:sp>
        <p:nvSpPr>
          <p:cNvPr id="785" name="PlaceHolder 3"/>
          <p:cNvSpPr>
            <a:spLocks noGrp="1"/>
          </p:cNvSpPr>
          <p:nvPr>
            <p:ph type="sldNum" idx="30"/>
          </p:nvPr>
        </p:nvSpPr>
        <p:spPr>
          <a:xfrm>
            <a:off x="0" y="0"/>
            <a:ext cx="0" cy="0"/>
          </a:xfrm>
          <a:prstGeom prst="rect">
            <a:avLst/>
          </a:prstGeom>
          <a:noFill/>
          <a:ln w="0">
            <a:noFill/>
          </a:ln>
        </p:spPr>
        <p:txBody>
          <a:bodyPr lIns="90000" rIns="90000" tIns="-45000" bIns="-45000" anchor="t">
            <a:noAutofit/>
          </a:bodyPr>
          <a:lstStyle>
            <a:lvl1pPr indent="0">
              <a:lnSpc>
                <a:spcPct val="100000"/>
              </a:lnSpc>
              <a:buNone/>
              <a:defRPr b="0" lang="en-US" sz="1400" strike="noStrike" u="none">
                <a:solidFill>
                  <a:srgbClr val="000000"/>
                </a:solidFill>
                <a:uFillTx/>
                <a:latin typeface="Arial"/>
                <a:ea typeface="Arial"/>
              </a:defRPr>
            </a:lvl1pPr>
          </a:lstStyle>
          <a:p>
            <a:pPr indent="0">
              <a:lnSpc>
                <a:spcPct val="100000"/>
              </a:lnSpc>
              <a:buNone/>
            </a:pPr>
            <a:fld id="{F038D01F-AC57-4FFF-B90B-C81FC176C794}" type="slidenum">
              <a:rPr b="0" lang="en-US" sz="1400" strike="noStrike" u="none">
                <a:solidFill>
                  <a:srgbClr val="000000"/>
                </a:solidFill>
                <a:uFillTx/>
                <a:latin typeface="Arial"/>
                <a:ea typeface="Arial"/>
              </a:rPr>
              <a:t>&lt;number&gt;</a:t>
            </a:fld>
            <a:endParaRPr b="0" lang="en-US" sz="1400" strike="noStrike" u="none">
              <a:solidFill>
                <a:srgbClr val="000000"/>
              </a:solidFill>
              <a:uFillTx/>
              <a:latin typeface="Times New Roman"/>
            </a:endParaRPr>
          </a:p>
        </p:txBody>
      </p:sp>
    </p:spTree>
  </p:cSld>
</p:notes>
</file>

<file path=ppt/notesSlides/notesSlide11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86" name="PlaceHolder 1"/>
          <p:cNvSpPr>
            <a:spLocks noGrp="1"/>
          </p:cNvSpPr>
          <p:nvPr>
            <p:ph type="sldImg"/>
          </p:nvPr>
        </p:nvSpPr>
        <p:spPr>
          <a:xfrm>
            <a:off x="380880" y="685800"/>
            <a:ext cx="6095520" cy="3428640"/>
          </a:xfrm>
          <a:prstGeom prst="rect">
            <a:avLst/>
          </a:prstGeom>
          <a:ln w="0">
            <a:noFill/>
          </a:ln>
        </p:spPr>
      </p:sp>
      <p:sp>
        <p:nvSpPr>
          <p:cNvPr id="787" name="PlaceHolder 2"/>
          <p:cNvSpPr>
            <a:spLocks noGrp="1"/>
          </p:cNvSpPr>
          <p:nvPr>
            <p:ph type="body"/>
          </p:nvPr>
        </p:nvSpPr>
        <p:spPr>
          <a:xfrm>
            <a:off x="685800" y="4343400"/>
            <a:ext cx="5486040" cy="4114440"/>
          </a:xfrm>
          <a:prstGeom prst="rect">
            <a:avLst/>
          </a:prstGeom>
          <a:noFill/>
          <a:ln w="0">
            <a:noFill/>
          </a:ln>
        </p:spPr>
        <p:txBody>
          <a:bodyPr lIns="91440" rIns="91440" tIns="91440" bIns="91440" anchor="t">
            <a:noAutofit/>
          </a:bodyPr>
          <a:p>
            <a:pPr marL="216000" indent="-216000">
              <a:buNone/>
            </a:pPr>
            <a:endParaRPr b="0" lang="en-US" sz="1100" strike="noStrike" u="none">
              <a:solidFill>
                <a:srgbClr val="000000"/>
              </a:solidFill>
              <a:uFillTx/>
              <a:latin typeface="Arial"/>
              <a:ea typeface="Arial"/>
            </a:endParaRPr>
          </a:p>
        </p:txBody>
      </p:sp>
      <p:sp>
        <p:nvSpPr>
          <p:cNvPr id="788" name="PlaceHolder 3"/>
          <p:cNvSpPr>
            <a:spLocks noGrp="1"/>
          </p:cNvSpPr>
          <p:nvPr>
            <p:ph type="sldNum" idx="31"/>
          </p:nvPr>
        </p:nvSpPr>
        <p:spPr>
          <a:xfrm>
            <a:off x="0" y="0"/>
            <a:ext cx="0" cy="0"/>
          </a:xfrm>
          <a:prstGeom prst="rect">
            <a:avLst/>
          </a:prstGeom>
          <a:noFill/>
          <a:ln w="0">
            <a:noFill/>
          </a:ln>
        </p:spPr>
        <p:txBody>
          <a:bodyPr lIns="90000" rIns="90000" tIns="-45000" bIns="-45000" anchor="t">
            <a:noAutofit/>
          </a:bodyPr>
          <a:lstStyle>
            <a:lvl1pPr indent="0">
              <a:lnSpc>
                <a:spcPct val="100000"/>
              </a:lnSpc>
              <a:buNone/>
              <a:defRPr b="0" lang="en-US" sz="1400" strike="noStrike" u="none">
                <a:solidFill>
                  <a:srgbClr val="000000"/>
                </a:solidFill>
                <a:uFillTx/>
                <a:latin typeface="Arial"/>
                <a:ea typeface="Arial"/>
              </a:defRPr>
            </a:lvl1pPr>
          </a:lstStyle>
          <a:p>
            <a:pPr indent="0">
              <a:lnSpc>
                <a:spcPct val="100000"/>
              </a:lnSpc>
              <a:buNone/>
            </a:pPr>
            <a:fld id="{8D1E7334-9E71-41A5-9546-3AC7ECF97EFE}" type="slidenum">
              <a:rPr b="0" lang="en-US" sz="1400" strike="noStrike" u="none">
                <a:solidFill>
                  <a:srgbClr val="000000"/>
                </a:solidFill>
                <a:uFillTx/>
                <a:latin typeface="Arial"/>
                <a:ea typeface="Arial"/>
              </a:rPr>
              <a:t>&lt;number&gt;</a:t>
            </a:fld>
            <a:endParaRPr b="0" lang="en-US" sz="1400" strike="noStrike" u="none">
              <a:solidFill>
                <a:srgbClr val="000000"/>
              </a:solidFill>
              <a:uFillTx/>
              <a:latin typeface="Times New Roman"/>
            </a:endParaRPr>
          </a:p>
        </p:txBody>
      </p:sp>
    </p:spTree>
  </p:cSld>
</p:notes>
</file>

<file path=ppt/notesSlides/notesSlide11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p:nvPr>
        </p:nvSpPr>
        <p:spPr/>
      </p:sp>
      <p:sp>
        <p:nvSpPr>
          <p:cNvPr id="3" name="Notes Placeholder 2"/>
          <p:cNvSpPr>
            <a:spLocks noGrp="1"/>
          </p:cNvSpPr>
          <p:nvPr>
            <p:ph type="body"/>
          </p:nvPr>
        </p:nvSpPr>
        <p:spPr/>
        <p:txBody>
          <a:bodyPr/>
          <a:lstStyle/>
          <a:p>
            <a:r>
              <a:t>Trainer-Notizen:</a:t>
            </a:r>
          </a:p>
          <a:p>
            <a:r>
              <a:t>- Service Monitoring Beispiel</a:t>
            </a:r>
          </a:p>
          <a:p>
            <a:r>
              <a:t>- Observer List kopieren für Thread Safety</a:t>
            </a:r>
          </a:p>
          <a:p>
            <a:r>
              <a:t>- Status-Change Detection</a:t>
            </a:r>
          </a:p>
          <a:p>
            <a:r>
              <a:t>- Notification nur bei tatsächlicher Änderung</a:t>
            </a:r>
          </a:p>
          <a:p>
            <a:r>
              <a:t>- Zeitrahmen: 6 Minuten</a:t>
            </a:r>
          </a:p>
        </p:txBody>
      </p:sp>
      <p:sp>
        <p:nvSpPr>
          <p:cNvPr id="4" name="Slide Number Placeholder 3"/>
          <p:cNvSpPr>
            <a:spLocks noGrp="1"/>
          </p:cNvSpPr>
          <p:nvPr>
            <p:ph type="sldNum" idx="14"/>
          </p:nvPr>
        </p:nvSpPr>
        <p:spPr/>
      </p:sp>
    </p:spTree>
  </p:cSld>
  <p:clrMapOvr>
    <a:masterClrMapping/>
  </p:clrMapOvr>
</p:notes>
</file>

<file path=ppt/notesSlides/notesSlide11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89" name="PlaceHolder 1"/>
          <p:cNvSpPr>
            <a:spLocks noGrp="1"/>
          </p:cNvSpPr>
          <p:nvPr>
            <p:ph type="sldImg"/>
          </p:nvPr>
        </p:nvSpPr>
        <p:spPr>
          <a:xfrm>
            <a:off x="380880" y="685800"/>
            <a:ext cx="6095520" cy="3428640"/>
          </a:xfrm>
          <a:prstGeom prst="rect">
            <a:avLst/>
          </a:prstGeom>
          <a:ln w="0">
            <a:noFill/>
          </a:ln>
        </p:spPr>
      </p:sp>
      <p:sp>
        <p:nvSpPr>
          <p:cNvPr id="790" name="PlaceHolder 2"/>
          <p:cNvSpPr>
            <a:spLocks noGrp="1"/>
          </p:cNvSpPr>
          <p:nvPr>
            <p:ph type="body"/>
          </p:nvPr>
        </p:nvSpPr>
        <p:spPr>
          <a:xfrm>
            <a:off x="685800" y="4343400"/>
            <a:ext cx="5486040" cy="4114440"/>
          </a:xfrm>
          <a:prstGeom prst="rect">
            <a:avLst/>
          </a:prstGeom>
          <a:noFill/>
          <a:ln w="0">
            <a:noFill/>
          </a:ln>
        </p:spPr>
        <p:txBody>
          <a:bodyPr lIns="91440" rIns="91440" tIns="91440" bIns="91440" anchor="t">
            <a:noAutofit/>
          </a:bodyPr>
          <a:p>
            <a:pPr marL="216000" indent="-216000">
              <a:buNone/>
            </a:pPr>
            <a:endParaRPr b="0" lang="en-US" sz="1100" strike="noStrike" u="none">
              <a:solidFill>
                <a:srgbClr val="000000"/>
              </a:solidFill>
              <a:uFillTx/>
              <a:latin typeface="Arial"/>
              <a:ea typeface="Arial"/>
            </a:endParaRPr>
          </a:p>
        </p:txBody>
      </p:sp>
      <p:sp>
        <p:nvSpPr>
          <p:cNvPr id="791" name="PlaceHolder 3"/>
          <p:cNvSpPr>
            <a:spLocks noGrp="1"/>
          </p:cNvSpPr>
          <p:nvPr>
            <p:ph type="sldNum" idx="32"/>
          </p:nvPr>
        </p:nvSpPr>
        <p:spPr>
          <a:xfrm>
            <a:off x="0" y="0"/>
            <a:ext cx="0" cy="0"/>
          </a:xfrm>
          <a:prstGeom prst="rect">
            <a:avLst/>
          </a:prstGeom>
          <a:noFill/>
          <a:ln w="0">
            <a:noFill/>
          </a:ln>
        </p:spPr>
        <p:txBody>
          <a:bodyPr lIns="90000" rIns="90000" tIns="-45000" bIns="-45000" anchor="t">
            <a:noAutofit/>
          </a:bodyPr>
          <a:lstStyle>
            <a:lvl1pPr indent="0">
              <a:lnSpc>
                <a:spcPct val="100000"/>
              </a:lnSpc>
              <a:buNone/>
              <a:defRPr b="0" lang="en-US" sz="1400" strike="noStrike" u="none">
                <a:solidFill>
                  <a:srgbClr val="000000"/>
                </a:solidFill>
                <a:uFillTx/>
                <a:latin typeface="Arial"/>
                <a:ea typeface="Arial"/>
              </a:defRPr>
            </a:lvl1pPr>
          </a:lstStyle>
          <a:p>
            <a:pPr indent="0">
              <a:lnSpc>
                <a:spcPct val="100000"/>
              </a:lnSpc>
              <a:buNone/>
            </a:pPr>
            <a:fld id="{37C0F814-C6D8-44A7-97C7-1B7249F01215}" type="slidenum">
              <a:rPr b="0" lang="en-US" sz="1400" strike="noStrike" u="none">
                <a:solidFill>
                  <a:srgbClr val="000000"/>
                </a:solidFill>
                <a:uFillTx/>
                <a:latin typeface="Arial"/>
                <a:ea typeface="Arial"/>
              </a:rPr>
              <a:t>&lt;number&gt;</a:t>
            </a:fld>
            <a:endParaRPr b="0" lang="en-US" sz="1400" strike="noStrike" u="none">
              <a:solidFill>
                <a:srgbClr val="000000"/>
              </a:solidFill>
              <a:uFillTx/>
              <a:latin typeface="Times New Roman"/>
            </a:endParaRPr>
          </a:p>
        </p:txBody>
      </p:sp>
    </p:spTree>
  </p:cSld>
</p:notes>
</file>

<file path=ppt/notesSlides/notesSlide11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p:nvPr>
        </p:nvSpPr>
        <p:spPr/>
      </p:sp>
      <p:sp>
        <p:nvSpPr>
          <p:cNvPr id="3" name="Notes Placeholder 2"/>
          <p:cNvSpPr>
            <a:spLocks noGrp="1"/>
          </p:cNvSpPr>
          <p:nvPr>
            <p:ph type="body"/>
          </p:nvPr>
        </p:nvSpPr>
        <p:spPr/>
        <p:txBody>
          <a:bodyPr/>
          <a:lstStyle/>
          <a:p>
            <a:r>
              <a:t>Trainer-Notizen:</a:t>
            </a:r>
          </a:p>
          <a:p>
            <a:r>
              <a:t>- Service Lifecycle Management</a:t>
            </a:r>
          </a:p>
          <a:p>
            <a:r>
              <a:t>- Problem von proceduraler State Logic</a:t>
            </a:r>
          </a:p>
          <a:p>
            <a:r>
              <a:t>- Finite State Machine Theorie</a:t>
            </a:r>
          </a:p>
          <a:p>
            <a:r>
              <a:t>- Zeitrahmen: 4 Minuten</a:t>
            </a:r>
          </a:p>
        </p:txBody>
      </p:sp>
      <p:sp>
        <p:nvSpPr>
          <p:cNvPr id="4" name="Slide Number Placeholder 3"/>
          <p:cNvSpPr>
            <a:spLocks noGrp="1"/>
          </p:cNvSpPr>
          <p:nvPr>
            <p:ph type="sldNum" idx="14"/>
          </p:nvPr>
        </p:nvSpPr>
        <p:spPr/>
      </p:sp>
    </p:spTree>
  </p:cSld>
  <p:clrMapOvr>
    <a:masterClrMapping/>
  </p:clrMapOvr>
</p:notes>
</file>

<file path=ppt/notesSlides/notesSlide12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92" name="PlaceHolder 1"/>
          <p:cNvSpPr>
            <a:spLocks noGrp="1"/>
          </p:cNvSpPr>
          <p:nvPr>
            <p:ph type="sldImg"/>
          </p:nvPr>
        </p:nvSpPr>
        <p:spPr>
          <a:xfrm>
            <a:off x="380880" y="685800"/>
            <a:ext cx="6095520" cy="3428640"/>
          </a:xfrm>
          <a:prstGeom prst="rect">
            <a:avLst/>
          </a:prstGeom>
          <a:ln w="0">
            <a:noFill/>
          </a:ln>
        </p:spPr>
      </p:sp>
      <p:sp>
        <p:nvSpPr>
          <p:cNvPr id="793" name="PlaceHolder 2"/>
          <p:cNvSpPr>
            <a:spLocks noGrp="1"/>
          </p:cNvSpPr>
          <p:nvPr>
            <p:ph type="body"/>
          </p:nvPr>
        </p:nvSpPr>
        <p:spPr>
          <a:xfrm>
            <a:off x="685800" y="4343400"/>
            <a:ext cx="5486040" cy="4114440"/>
          </a:xfrm>
          <a:prstGeom prst="rect">
            <a:avLst/>
          </a:prstGeom>
          <a:noFill/>
          <a:ln w="0">
            <a:noFill/>
          </a:ln>
        </p:spPr>
        <p:txBody>
          <a:bodyPr lIns="91440" rIns="91440" tIns="91440" bIns="91440" anchor="t">
            <a:noAutofit/>
          </a:bodyPr>
          <a:p>
            <a:pPr marL="216000" indent="-216000">
              <a:buNone/>
            </a:pPr>
            <a:endParaRPr b="0" lang="en-US" sz="1100" strike="noStrike" u="none">
              <a:solidFill>
                <a:srgbClr val="000000"/>
              </a:solidFill>
              <a:uFillTx/>
              <a:latin typeface="Arial"/>
              <a:ea typeface="Arial"/>
            </a:endParaRPr>
          </a:p>
        </p:txBody>
      </p:sp>
      <p:sp>
        <p:nvSpPr>
          <p:cNvPr id="794" name="PlaceHolder 3"/>
          <p:cNvSpPr>
            <a:spLocks noGrp="1"/>
          </p:cNvSpPr>
          <p:nvPr>
            <p:ph type="sldNum" idx="33"/>
          </p:nvPr>
        </p:nvSpPr>
        <p:spPr>
          <a:xfrm>
            <a:off x="0" y="0"/>
            <a:ext cx="0" cy="0"/>
          </a:xfrm>
          <a:prstGeom prst="rect">
            <a:avLst/>
          </a:prstGeom>
          <a:noFill/>
          <a:ln w="0">
            <a:noFill/>
          </a:ln>
        </p:spPr>
        <p:txBody>
          <a:bodyPr lIns="90000" rIns="90000" tIns="-45000" bIns="-45000" anchor="t">
            <a:noAutofit/>
          </a:bodyPr>
          <a:lstStyle>
            <a:lvl1pPr indent="0">
              <a:lnSpc>
                <a:spcPct val="100000"/>
              </a:lnSpc>
              <a:buNone/>
              <a:defRPr b="0" lang="en-US" sz="1400" strike="noStrike" u="none">
                <a:solidFill>
                  <a:srgbClr val="000000"/>
                </a:solidFill>
                <a:uFillTx/>
                <a:latin typeface="Arial"/>
                <a:ea typeface="Arial"/>
              </a:defRPr>
            </a:lvl1pPr>
          </a:lstStyle>
          <a:p>
            <a:pPr indent="0">
              <a:lnSpc>
                <a:spcPct val="100000"/>
              </a:lnSpc>
              <a:buNone/>
            </a:pPr>
            <a:fld id="{DD1E6DFF-AF85-413C-B9A9-6AB5FDD2354A}" type="slidenum">
              <a:rPr b="0" lang="en-US" sz="1400" strike="noStrike" u="none">
                <a:solidFill>
                  <a:srgbClr val="000000"/>
                </a:solidFill>
                <a:uFillTx/>
                <a:latin typeface="Arial"/>
                <a:ea typeface="Arial"/>
              </a:rPr>
              <a:t>&lt;number&gt;</a:t>
            </a:fld>
            <a:endParaRPr b="0" lang="en-US" sz="1400" strike="noStrike" u="none">
              <a:solidFill>
                <a:srgbClr val="000000"/>
              </a:solidFill>
              <a:uFillTx/>
              <a:latin typeface="Times New Roman"/>
            </a:endParaRPr>
          </a:p>
        </p:txBody>
      </p:sp>
    </p:spTree>
  </p:cSld>
</p:notes>
</file>

<file path=ppt/notesSlides/notesSlide12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95" name="PlaceHolder 1"/>
          <p:cNvSpPr>
            <a:spLocks noGrp="1"/>
          </p:cNvSpPr>
          <p:nvPr>
            <p:ph type="sldImg"/>
          </p:nvPr>
        </p:nvSpPr>
        <p:spPr>
          <a:xfrm>
            <a:off x="380880" y="685800"/>
            <a:ext cx="6095520" cy="3428640"/>
          </a:xfrm>
          <a:prstGeom prst="rect">
            <a:avLst/>
          </a:prstGeom>
          <a:ln w="0">
            <a:noFill/>
          </a:ln>
        </p:spPr>
      </p:sp>
      <p:sp>
        <p:nvSpPr>
          <p:cNvPr id="796" name="PlaceHolder 2"/>
          <p:cNvSpPr>
            <a:spLocks noGrp="1"/>
          </p:cNvSpPr>
          <p:nvPr>
            <p:ph type="body"/>
          </p:nvPr>
        </p:nvSpPr>
        <p:spPr>
          <a:xfrm>
            <a:off x="685800" y="4343400"/>
            <a:ext cx="5486040" cy="4114440"/>
          </a:xfrm>
          <a:prstGeom prst="rect">
            <a:avLst/>
          </a:prstGeom>
          <a:noFill/>
          <a:ln w="0">
            <a:noFill/>
          </a:ln>
        </p:spPr>
        <p:txBody>
          <a:bodyPr lIns="91440" rIns="91440" tIns="91440" bIns="91440" anchor="t">
            <a:noAutofit/>
          </a:bodyPr>
          <a:p>
            <a:pPr marL="216000" indent="-216000">
              <a:buNone/>
            </a:pPr>
            <a:endParaRPr b="0" lang="en-US" sz="1100" strike="noStrike" u="none">
              <a:solidFill>
                <a:srgbClr val="000000"/>
              </a:solidFill>
              <a:uFillTx/>
              <a:latin typeface="Arial"/>
              <a:ea typeface="Arial"/>
            </a:endParaRPr>
          </a:p>
        </p:txBody>
      </p:sp>
      <p:sp>
        <p:nvSpPr>
          <p:cNvPr id="797" name="PlaceHolder 3"/>
          <p:cNvSpPr>
            <a:spLocks noGrp="1"/>
          </p:cNvSpPr>
          <p:nvPr>
            <p:ph type="sldNum" idx="34"/>
          </p:nvPr>
        </p:nvSpPr>
        <p:spPr>
          <a:xfrm>
            <a:off x="0" y="0"/>
            <a:ext cx="0" cy="0"/>
          </a:xfrm>
          <a:prstGeom prst="rect">
            <a:avLst/>
          </a:prstGeom>
          <a:noFill/>
          <a:ln w="0">
            <a:noFill/>
          </a:ln>
        </p:spPr>
        <p:txBody>
          <a:bodyPr lIns="90000" rIns="90000" tIns="-45000" bIns="-45000" anchor="t">
            <a:noAutofit/>
          </a:bodyPr>
          <a:lstStyle>
            <a:lvl1pPr indent="0">
              <a:lnSpc>
                <a:spcPct val="100000"/>
              </a:lnSpc>
              <a:buNone/>
              <a:defRPr b="0" lang="en-US" sz="1400" strike="noStrike" u="none">
                <a:solidFill>
                  <a:srgbClr val="000000"/>
                </a:solidFill>
                <a:uFillTx/>
                <a:latin typeface="Arial"/>
                <a:ea typeface="Arial"/>
              </a:defRPr>
            </a:lvl1pPr>
          </a:lstStyle>
          <a:p>
            <a:pPr indent="0">
              <a:lnSpc>
                <a:spcPct val="100000"/>
              </a:lnSpc>
              <a:buNone/>
            </a:pPr>
            <a:fld id="{3A8F4520-8F50-48C8-8BEF-A4C56E96E4B0}" type="slidenum">
              <a:rPr b="0" lang="en-US" sz="1400" strike="noStrike" u="none">
                <a:solidFill>
                  <a:srgbClr val="000000"/>
                </a:solidFill>
                <a:uFillTx/>
                <a:latin typeface="Arial"/>
                <a:ea typeface="Arial"/>
              </a:rPr>
              <a:t>&lt;number&gt;</a:t>
            </a:fld>
            <a:endParaRPr b="0" lang="en-US" sz="1400" strike="noStrike" u="none">
              <a:solidFill>
                <a:srgbClr val="000000"/>
              </a:solidFill>
              <a:uFillTx/>
              <a:latin typeface="Times New Roman"/>
            </a:endParaRPr>
          </a:p>
        </p:txBody>
      </p:sp>
    </p:spTree>
  </p:cSld>
</p:notes>
</file>

<file path=ppt/notesSlides/notesSlide12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98" name="PlaceHolder 1"/>
          <p:cNvSpPr>
            <a:spLocks noGrp="1"/>
          </p:cNvSpPr>
          <p:nvPr>
            <p:ph type="sldImg"/>
          </p:nvPr>
        </p:nvSpPr>
        <p:spPr>
          <a:xfrm>
            <a:off x="380880" y="685800"/>
            <a:ext cx="6095520" cy="3428640"/>
          </a:xfrm>
          <a:prstGeom prst="rect">
            <a:avLst/>
          </a:prstGeom>
          <a:ln w="0">
            <a:noFill/>
          </a:ln>
        </p:spPr>
      </p:sp>
      <p:sp>
        <p:nvSpPr>
          <p:cNvPr id="799" name="PlaceHolder 2"/>
          <p:cNvSpPr>
            <a:spLocks noGrp="1"/>
          </p:cNvSpPr>
          <p:nvPr>
            <p:ph type="body"/>
          </p:nvPr>
        </p:nvSpPr>
        <p:spPr>
          <a:xfrm>
            <a:off x="685800" y="4343400"/>
            <a:ext cx="5486040" cy="4114440"/>
          </a:xfrm>
          <a:prstGeom prst="rect">
            <a:avLst/>
          </a:prstGeom>
          <a:noFill/>
          <a:ln w="0">
            <a:noFill/>
          </a:ln>
        </p:spPr>
        <p:txBody>
          <a:bodyPr lIns="91440" rIns="91440" tIns="91440" bIns="91440" anchor="t">
            <a:noAutofit/>
          </a:bodyPr>
          <a:p>
            <a:pPr marL="216000" indent="-216000">
              <a:buNone/>
            </a:pPr>
            <a:endParaRPr b="0" lang="en-US" sz="1100" strike="noStrike" u="none">
              <a:solidFill>
                <a:srgbClr val="000000"/>
              </a:solidFill>
              <a:uFillTx/>
              <a:latin typeface="Arial"/>
              <a:ea typeface="Arial"/>
            </a:endParaRPr>
          </a:p>
        </p:txBody>
      </p:sp>
      <p:sp>
        <p:nvSpPr>
          <p:cNvPr id="800" name="PlaceHolder 3"/>
          <p:cNvSpPr>
            <a:spLocks noGrp="1"/>
          </p:cNvSpPr>
          <p:nvPr>
            <p:ph type="sldNum" idx="35"/>
          </p:nvPr>
        </p:nvSpPr>
        <p:spPr>
          <a:xfrm>
            <a:off x="0" y="0"/>
            <a:ext cx="0" cy="0"/>
          </a:xfrm>
          <a:prstGeom prst="rect">
            <a:avLst/>
          </a:prstGeom>
          <a:noFill/>
          <a:ln w="0">
            <a:noFill/>
          </a:ln>
        </p:spPr>
        <p:txBody>
          <a:bodyPr lIns="90000" rIns="90000" tIns="-45000" bIns="-45000" anchor="t">
            <a:noAutofit/>
          </a:bodyPr>
          <a:lstStyle>
            <a:lvl1pPr indent="0">
              <a:lnSpc>
                <a:spcPct val="100000"/>
              </a:lnSpc>
              <a:buNone/>
              <a:defRPr b="0" lang="en-US" sz="1400" strike="noStrike" u="none">
                <a:solidFill>
                  <a:srgbClr val="000000"/>
                </a:solidFill>
                <a:uFillTx/>
                <a:latin typeface="Arial"/>
                <a:ea typeface="Arial"/>
              </a:defRPr>
            </a:lvl1pPr>
          </a:lstStyle>
          <a:p>
            <a:pPr indent="0">
              <a:lnSpc>
                <a:spcPct val="100000"/>
              </a:lnSpc>
              <a:buNone/>
            </a:pPr>
            <a:fld id="{54EC4898-0065-42FF-A85E-2BA72C84715B}" type="slidenum">
              <a:rPr b="0" lang="en-US" sz="1400" strike="noStrike" u="none">
                <a:solidFill>
                  <a:srgbClr val="000000"/>
                </a:solidFill>
                <a:uFillTx/>
                <a:latin typeface="Arial"/>
                <a:ea typeface="Arial"/>
              </a:rPr>
              <a:t>&lt;number&gt;</a:t>
            </a:fld>
            <a:endParaRPr b="0" lang="en-US" sz="1400" strike="noStrike" u="none">
              <a:solidFill>
                <a:srgbClr val="000000"/>
              </a:solidFill>
              <a:uFillTx/>
              <a:latin typeface="Times New Roman"/>
            </a:endParaRPr>
          </a:p>
        </p:txBody>
      </p:sp>
    </p:spTree>
  </p:cSld>
</p:notes>
</file>

<file path=ppt/notesSlides/notesSlide12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01" name="PlaceHolder 1"/>
          <p:cNvSpPr>
            <a:spLocks noGrp="1"/>
          </p:cNvSpPr>
          <p:nvPr>
            <p:ph type="sldImg"/>
          </p:nvPr>
        </p:nvSpPr>
        <p:spPr>
          <a:xfrm>
            <a:off x="380880" y="685800"/>
            <a:ext cx="6095520" cy="3428640"/>
          </a:xfrm>
          <a:prstGeom prst="rect">
            <a:avLst/>
          </a:prstGeom>
          <a:ln w="0">
            <a:noFill/>
          </a:ln>
        </p:spPr>
      </p:sp>
      <p:sp>
        <p:nvSpPr>
          <p:cNvPr id="802" name="PlaceHolder 2"/>
          <p:cNvSpPr>
            <a:spLocks noGrp="1"/>
          </p:cNvSpPr>
          <p:nvPr>
            <p:ph type="body"/>
          </p:nvPr>
        </p:nvSpPr>
        <p:spPr>
          <a:xfrm>
            <a:off x="685800" y="4343400"/>
            <a:ext cx="5486040" cy="4114440"/>
          </a:xfrm>
          <a:prstGeom prst="rect">
            <a:avLst/>
          </a:prstGeom>
          <a:noFill/>
          <a:ln w="0">
            <a:noFill/>
          </a:ln>
        </p:spPr>
        <p:txBody>
          <a:bodyPr lIns="91440" rIns="91440" tIns="91440" bIns="91440" anchor="t">
            <a:noAutofit/>
          </a:bodyPr>
          <a:p>
            <a:pPr marL="216000" indent="-216000">
              <a:buNone/>
            </a:pPr>
            <a:endParaRPr b="0" lang="en-US" sz="1100" strike="noStrike" u="none">
              <a:solidFill>
                <a:srgbClr val="000000"/>
              </a:solidFill>
              <a:uFillTx/>
              <a:latin typeface="Arial"/>
              <a:ea typeface="Arial"/>
            </a:endParaRPr>
          </a:p>
        </p:txBody>
      </p:sp>
      <p:sp>
        <p:nvSpPr>
          <p:cNvPr id="803" name="PlaceHolder 3"/>
          <p:cNvSpPr>
            <a:spLocks noGrp="1"/>
          </p:cNvSpPr>
          <p:nvPr>
            <p:ph type="sldNum" idx="36"/>
          </p:nvPr>
        </p:nvSpPr>
        <p:spPr>
          <a:xfrm>
            <a:off x="0" y="0"/>
            <a:ext cx="0" cy="0"/>
          </a:xfrm>
          <a:prstGeom prst="rect">
            <a:avLst/>
          </a:prstGeom>
          <a:noFill/>
          <a:ln w="0">
            <a:noFill/>
          </a:ln>
        </p:spPr>
        <p:txBody>
          <a:bodyPr lIns="90000" rIns="90000" tIns="-45000" bIns="-45000" anchor="t">
            <a:noAutofit/>
          </a:bodyPr>
          <a:lstStyle>
            <a:lvl1pPr indent="0">
              <a:lnSpc>
                <a:spcPct val="100000"/>
              </a:lnSpc>
              <a:buNone/>
              <a:defRPr b="0" lang="en-US" sz="1400" strike="noStrike" u="none">
                <a:solidFill>
                  <a:srgbClr val="000000"/>
                </a:solidFill>
                <a:uFillTx/>
                <a:latin typeface="Arial"/>
                <a:ea typeface="Arial"/>
              </a:defRPr>
            </a:lvl1pPr>
          </a:lstStyle>
          <a:p>
            <a:pPr indent="0">
              <a:lnSpc>
                <a:spcPct val="100000"/>
              </a:lnSpc>
              <a:buNone/>
            </a:pPr>
            <a:fld id="{9E92A071-30D9-46F6-9D82-7ECEE964D27A}" type="slidenum">
              <a:rPr b="0" lang="en-US" sz="1400" strike="noStrike" u="none">
                <a:solidFill>
                  <a:srgbClr val="000000"/>
                </a:solidFill>
                <a:uFillTx/>
                <a:latin typeface="Arial"/>
                <a:ea typeface="Arial"/>
              </a:rPr>
              <a:t>&lt;number&gt;</a:t>
            </a:fld>
            <a:endParaRPr b="0" lang="en-US" sz="1400" strike="noStrike" u="none">
              <a:solidFill>
                <a:srgbClr val="000000"/>
              </a:solidFill>
              <a:uFillTx/>
              <a:latin typeface="Times New Roman"/>
            </a:endParaRPr>
          </a:p>
        </p:txBody>
      </p:sp>
    </p:spTree>
  </p:cSld>
</p:notes>
</file>

<file path=ppt/notesSlides/notesSlide12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04" name="PlaceHolder 1"/>
          <p:cNvSpPr>
            <a:spLocks noGrp="1"/>
          </p:cNvSpPr>
          <p:nvPr>
            <p:ph type="sldImg"/>
          </p:nvPr>
        </p:nvSpPr>
        <p:spPr>
          <a:xfrm>
            <a:off x="380880" y="685800"/>
            <a:ext cx="6095520" cy="3428640"/>
          </a:xfrm>
          <a:prstGeom prst="rect">
            <a:avLst/>
          </a:prstGeom>
          <a:ln w="0">
            <a:noFill/>
          </a:ln>
        </p:spPr>
      </p:sp>
      <p:sp>
        <p:nvSpPr>
          <p:cNvPr id="805" name="PlaceHolder 2"/>
          <p:cNvSpPr>
            <a:spLocks noGrp="1"/>
          </p:cNvSpPr>
          <p:nvPr>
            <p:ph type="body"/>
          </p:nvPr>
        </p:nvSpPr>
        <p:spPr>
          <a:xfrm>
            <a:off x="685800" y="4343400"/>
            <a:ext cx="5486040" cy="4114440"/>
          </a:xfrm>
          <a:prstGeom prst="rect">
            <a:avLst/>
          </a:prstGeom>
          <a:noFill/>
          <a:ln w="0">
            <a:noFill/>
          </a:ln>
        </p:spPr>
        <p:txBody>
          <a:bodyPr lIns="91440" rIns="91440" tIns="91440" bIns="91440" anchor="t">
            <a:noAutofit/>
          </a:bodyPr>
          <a:p>
            <a:pPr marL="216000" indent="-216000">
              <a:buNone/>
            </a:pPr>
            <a:endParaRPr b="0" lang="en-US" sz="1100" strike="noStrike" u="none">
              <a:solidFill>
                <a:srgbClr val="000000"/>
              </a:solidFill>
              <a:uFillTx/>
              <a:latin typeface="Arial"/>
              <a:ea typeface="Arial"/>
            </a:endParaRPr>
          </a:p>
        </p:txBody>
      </p:sp>
      <p:sp>
        <p:nvSpPr>
          <p:cNvPr id="806" name="PlaceHolder 3"/>
          <p:cNvSpPr>
            <a:spLocks noGrp="1"/>
          </p:cNvSpPr>
          <p:nvPr>
            <p:ph type="sldNum" idx="37"/>
          </p:nvPr>
        </p:nvSpPr>
        <p:spPr>
          <a:xfrm>
            <a:off x="0" y="0"/>
            <a:ext cx="0" cy="0"/>
          </a:xfrm>
          <a:prstGeom prst="rect">
            <a:avLst/>
          </a:prstGeom>
          <a:noFill/>
          <a:ln w="0">
            <a:noFill/>
          </a:ln>
        </p:spPr>
        <p:txBody>
          <a:bodyPr lIns="90000" rIns="90000" tIns="-45000" bIns="-45000" anchor="t">
            <a:noAutofit/>
          </a:bodyPr>
          <a:lstStyle>
            <a:lvl1pPr indent="0">
              <a:lnSpc>
                <a:spcPct val="100000"/>
              </a:lnSpc>
              <a:buNone/>
              <a:defRPr b="0" lang="en-US" sz="1400" strike="noStrike" u="none">
                <a:solidFill>
                  <a:srgbClr val="000000"/>
                </a:solidFill>
                <a:uFillTx/>
                <a:latin typeface="Arial"/>
                <a:ea typeface="Arial"/>
              </a:defRPr>
            </a:lvl1pPr>
          </a:lstStyle>
          <a:p>
            <a:pPr indent="0">
              <a:lnSpc>
                <a:spcPct val="100000"/>
              </a:lnSpc>
              <a:buNone/>
            </a:pPr>
            <a:fld id="{1440604F-BE25-4485-BFDB-6F15B0EC1ECA}" type="slidenum">
              <a:rPr b="0" lang="en-US" sz="1400" strike="noStrike" u="none">
                <a:solidFill>
                  <a:srgbClr val="000000"/>
                </a:solidFill>
                <a:uFillTx/>
                <a:latin typeface="Arial"/>
                <a:ea typeface="Arial"/>
              </a:rPr>
              <a:t>&lt;number&gt;</a:t>
            </a:fld>
            <a:endParaRPr b="0" lang="en-US" sz="1400" strike="noStrike" u="none">
              <a:solidFill>
                <a:srgbClr val="000000"/>
              </a:solidFill>
              <a:uFillTx/>
              <a:latin typeface="Times New Roman"/>
            </a:endParaRPr>
          </a:p>
        </p:txBody>
      </p:sp>
    </p:spTree>
  </p:cSld>
</p:notes>
</file>

<file path=ppt/notesSlides/notesSlide12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p:nvPr>
        </p:nvSpPr>
        <p:spPr/>
      </p:sp>
      <p:sp>
        <p:nvSpPr>
          <p:cNvPr id="3" name="Notes Placeholder 2"/>
          <p:cNvSpPr>
            <a:spLocks noGrp="1"/>
          </p:cNvSpPr>
          <p:nvPr>
            <p:ph type="body"/>
          </p:nvPr>
        </p:nvSpPr>
        <p:spPr/>
        <p:txBody>
          <a:bodyPr/>
          <a:lstStyle/>
          <a:p>
            <a:r>
              <a:t>Trainer-Notizen:</a:t>
            </a:r>
          </a:p>
          <a:p>
            <a:r>
              <a:t>- Network Routing Beispiel</a:t>
            </a:r>
          </a:p>
          <a:p>
            <a:r>
              <a:t>- Verschiedene Routing-Algorithmen</a:t>
            </a:r>
          </a:p>
          <a:p>
            <a:r>
              <a:t>- Gleiche Schnittstelle, andere Implementierung</a:t>
            </a:r>
          </a:p>
          <a:p>
            <a:r>
              <a:t>- Telekom: Adaptives Routing je nach Netzlast</a:t>
            </a:r>
          </a:p>
          <a:p>
            <a:r>
              <a:t>- Zeitrahmen: 6 Minuten</a:t>
            </a:r>
          </a:p>
        </p:txBody>
      </p:sp>
      <p:sp>
        <p:nvSpPr>
          <p:cNvPr id="4" name="Slide Number Placeholder 3"/>
          <p:cNvSpPr>
            <a:spLocks noGrp="1"/>
          </p:cNvSpPr>
          <p:nvPr>
            <p:ph type="sldNum" idx="14"/>
          </p:nvPr>
        </p:nvSpPr>
        <p:spPr/>
      </p:sp>
    </p:spTree>
  </p:cSld>
  <p:clrMapOvr>
    <a:masterClrMapping/>
  </p:clrMapOvr>
</p:notes>
</file>

<file path=ppt/notesSlides/notesSlide12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07" name="PlaceHolder 1"/>
          <p:cNvSpPr>
            <a:spLocks noGrp="1"/>
          </p:cNvSpPr>
          <p:nvPr>
            <p:ph type="sldImg"/>
          </p:nvPr>
        </p:nvSpPr>
        <p:spPr>
          <a:xfrm>
            <a:off x="380880" y="685800"/>
            <a:ext cx="6095520" cy="3428640"/>
          </a:xfrm>
          <a:prstGeom prst="rect">
            <a:avLst/>
          </a:prstGeom>
          <a:ln w="0">
            <a:noFill/>
          </a:ln>
        </p:spPr>
      </p:sp>
      <p:sp>
        <p:nvSpPr>
          <p:cNvPr id="808" name="PlaceHolder 2"/>
          <p:cNvSpPr>
            <a:spLocks noGrp="1"/>
          </p:cNvSpPr>
          <p:nvPr>
            <p:ph type="body"/>
          </p:nvPr>
        </p:nvSpPr>
        <p:spPr>
          <a:xfrm>
            <a:off x="685800" y="4343400"/>
            <a:ext cx="5486040" cy="4114440"/>
          </a:xfrm>
          <a:prstGeom prst="rect">
            <a:avLst/>
          </a:prstGeom>
          <a:noFill/>
          <a:ln w="0">
            <a:noFill/>
          </a:ln>
        </p:spPr>
        <p:txBody>
          <a:bodyPr lIns="91440" rIns="91440" tIns="91440" bIns="91440" anchor="t">
            <a:noAutofit/>
          </a:bodyPr>
          <a:p>
            <a:pPr marL="216000" indent="-216000">
              <a:buNone/>
            </a:pPr>
            <a:endParaRPr b="0" lang="en-US" sz="1100" strike="noStrike" u="none">
              <a:solidFill>
                <a:srgbClr val="000000"/>
              </a:solidFill>
              <a:uFillTx/>
              <a:latin typeface="Arial"/>
              <a:ea typeface="Arial"/>
            </a:endParaRPr>
          </a:p>
        </p:txBody>
      </p:sp>
      <p:sp>
        <p:nvSpPr>
          <p:cNvPr id="809" name="PlaceHolder 3"/>
          <p:cNvSpPr>
            <a:spLocks noGrp="1"/>
          </p:cNvSpPr>
          <p:nvPr>
            <p:ph type="sldNum" idx="38"/>
          </p:nvPr>
        </p:nvSpPr>
        <p:spPr>
          <a:xfrm>
            <a:off x="0" y="0"/>
            <a:ext cx="0" cy="0"/>
          </a:xfrm>
          <a:prstGeom prst="rect">
            <a:avLst/>
          </a:prstGeom>
          <a:noFill/>
          <a:ln w="0">
            <a:noFill/>
          </a:ln>
        </p:spPr>
        <p:txBody>
          <a:bodyPr lIns="90000" rIns="90000" tIns="-45000" bIns="-45000" anchor="t">
            <a:noAutofit/>
          </a:bodyPr>
          <a:lstStyle>
            <a:lvl1pPr indent="0">
              <a:lnSpc>
                <a:spcPct val="100000"/>
              </a:lnSpc>
              <a:buNone/>
              <a:defRPr b="0" lang="en-US" sz="1400" strike="noStrike" u="none">
                <a:solidFill>
                  <a:srgbClr val="000000"/>
                </a:solidFill>
                <a:uFillTx/>
                <a:latin typeface="Arial"/>
                <a:ea typeface="Arial"/>
              </a:defRPr>
            </a:lvl1pPr>
          </a:lstStyle>
          <a:p>
            <a:pPr indent="0">
              <a:lnSpc>
                <a:spcPct val="100000"/>
              </a:lnSpc>
              <a:buNone/>
            </a:pPr>
            <a:fld id="{E5DDB7A7-182D-4C1B-A7AF-F84BAB6F59AC}" type="slidenum">
              <a:rPr b="0" lang="en-US" sz="1400" strike="noStrike" u="none">
                <a:solidFill>
                  <a:srgbClr val="000000"/>
                </a:solidFill>
                <a:uFillTx/>
                <a:latin typeface="Arial"/>
                <a:ea typeface="Arial"/>
              </a:rPr>
              <a:t>&lt;number&gt;</a:t>
            </a:fld>
            <a:endParaRPr b="0" lang="en-US" sz="1400" strike="noStrike" u="none">
              <a:solidFill>
                <a:srgbClr val="000000"/>
              </a:solidFill>
              <a:uFillTx/>
              <a:latin typeface="Times New Roman"/>
            </a:endParaRPr>
          </a:p>
        </p:txBody>
      </p:sp>
    </p:spTree>
  </p:cSld>
</p:notes>
</file>

<file path=ppt/notesSlides/notesSlide12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10" name="PlaceHolder 1"/>
          <p:cNvSpPr>
            <a:spLocks noGrp="1"/>
          </p:cNvSpPr>
          <p:nvPr>
            <p:ph type="sldImg"/>
          </p:nvPr>
        </p:nvSpPr>
        <p:spPr>
          <a:xfrm>
            <a:off x="380880" y="685800"/>
            <a:ext cx="6095520" cy="3428640"/>
          </a:xfrm>
          <a:prstGeom prst="rect">
            <a:avLst/>
          </a:prstGeom>
          <a:ln w="0">
            <a:noFill/>
          </a:ln>
        </p:spPr>
      </p:sp>
      <p:sp>
        <p:nvSpPr>
          <p:cNvPr id="811" name="PlaceHolder 2"/>
          <p:cNvSpPr>
            <a:spLocks noGrp="1"/>
          </p:cNvSpPr>
          <p:nvPr>
            <p:ph type="body"/>
          </p:nvPr>
        </p:nvSpPr>
        <p:spPr>
          <a:xfrm>
            <a:off x="685800" y="4343400"/>
            <a:ext cx="5486040" cy="4114440"/>
          </a:xfrm>
          <a:prstGeom prst="rect">
            <a:avLst/>
          </a:prstGeom>
          <a:noFill/>
          <a:ln w="0">
            <a:noFill/>
          </a:ln>
        </p:spPr>
        <p:txBody>
          <a:bodyPr lIns="91440" rIns="91440" tIns="91440" bIns="91440" anchor="t">
            <a:noAutofit/>
          </a:bodyPr>
          <a:p>
            <a:pPr marL="216000" indent="-216000">
              <a:buNone/>
            </a:pPr>
            <a:endParaRPr b="0" lang="en-US" sz="1100" strike="noStrike" u="none">
              <a:solidFill>
                <a:srgbClr val="000000"/>
              </a:solidFill>
              <a:uFillTx/>
              <a:latin typeface="Arial"/>
              <a:ea typeface="Arial"/>
            </a:endParaRPr>
          </a:p>
        </p:txBody>
      </p:sp>
      <p:sp>
        <p:nvSpPr>
          <p:cNvPr id="812" name="PlaceHolder 3"/>
          <p:cNvSpPr>
            <a:spLocks noGrp="1"/>
          </p:cNvSpPr>
          <p:nvPr>
            <p:ph type="sldNum" idx="39"/>
          </p:nvPr>
        </p:nvSpPr>
        <p:spPr>
          <a:xfrm>
            <a:off x="0" y="0"/>
            <a:ext cx="0" cy="0"/>
          </a:xfrm>
          <a:prstGeom prst="rect">
            <a:avLst/>
          </a:prstGeom>
          <a:noFill/>
          <a:ln w="0">
            <a:noFill/>
          </a:ln>
        </p:spPr>
        <p:txBody>
          <a:bodyPr lIns="90000" rIns="90000" tIns="-45000" bIns="-45000" anchor="t">
            <a:noAutofit/>
          </a:bodyPr>
          <a:lstStyle>
            <a:lvl1pPr indent="0">
              <a:lnSpc>
                <a:spcPct val="100000"/>
              </a:lnSpc>
              <a:buNone/>
              <a:defRPr b="0" lang="en-US" sz="1400" strike="noStrike" u="none">
                <a:solidFill>
                  <a:srgbClr val="000000"/>
                </a:solidFill>
                <a:uFillTx/>
                <a:latin typeface="Arial"/>
                <a:ea typeface="Arial"/>
              </a:defRPr>
            </a:lvl1pPr>
          </a:lstStyle>
          <a:p>
            <a:pPr indent="0">
              <a:lnSpc>
                <a:spcPct val="100000"/>
              </a:lnSpc>
              <a:buNone/>
            </a:pPr>
            <a:fld id="{0526F74F-6789-4FB8-B9EA-A491702825FE}" type="slidenum">
              <a:rPr b="0" lang="en-US" sz="1400" strike="noStrike" u="none">
                <a:solidFill>
                  <a:srgbClr val="000000"/>
                </a:solidFill>
                <a:uFillTx/>
                <a:latin typeface="Arial"/>
                <a:ea typeface="Arial"/>
              </a:rPr>
              <a:t>&lt;number&gt;</a:t>
            </a:fld>
            <a:endParaRPr b="0" lang="en-US" sz="1400" strike="noStrike" u="none">
              <a:solidFill>
                <a:srgbClr val="000000"/>
              </a:solidFill>
              <a:uFillTx/>
              <a:latin typeface="Times New Roman"/>
            </a:endParaRPr>
          </a:p>
        </p:txBody>
      </p:sp>
    </p:spTree>
  </p:cSld>
</p:notes>
</file>

<file path=ppt/notesSlides/notesSlide12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13" name="PlaceHolder 1"/>
          <p:cNvSpPr>
            <a:spLocks noGrp="1"/>
          </p:cNvSpPr>
          <p:nvPr>
            <p:ph type="sldImg"/>
          </p:nvPr>
        </p:nvSpPr>
        <p:spPr>
          <a:xfrm>
            <a:off x="380880" y="685800"/>
            <a:ext cx="6095520" cy="3428640"/>
          </a:xfrm>
          <a:prstGeom prst="rect">
            <a:avLst/>
          </a:prstGeom>
          <a:ln w="0">
            <a:noFill/>
          </a:ln>
        </p:spPr>
      </p:sp>
      <p:sp>
        <p:nvSpPr>
          <p:cNvPr id="814" name="PlaceHolder 2"/>
          <p:cNvSpPr>
            <a:spLocks noGrp="1"/>
          </p:cNvSpPr>
          <p:nvPr>
            <p:ph type="body"/>
          </p:nvPr>
        </p:nvSpPr>
        <p:spPr>
          <a:xfrm>
            <a:off x="685800" y="4343400"/>
            <a:ext cx="5486040" cy="4114440"/>
          </a:xfrm>
          <a:prstGeom prst="rect">
            <a:avLst/>
          </a:prstGeom>
          <a:noFill/>
          <a:ln w="0">
            <a:noFill/>
          </a:ln>
        </p:spPr>
        <p:txBody>
          <a:bodyPr lIns="91440" rIns="91440" tIns="91440" bIns="91440" anchor="t">
            <a:noAutofit/>
          </a:bodyPr>
          <a:p>
            <a:pPr marL="216000" indent="-216000">
              <a:buNone/>
            </a:pPr>
            <a:endParaRPr b="0" lang="en-US" sz="1100" strike="noStrike" u="none">
              <a:solidFill>
                <a:srgbClr val="000000"/>
              </a:solidFill>
              <a:uFillTx/>
              <a:latin typeface="Arial"/>
              <a:ea typeface="Arial"/>
            </a:endParaRPr>
          </a:p>
        </p:txBody>
      </p:sp>
      <p:sp>
        <p:nvSpPr>
          <p:cNvPr id="815" name="PlaceHolder 3"/>
          <p:cNvSpPr>
            <a:spLocks noGrp="1"/>
          </p:cNvSpPr>
          <p:nvPr>
            <p:ph type="sldNum" idx="40"/>
          </p:nvPr>
        </p:nvSpPr>
        <p:spPr>
          <a:xfrm>
            <a:off x="0" y="0"/>
            <a:ext cx="0" cy="0"/>
          </a:xfrm>
          <a:prstGeom prst="rect">
            <a:avLst/>
          </a:prstGeom>
          <a:noFill/>
          <a:ln w="0">
            <a:noFill/>
          </a:ln>
        </p:spPr>
        <p:txBody>
          <a:bodyPr lIns="90000" rIns="90000" tIns="-45000" bIns="-45000" anchor="t">
            <a:noAutofit/>
          </a:bodyPr>
          <a:lstStyle>
            <a:lvl1pPr indent="0">
              <a:lnSpc>
                <a:spcPct val="100000"/>
              </a:lnSpc>
              <a:buNone/>
              <a:defRPr b="0" lang="en-US" sz="1400" strike="noStrike" u="none">
                <a:solidFill>
                  <a:srgbClr val="000000"/>
                </a:solidFill>
                <a:uFillTx/>
                <a:latin typeface="Arial"/>
                <a:ea typeface="Arial"/>
              </a:defRPr>
            </a:lvl1pPr>
          </a:lstStyle>
          <a:p>
            <a:pPr indent="0">
              <a:lnSpc>
                <a:spcPct val="100000"/>
              </a:lnSpc>
              <a:buNone/>
            </a:pPr>
            <a:fld id="{F7BB041D-7FC5-4A13-A3E2-12BEB4BC7137}" type="slidenum">
              <a:rPr b="0" lang="en-US" sz="1400" strike="noStrike" u="none">
                <a:solidFill>
                  <a:srgbClr val="000000"/>
                </a:solidFill>
                <a:uFillTx/>
                <a:latin typeface="Arial"/>
                <a:ea typeface="Arial"/>
              </a:rPr>
              <a:t>&lt;number&gt;</a:t>
            </a:fld>
            <a:endParaRPr b="0" lang="en-US" sz="1400" strike="noStrike" u="none">
              <a:solidFill>
                <a:srgbClr val="000000"/>
              </a:solidFill>
              <a:uFillTx/>
              <a:latin typeface="Times New Roman"/>
            </a:endParaRPr>
          </a:p>
        </p:txBody>
      </p:sp>
    </p:spTree>
  </p:cSld>
</p:notes>
</file>

<file path=ppt/notesSlides/notesSlide12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p:nvPr>
        </p:nvSpPr>
        <p:spPr/>
      </p:sp>
      <p:sp>
        <p:nvSpPr>
          <p:cNvPr id="3" name="Notes Placeholder 2"/>
          <p:cNvSpPr>
            <a:spLocks noGrp="1"/>
          </p:cNvSpPr>
          <p:nvPr>
            <p:ph type="body"/>
          </p:nvPr>
        </p:nvSpPr>
        <p:spPr/>
        <p:txBody>
          <a:bodyPr/>
          <a:lstStyle/>
          <a:p>
            <a:r>
              <a:t>Trainer-Notizen:</a:t>
            </a:r>
          </a:p>
          <a:p>
            <a:r>
              <a:t>- Service Provisioning Template</a:t>
            </a:r>
          </a:p>
          <a:p>
            <a:r>
              <a:t>- Template Method ist final</a:t>
            </a:r>
          </a:p>
          <a:p>
            <a:r>
              <a:t>- Abstract Methods für variable Schritte</a:t>
            </a:r>
          </a:p>
          <a:p>
            <a:r>
              <a:t>- Hook Methods für optionale Erweiterungen</a:t>
            </a:r>
          </a:p>
          <a:p>
            <a:r>
              <a:t>- Zeitrahmen: 7 Minuten</a:t>
            </a:r>
          </a:p>
        </p:txBody>
      </p:sp>
      <p:sp>
        <p:nvSpPr>
          <p:cNvPr id="4" name="Slide Number Placeholder 3"/>
          <p:cNvSpPr>
            <a:spLocks noGrp="1"/>
          </p:cNvSpPr>
          <p:nvPr>
            <p:ph type="sldNum" idx="14"/>
          </p:nvPr>
        </p:nvSpPr>
        <p:spPr/>
      </p:sp>
    </p:spTree>
  </p:cSld>
  <p:clrMapOvr>
    <a:masterClrMapping/>
  </p:clrMapOvr>
</p:notes>
</file>

<file path=ppt/notesSlides/notesSlide1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09" name="PlaceHolder 1"/>
          <p:cNvSpPr>
            <a:spLocks noGrp="1"/>
          </p:cNvSpPr>
          <p:nvPr>
            <p:ph type="sldImg"/>
          </p:nvPr>
        </p:nvSpPr>
        <p:spPr>
          <a:xfrm>
            <a:off x="380880" y="685800"/>
            <a:ext cx="6095520" cy="3428640"/>
          </a:xfrm>
          <a:prstGeom prst="rect">
            <a:avLst/>
          </a:prstGeom>
          <a:ln w="0">
            <a:noFill/>
          </a:ln>
        </p:spPr>
      </p:sp>
      <p:sp>
        <p:nvSpPr>
          <p:cNvPr id="710" name="PlaceHolder 2"/>
          <p:cNvSpPr>
            <a:spLocks noGrp="1"/>
          </p:cNvSpPr>
          <p:nvPr>
            <p:ph type="body"/>
          </p:nvPr>
        </p:nvSpPr>
        <p:spPr>
          <a:xfrm>
            <a:off x="685800" y="4343400"/>
            <a:ext cx="5486040" cy="4114440"/>
          </a:xfrm>
          <a:prstGeom prst="rect">
            <a:avLst/>
          </a:prstGeom>
          <a:noFill/>
          <a:ln w="0">
            <a:noFill/>
          </a:ln>
        </p:spPr>
        <p:txBody>
          <a:bodyPr lIns="91440" rIns="91440" tIns="91440" bIns="91440" anchor="t">
            <a:noAutofit/>
          </a:bodyPr>
          <a:p>
            <a:pPr marL="457200" indent="-298440">
              <a:lnSpc>
                <a:spcPct val="100000"/>
              </a:lnSpc>
              <a:buClr>
                <a:srgbClr val="000000"/>
              </a:buClr>
              <a:buFont typeface="Arial"/>
              <a:buChar char="●"/>
            </a:pPr>
            <a:r>
              <a:rPr b="0" lang="de" sz="1100" strike="noStrike" u="none">
                <a:solidFill>
                  <a:srgbClr val="000000"/>
                </a:solidFill>
                <a:uFillTx/>
                <a:latin typeface="Open Sans"/>
                <a:ea typeface="Open Sans"/>
              </a:rPr>
              <a:t>IaaS</a:t>
            </a:r>
            <a:endParaRPr b="0" lang="en-US" sz="1100" strike="noStrike" u="none">
              <a:solidFill>
                <a:srgbClr val="000000"/>
              </a:solidFill>
              <a:uFillTx/>
              <a:latin typeface="Arial"/>
            </a:endParaRPr>
          </a:p>
          <a:p>
            <a:pPr lvl="1" marL="285840" indent="-285840">
              <a:lnSpc>
                <a:spcPct val="100000"/>
              </a:lnSpc>
              <a:buClr>
                <a:srgbClr val="000000"/>
              </a:buClr>
              <a:buFont typeface="Arial"/>
              <a:buChar char="•"/>
            </a:pPr>
            <a:r>
              <a:rPr b="0" lang="de" sz="1100" strike="noStrike" u="none">
                <a:solidFill>
                  <a:srgbClr val="000000"/>
                </a:solidFill>
                <a:uFillTx/>
                <a:latin typeface="Open Sans"/>
                <a:ea typeface="Open Sans"/>
              </a:rPr>
              <a:t>Infrastructure As A Service</a:t>
            </a:r>
            <a:endParaRPr b="0" lang="en-US" sz="1100" strike="noStrike" u="none">
              <a:solidFill>
                <a:srgbClr val="000000"/>
              </a:solidFill>
              <a:uFillTx/>
              <a:latin typeface="Arial"/>
            </a:endParaRPr>
          </a:p>
          <a:p>
            <a:pPr lvl="1" marL="285840" indent="-285840">
              <a:lnSpc>
                <a:spcPct val="100000"/>
              </a:lnSpc>
              <a:buClr>
                <a:srgbClr val="000000"/>
              </a:buClr>
              <a:buFont typeface="Arial"/>
              <a:buChar char="•"/>
            </a:pPr>
            <a:r>
              <a:rPr b="0" lang="de" sz="1100" strike="noStrike" u="none">
                <a:solidFill>
                  <a:srgbClr val="000000"/>
                </a:solidFill>
                <a:uFillTx/>
                <a:latin typeface="Open Sans"/>
                <a:ea typeface="Open Sans"/>
              </a:rPr>
              <a:t>VMs and Docker-Container</a:t>
            </a:r>
            <a:endParaRPr b="0" lang="en-US" sz="1100" strike="noStrike" u="none">
              <a:solidFill>
                <a:srgbClr val="000000"/>
              </a:solidFill>
              <a:uFillTx/>
              <a:latin typeface="Arial"/>
            </a:endParaRPr>
          </a:p>
          <a:p>
            <a:pPr lvl="1" marL="285840" indent="-285840">
              <a:lnSpc>
                <a:spcPct val="100000"/>
              </a:lnSpc>
              <a:buClr>
                <a:srgbClr val="000000"/>
              </a:buClr>
              <a:buFont typeface="Arial"/>
              <a:buChar char="•"/>
            </a:pPr>
            <a:r>
              <a:rPr b="0" lang="de" sz="1100" strike="noStrike" u="none">
                <a:solidFill>
                  <a:srgbClr val="000000"/>
                </a:solidFill>
                <a:uFillTx/>
                <a:latin typeface="Open Sans"/>
                <a:ea typeface="Open Sans"/>
              </a:rPr>
              <a:t>Automated Provisioning</a:t>
            </a:r>
            <a:endParaRPr b="0" lang="en-US" sz="1100" strike="noStrike" u="none">
              <a:solidFill>
                <a:srgbClr val="000000"/>
              </a:solidFill>
              <a:uFillTx/>
              <a:latin typeface="Arial"/>
            </a:endParaRPr>
          </a:p>
          <a:p>
            <a:pPr marL="285840" indent="-216000">
              <a:lnSpc>
                <a:spcPct val="100000"/>
              </a:lnSpc>
              <a:buNone/>
              <a:tabLst>
                <a:tab algn="l" pos="0"/>
              </a:tabLst>
            </a:pPr>
            <a:endParaRPr b="0" lang="en-US" sz="1100" strike="noStrike" u="none">
              <a:solidFill>
                <a:srgbClr val="000000"/>
              </a:solidFill>
              <a:uFillTx/>
              <a:latin typeface="Arial"/>
            </a:endParaRPr>
          </a:p>
          <a:p>
            <a:pPr marL="457200" indent="-298440">
              <a:lnSpc>
                <a:spcPct val="100000"/>
              </a:lnSpc>
              <a:buClr>
                <a:srgbClr val="000000"/>
              </a:buClr>
              <a:buFont typeface="Arial"/>
              <a:buChar char="●"/>
              <a:tabLst>
                <a:tab algn="l" pos="0"/>
              </a:tabLst>
            </a:pPr>
            <a:r>
              <a:rPr b="0" lang="de" sz="1100" strike="noStrike" u="none">
                <a:solidFill>
                  <a:srgbClr val="000000"/>
                </a:solidFill>
                <a:uFillTx/>
                <a:latin typeface="Open Sans"/>
                <a:ea typeface="Open Sans"/>
              </a:rPr>
              <a:t>PaaS</a:t>
            </a:r>
            <a:endParaRPr b="0" lang="en-US" sz="1100" strike="noStrike" u="none">
              <a:solidFill>
                <a:srgbClr val="000000"/>
              </a:solidFill>
              <a:uFillTx/>
              <a:latin typeface="Arial"/>
            </a:endParaRPr>
          </a:p>
          <a:p>
            <a:pPr lvl="1" marL="285840" indent="-285840">
              <a:lnSpc>
                <a:spcPct val="100000"/>
              </a:lnSpc>
              <a:buClr>
                <a:srgbClr val="000000"/>
              </a:buClr>
              <a:buFont typeface="Arial"/>
              <a:buChar char="•"/>
              <a:tabLst>
                <a:tab algn="l" pos="0"/>
              </a:tabLst>
            </a:pPr>
            <a:r>
              <a:rPr b="0" lang="de" sz="1100" strike="noStrike" u="none">
                <a:solidFill>
                  <a:srgbClr val="000000"/>
                </a:solidFill>
                <a:uFillTx/>
                <a:latin typeface="Open Sans"/>
                <a:ea typeface="Open Sans"/>
              </a:rPr>
              <a:t>Platform As A Service</a:t>
            </a:r>
            <a:endParaRPr b="0" lang="en-US" sz="1100" strike="noStrike" u="none">
              <a:solidFill>
                <a:srgbClr val="000000"/>
              </a:solidFill>
              <a:uFillTx/>
              <a:latin typeface="Arial"/>
            </a:endParaRPr>
          </a:p>
          <a:p>
            <a:pPr lvl="1" marL="285840" indent="-285840">
              <a:lnSpc>
                <a:spcPct val="100000"/>
              </a:lnSpc>
              <a:buClr>
                <a:srgbClr val="000000"/>
              </a:buClr>
              <a:buFont typeface="Arial"/>
              <a:buChar char="•"/>
              <a:tabLst>
                <a:tab algn="l" pos="0"/>
              </a:tabLst>
            </a:pPr>
            <a:r>
              <a:rPr b="0" lang="de" sz="1100" strike="noStrike" u="none">
                <a:solidFill>
                  <a:srgbClr val="000000"/>
                </a:solidFill>
                <a:uFillTx/>
                <a:latin typeface="Open Sans"/>
                <a:ea typeface="Open Sans"/>
              </a:rPr>
              <a:t>APIs for Other Services</a:t>
            </a:r>
            <a:endParaRPr b="0" lang="en-US" sz="1100" strike="noStrike" u="none">
              <a:solidFill>
                <a:srgbClr val="000000"/>
              </a:solidFill>
              <a:uFillTx/>
              <a:latin typeface="Arial"/>
            </a:endParaRPr>
          </a:p>
          <a:p>
            <a:pPr lvl="1" marL="285840" indent="-285840">
              <a:lnSpc>
                <a:spcPct val="100000"/>
              </a:lnSpc>
              <a:buClr>
                <a:srgbClr val="000000"/>
              </a:buClr>
              <a:buFont typeface="Arial"/>
              <a:buChar char="•"/>
              <a:tabLst>
                <a:tab algn="l" pos="0"/>
              </a:tabLst>
            </a:pPr>
            <a:r>
              <a:rPr b="0" lang="de" sz="1100" strike="noStrike" u="none">
                <a:solidFill>
                  <a:srgbClr val="000000"/>
                </a:solidFill>
                <a:uFillTx/>
                <a:latin typeface="Open Sans"/>
                <a:ea typeface="Open Sans"/>
              </a:rPr>
              <a:t>Container and Middleware for Developers</a:t>
            </a:r>
            <a:endParaRPr b="0" lang="en-US" sz="1100" strike="noStrike" u="none">
              <a:solidFill>
                <a:srgbClr val="000000"/>
              </a:solidFill>
              <a:uFillTx/>
              <a:latin typeface="Arial"/>
            </a:endParaRPr>
          </a:p>
          <a:p>
            <a:pPr marL="285840" indent="-216000">
              <a:lnSpc>
                <a:spcPct val="100000"/>
              </a:lnSpc>
              <a:buNone/>
              <a:tabLst>
                <a:tab algn="l" pos="0"/>
              </a:tabLst>
            </a:pPr>
            <a:endParaRPr b="0" lang="en-US" sz="1100" strike="noStrike" u="none">
              <a:solidFill>
                <a:srgbClr val="000000"/>
              </a:solidFill>
              <a:uFillTx/>
              <a:latin typeface="Arial"/>
            </a:endParaRPr>
          </a:p>
          <a:p>
            <a:pPr marL="457200" indent="-298440">
              <a:lnSpc>
                <a:spcPct val="100000"/>
              </a:lnSpc>
              <a:buClr>
                <a:srgbClr val="000000"/>
              </a:buClr>
              <a:buFont typeface="Arial"/>
              <a:buChar char="●"/>
              <a:tabLst>
                <a:tab algn="l" pos="0"/>
              </a:tabLst>
            </a:pPr>
            <a:r>
              <a:rPr b="0" lang="de" sz="1100" strike="noStrike" u="none">
                <a:solidFill>
                  <a:srgbClr val="000000"/>
                </a:solidFill>
                <a:uFillTx/>
                <a:latin typeface="Open Sans"/>
                <a:ea typeface="Open Sans"/>
              </a:rPr>
              <a:t>SAaS</a:t>
            </a:r>
            <a:endParaRPr b="0" lang="en-US" sz="1100" strike="noStrike" u="none">
              <a:solidFill>
                <a:srgbClr val="000000"/>
              </a:solidFill>
              <a:uFillTx/>
              <a:latin typeface="Arial"/>
            </a:endParaRPr>
          </a:p>
          <a:p>
            <a:pPr lvl="1" marL="285840" indent="-285840">
              <a:lnSpc>
                <a:spcPct val="100000"/>
              </a:lnSpc>
              <a:buClr>
                <a:srgbClr val="000000"/>
              </a:buClr>
              <a:buFont typeface="Arial"/>
              <a:buChar char="•"/>
              <a:tabLst>
                <a:tab algn="l" pos="0"/>
              </a:tabLst>
            </a:pPr>
            <a:r>
              <a:rPr b="0" lang="de" sz="1100" strike="noStrike" u="none">
                <a:solidFill>
                  <a:srgbClr val="000000"/>
                </a:solidFill>
                <a:uFillTx/>
                <a:latin typeface="Open Sans"/>
                <a:ea typeface="Open Sans"/>
              </a:rPr>
              <a:t>Software As A Service</a:t>
            </a:r>
            <a:endParaRPr b="0" lang="en-US" sz="1100" strike="noStrike" u="none">
              <a:solidFill>
                <a:srgbClr val="000000"/>
              </a:solidFill>
              <a:uFillTx/>
              <a:latin typeface="Arial"/>
            </a:endParaRPr>
          </a:p>
          <a:p>
            <a:pPr lvl="1" marL="285840" indent="-285840">
              <a:lnSpc>
                <a:spcPct val="100000"/>
              </a:lnSpc>
              <a:buClr>
                <a:srgbClr val="000000"/>
              </a:buClr>
              <a:buFont typeface="Arial"/>
              <a:buChar char="•"/>
              <a:tabLst>
                <a:tab algn="l" pos="0"/>
              </a:tabLst>
            </a:pPr>
            <a:r>
              <a:rPr b="0" lang="de" sz="1100" strike="noStrike" u="none">
                <a:solidFill>
                  <a:srgbClr val="000000"/>
                </a:solidFill>
                <a:uFillTx/>
                <a:latin typeface="Open Sans"/>
                <a:ea typeface="Open Sans"/>
              </a:rPr>
              <a:t>Complete Applikations and Modules</a:t>
            </a:r>
            <a:endParaRPr b="0" lang="en-US" sz="1100" strike="noStrike" u="none">
              <a:solidFill>
                <a:srgbClr val="000000"/>
              </a:solidFill>
              <a:uFillTx/>
              <a:latin typeface="Arial"/>
            </a:endParaRPr>
          </a:p>
        </p:txBody>
      </p:sp>
    </p:spTree>
  </p:cSld>
</p:notes>
</file>

<file path=ppt/notesSlides/notesSlide13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p:nvPr>
        </p:nvSpPr>
        <p:spPr/>
      </p:sp>
      <p:sp>
        <p:nvSpPr>
          <p:cNvPr id="3" name="Notes Placeholder 2"/>
          <p:cNvSpPr>
            <a:spLocks noGrp="1"/>
          </p:cNvSpPr>
          <p:nvPr>
            <p:ph type="body"/>
          </p:nvPr>
        </p:nvSpPr>
        <p:spPr/>
        <p:txBody>
          <a:bodyPr/>
          <a:lstStyle/>
          <a:p>
            <a:r>
              <a:t>Trainer-Notizen:</a:t>
            </a:r>
          </a:p>
          <a:p>
            <a:r>
              <a:t>- VoIP und Internet Service Beispiele</a:t>
            </a:r>
          </a:p>
          <a:p>
            <a:r>
              <a:t>- Unterschiedliche Implementierung gleicher Schritte</a:t>
            </a:r>
          </a:p>
          <a:p>
            <a:r>
              <a:t>- Hook Method für service-spezifische Tasks</a:t>
            </a:r>
          </a:p>
          <a:p>
            <a:r>
              <a:t>- Template garantiert konsistenten Ablauf</a:t>
            </a:r>
          </a:p>
          <a:p>
            <a:r>
              <a:t>- Zeitrahmen: 6 Minuten</a:t>
            </a:r>
          </a:p>
        </p:txBody>
      </p:sp>
      <p:sp>
        <p:nvSpPr>
          <p:cNvPr id="4" name="Slide Number Placeholder 3"/>
          <p:cNvSpPr>
            <a:spLocks noGrp="1"/>
          </p:cNvSpPr>
          <p:nvPr>
            <p:ph type="sldNum" idx="14"/>
          </p:nvPr>
        </p:nvSpPr>
        <p:spPr/>
      </p:sp>
    </p:spTree>
  </p:cSld>
  <p:clrMapOvr>
    <a:masterClrMapping/>
  </p:clrMapOvr>
</p:notes>
</file>

<file path=ppt/notesSlides/notesSlide13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16" name="PlaceHolder 1"/>
          <p:cNvSpPr>
            <a:spLocks noGrp="1"/>
          </p:cNvSpPr>
          <p:nvPr>
            <p:ph type="sldImg"/>
          </p:nvPr>
        </p:nvSpPr>
        <p:spPr>
          <a:xfrm>
            <a:off x="380880" y="685800"/>
            <a:ext cx="6095520" cy="3428640"/>
          </a:xfrm>
          <a:prstGeom prst="rect">
            <a:avLst/>
          </a:prstGeom>
          <a:ln w="0">
            <a:noFill/>
          </a:ln>
        </p:spPr>
      </p:sp>
      <p:sp>
        <p:nvSpPr>
          <p:cNvPr id="817" name="PlaceHolder 2"/>
          <p:cNvSpPr>
            <a:spLocks noGrp="1"/>
          </p:cNvSpPr>
          <p:nvPr>
            <p:ph type="body"/>
          </p:nvPr>
        </p:nvSpPr>
        <p:spPr>
          <a:xfrm>
            <a:off x="685800" y="4343400"/>
            <a:ext cx="5486040" cy="4114440"/>
          </a:xfrm>
          <a:prstGeom prst="rect">
            <a:avLst/>
          </a:prstGeom>
          <a:noFill/>
          <a:ln w="0">
            <a:noFill/>
          </a:ln>
        </p:spPr>
        <p:txBody>
          <a:bodyPr lIns="91440" rIns="91440" tIns="91440" bIns="91440" anchor="t">
            <a:noAutofit/>
          </a:bodyPr>
          <a:p>
            <a:pPr marL="457200" indent="-298440">
              <a:lnSpc>
                <a:spcPct val="100000"/>
              </a:lnSpc>
              <a:buClr>
                <a:srgbClr val="000000"/>
              </a:buClr>
              <a:buFont typeface="Arial"/>
              <a:buChar char="●"/>
            </a:pPr>
            <a:r>
              <a:rPr b="0" lang="en-US" sz="1200" strike="noStrike" u="none">
                <a:solidFill>
                  <a:schemeClr val="dk1"/>
                </a:solidFill>
                <a:uFillTx/>
                <a:latin typeface="+mn-lt"/>
                <a:ea typeface="+mn-ea"/>
              </a:rPr>
              <a:t>Default: Catch-all namespace for all objects not belonging to kube public or kube system namespace. The default namespace is used to hold the default set of Pods, Services, and Deployments used by the cluster.</a:t>
            </a:r>
            <a:endParaRPr b="0" lang="en-US" sz="1200" strike="noStrike" u="none">
              <a:solidFill>
                <a:srgbClr val="000000"/>
              </a:solidFill>
              <a:uFillTx/>
              <a:latin typeface="Arial"/>
            </a:endParaRPr>
          </a:p>
          <a:p>
            <a:pPr marL="457200" indent="-298440">
              <a:lnSpc>
                <a:spcPct val="100000"/>
              </a:lnSpc>
              <a:buClr>
                <a:srgbClr val="000000"/>
              </a:buClr>
              <a:buFont typeface="Arial"/>
              <a:buChar char="●"/>
            </a:pPr>
            <a:r>
              <a:rPr b="0" lang="en-US" sz="1200" strike="noStrike" u="none">
                <a:solidFill>
                  <a:schemeClr val="dk1"/>
                </a:solidFill>
                <a:uFillTx/>
                <a:latin typeface="+mn-lt"/>
                <a:ea typeface="+mn-ea"/>
              </a:rPr>
              <a:t>Kube-public: Namespace for resources which are publicly available/readable by all</a:t>
            </a:r>
            <a:endParaRPr b="0" lang="en-US" sz="1200" strike="noStrike" u="none">
              <a:solidFill>
                <a:srgbClr val="000000"/>
              </a:solidFill>
              <a:uFillTx/>
              <a:latin typeface="Arial"/>
            </a:endParaRPr>
          </a:p>
          <a:p>
            <a:pPr marL="457200" indent="-298440">
              <a:lnSpc>
                <a:spcPct val="100000"/>
              </a:lnSpc>
              <a:buClr>
                <a:srgbClr val="000000"/>
              </a:buClr>
              <a:buFont typeface="Arial"/>
              <a:buChar char="●"/>
            </a:pPr>
            <a:r>
              <a:rPr b="0" lang="en-US" sz="1200" strike="noStrike" u="none">
                <a:solidFill>
                  <a:schemeClr val="dk1"/>
                </a:solidFill>
                <a:uFillTx/>
                <a:latin typeface="+mn-lt"/>
                <a:ea typeface="+mn-ea"/>
              </a:rPr>
              <a:t>Kube-system: Namespace for objects/resources created by Kubernetes system</a:t>
            </a:r>
            <a:endParaRPr b="0" lang="en-US" sz="1200" strike="noStrike" u="none">
              <a:solidFill>
                <a:srgbClr val="000000"/>
              </a:solidFill>
              <a:uFillTx/>
              <a:latin typeface="Arial"/>
            </a:endParaRPr>
          </a:p>
          <a:p>
            <a:pPr indent="0">
              <a:lnSpc>
                <a:spcPct val="100000"/>
              </a:lnSpc>
              <a:buNone/>
            </a:pPr>
            <a:endParaRPr b="0" lang="en-US" sz="1100" strike="noStrike" u="none">
              <a:solidFill>
                <a:srgbClr val="000000"/>
              </a:solidFill>
              <a:uFillTx/>
              <a:latin typeface="Arial"/>
            </a:endParaRPr>
          </a:p>
        </p:txBody>
      </p:sp>
      <p:sp>
        <p:nvSpPr>
          <p:cNvPr id="818" name="PlaceHolder 3"/>
          <p:cNvSpPr>
            <a:spLocks noGrp="1"/>
          </p:cNvSpPr>
          <p:nvPr>
            <p:ph type="sldNum" idx="41"/>
          </p:nvPr>
        </p:nvSpPr>
        <p:spPr>
          <a:xfrm>
            <a:off x="0" y="0"/>
            <a:ext cx="0" cy="0"/>
          </a:xfrm>
          <a:prstGeom prst="rect">
            <a:avLst/>
          </a:prstGeom>
          <a:noFill/>
          <a:ln w="0">
            <a:noFill/>
          </a:ln>
        </p:spPr>
        <p:txBody>
          <a:bodyPr lIns="90000" rIns="90000" tIns="-45000" bIns="-45000" anchor="t">
            <a:noAutofit/>
          </a:bodyPr>
          <a:lstStyle>
            <a:lvl1pPr indent="0">
              <a:lnSpc>
                <a:spcPct val="100000"/>
              </a:lnSpc>
              <a:buNone/>
              <a:defRPr b="0" lang="en-US" sz="1400" strike="noStrike" u="none">
                <a:solidFill>
                  <a:srgbClr val="000000"/>
                </a:solidFill>
                <a:uFillTx/>
                <a:latin typeface="Arial"/>
                <a:ea typeface="Arial"/>
              </a:defRPr>
            </a:lvl1pPr>
          </a:lstStyle>
          <a:p>
            <a:pPr indent="0">
              <a:lnSpc>
                <a:spcPct val="100000"/>
              </a:lnSpc>
              <a:buNone/>
            </a:pPr>
            <a:fld id="{FF881E89-CDC9-4DA7-94FD-980F049EC460}" type="slidenum">
              <a:rPr b="0" lang="en-US" sz="1400" strike="noStrike" u="none">
                <a:solidFill>
                  <a:srgbClr val="000000"/>
                </a:solidFill>
                <a:uFillTx/>
                <a:latin typeface="Arial"/>
                <a:ea typeface="Arial"/>
              </a:rPr>
              <a:t>&lt;number&gt;</a:t>
            </a:fld>
            <a:endParaRPr b="0" lang="en-US" sz="1400" strike="noStrike" u="none">
              <a:solidFill>
                <a:srgbClr val="000000"/>
              </a:solidFill>
              <a:uFillTx/>
              <a:latin typeface="Times New Roman"/>
            </a:endParaRPr>
          </a:p>
        </p:txBody>
      </p:sp>
    </p:spTree>
  </p:cSld>
</p:notes>
</file>

<file path=ppt/notesSlides/notesSlide13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19" name="PlaceHolder 1"/>
          <p:cNvSpPr>
            <a:spLocks noGrp="1"/>
          </p:cNvSpPr>
          <p:nvPr>
            <p:ph type="sldImg"/>
          </p:nvPr>
        </p:nvSpPr>
        <p:spPr>
          <a:xfrm>
            <a:off x="380880" y="685800"/>
            <a:ext cx="6095520" cy="3428640"/>
          </a:xfrm>
          <a:prstGeom prst="rect">
            <a:avLst/>
          </a:prstGeom>
          <a:ln w="0">
            <a:noFill/>
          </a:ln>
        </p:spPr>
      </p:sp>
      <p:sp>
        <p:nvSpPr>
          <p:cNvPr id="820" name="PlaceHolder 2"/>
          <p:cNvSpPr>
            <a:spLocks noGrp="1"/>
          </p:cNvSpPr>
          <p:nvPr>
            <p:ph type="body"/>
          </p:nvPr>
        </p:nvSpPr>
        <p:spPr>
          <a:xfrm>
            <a:off x="685800" y="4343400"/>
            <a:ext cx="5486040" cy="4114440"/>
          </a:xfrm>
          <a:prstGeom prst="rect">
            <a:avLst/>
          </a:prstGeom>
          <a:noFill/>
          <a:ln w="0">
            <a:noFill/>
          </a:ln>
        </p:spPr>
        <p:txBody>
          <a:bodyPr lIns="91440" rIns="91440" tIns="91440" bIns="91440" anchor="t">
            <a:noAutofit/>
          </a:bodyPr>
          <a:p>
            <a:pPr marL="216000" indent="-216000">
              <a:buNone/>
            </a:pPr>
            <a:endParaRPr b="0" lang="en-US" sz="1100" strike="noStrike" u="none">
              <a:solidFill>
                <a:srgbClr val="000000"/>
              </a:solidFill>
              <a:uFillTx/>
              <a:latin typeface="Arial"/>
              <a:ea typeface="Arial"/>
            </a:endParaRPr>
          </a:p>
        </p:txBody>
      </p:sp>
      <p:sp>
        <p:nvSpPr>
          <p:cNvPr id="821" name="PlaceHolder 3"/>
          <p:cNvSpPr>
            <a:spLocks noGrp="1"/>
          </p:cNvSpPr>
          <p:nvPr>
            <p:ph type="sldNum" idx="42"/>
          </p:nvPr>
        </p:nvSpPr>
        <p:spPr>
          <a:xfrm>
            <a:off x="0" y="0"/>
            <a:ext cx="0" cy="0"/>
          </a:xfrm>
          <a:prstGeom prst="rect">
            <a:avLst/>
          </a:prstGeom>
          <a:noFill/>
          <a:ln w="0">
            <a:noFill/>
          </a:ln>
        </p:spPr>
        <p:txBody>
          <a:bodyPr lIns="90000" rIns="90000" tIns="-45000" bIns="-45000" anchor="t">
            <a:noAutofit/>
          </a:bodyPr>
          <a:lstStyle>
            <a:lvl1pPr indent="0">
              <a:lnSpc>
                <a:spcPct val="100000"/>
              </a:lnSpc>
              <a:buNone/>
              <a:defRPr b="0" lang="en-US" sz="1400" strike="noStrike" u="none">
                <a:solidFill>
                  <a:srgbClr val="000000"/>
                </a:solidFill>
                <a:uFillTx/>
                <a:latin typeface="Arial"/>
                <a:ea typeface="Arial"/>
              </a:defRPr>
            </a:lvl1pPr>
          </a:lstStyle>
          <a:p>
            <a:pPr indent="0">
              <a:lnSpc>
                <a:spcPct val="100000"/>
              </a:lnSpc>
              <a:buNone/>
            </a:pPr>
            <a:fld id="{95E308BC-4B55-4761-A717-48D75BF3FCF0}" type="slidenum">
              <a:rPr b="0" lang="en-US" sz="1400" strike="noStrike" u="none">
                <a:solidFill>
                  <a:srgbClr val="000000"/>
                </a:solidFill>
                <a:uFillTx/>
                <a:latin typeface="Arial"/>
                <a:ea typeface="Arial"/>
              </a:rPr>
              <a:t>&lt;number&gt;</a:t>
            </a:fld>
            <a:endParaRPr b="0" lang="en-US" sz="1400" strike="noStrike" u="none">
              <a:solidFill>
                <a:srgbClr val="000000"/>
              </a:solidFill>
              <a:uFillTx/>
              <a:latin typeface="Times New Roman"/>
            </a:endParaRPr>
          </a:p>
        </p:txBody>
      </p:sp>
    </p:spTree>
  </p:cSld>
</p:notes>
</file>

<file path=ppt/notesSlides/notesSlide13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22" name="PlaceHolder 1"/>
          <p:cNvSpPr>
            <a:spLocks noGrp="1"/>
          </p:cNvSpPr>
          <p:nvPr>
            <p:ph type="sldImg"/>
          </p:nvPr>
        </p:nvSpPr>
        <p:spPr>
          <a:xfrm>
            <a:off x="380880" y="685800"/>
            <a:ext cx="6095520" cy="3428640"/>
          </a:xfrm>
          <a:prstGeom prst="rect">
            <a:avLst/>
          </a:prstGeom>
          <a:ln w="0">
            <a:noFill/>
          </a:ln>
        </p:spPr>
      </p:sp>
      <p:sp>
        <p:nvSpPr>
          <p:cNvPr id="823" name="PlaceHolder 2"/>
          <p:cNvSpPr>
            <a:spLocks noGrp="1"/>
          </p:cNvSpPr>
          <p:nvPr>
            <p:ph type="body"/>
          </p:nvPr>
        </p:nvSpPr>
        <p:spPr>
          <a:xfrm>
            <a:off x="685800" y="4343400"/>
            <a:ext cx="5486040" cy="4114440"/>
          </a:xfrm>
          <a:prstGeom prst="rect">
            <a:avLst/>
          </a:prstGeom>
          <a:noFill/>
          <a:ln w="0">
            <a:noFill/>
          </a:ln>
        </p:spPr>
        <p:txBody>
          <a:bodyPr lIns="91440" rIns="91440" tIns="91440" bIns="91440" anchor="t">
            <a:noAutofit/>
          </a:bodyPr>
          <a:p>
            <a:pPr marL="216000" indent="-216000">
              <a:buNone/>
            </a:pPr>
            <a:endParaRPr b="0" lang="en-US" sz="1100" strike="noStrike" u="none">
              <a:solidFill>
                <a:srgbClr val="000000"/>
              </a:solidFill>
              <a:uFillTx/>
              <a:latin typeface="Arial"/>
              <a:ea typeface="Arial"/>
            </a:endParaRPr>
          </a:p>
        </p:txBody>
      </p:sp>
      <p:sp>
        <p:nvSpPr>
          <p:cNvPr id="824" name="PlaceHolder 3"/>
          <p:cNvSpPr>
            <a:spLocks noGrp="1"/>
          </p:cNvSpPr>
          <p:nvPr>
            <p:ph type="sldNum" idx="43"/>
          </p:nvPr>
        </p:nvSpPr>
        <p:spPr>
          <a:xfrm>
            <a:off x="0" y="0"/>
            <a:ext cx="0" cy="0"/>
          </a:xfrm>
          <a:prstGeom prst="rect">
            <a:avLst/>
          </a:prstGeom>
          <a:noFill/>
          <a:ln w="0">
            <a:noFill/>
          </a:ln>
        </p:spPr>
        <p:txBody>
          <a:bodyPr lIns="90000" rIns="90000" tIns="-45000" bIns="-45000" anchor="t">
            <a:noAutofit/>
          </a:bodyPr>
          <a:lstStyle>
            <a:lvl1pPr indent="0">
              <a:lnSpc>
                <a:spcPct val="100000"/>
              </a:lnSpc>
              <a:buNone/>
              <a:defRPr b="0" lang="en-US" sz="1400" strike="noStrike" u="none">
                <a:solidFill>
                  <a:srgbClr val="000000"/>
                </a:solidFill>
                <a:uFillTx/>
                <a:latin typeface="Arial"/>
                <a:ea typeface="Arial"/>
              </a:defRPr>
            </a:lvl1pPr>
          </a:lstStyle>
          <a:p>
            <a:pPr indent="0">
              <a:lnSpc>
                <a:spcPct val="100000"/>
              </a:lnSpc>
              <a:buNone/>
            </a:pPr>
            <a:fld id="{43AB92A5-497C-45E2-8005-CDEAF99FF487}" type="slidenum">
              <a:rPr b="0" lang="en-US" sz="1400" strike="noStrike" u="none">
                <a:solidFill>
                  <a:srgbClr val="000000"/>
                </a:solidFill>
                <a:uFillTx/>
                <a:latin typeface="Arial"/>
                <a:ea typeface="Arial"/>
              </a:rPr>
              <a:t>&lt;number&gt;</a:t>
            </a:fld>
            <a:endParaRPr b="0" lang="en-US" sz="1400" strike="noStrike" u="none">
              <a:solidFill>
                <a:srgbClr val="000000"/>
              </a:solidFill>
              <a:uFillTx/>
              <a:latin typeface="Times New Roman"/>
            </a:endParaRPr>
          </a:p>
        </p:txBody>
      </p:sp>
    </p:spTree>
  </p:cSld>
</p:notes>
</file>

<file path=ppt/notesSlides/notesSlide13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25" name="PlaceHolder 1"/>
          <p:cNvSpPr>
            <a:spLocks noGrp="1"/>
          </p:cNvSpPr>
          <p:nvPr>
            <p:ph type="sldImg"/>
          </p:nvPr>
        </p:nvSpPr>
        <p:spPr>
          <a:xfrm>
            <a:off x="380880" y="685800"/>
            <a:ext cx="6095520" cy="3428640"/>
          </a:xfrm>
          <a:prstGeom prst="rect">
            <a:avLst/>
          </a:prstGeom>
          <a:ln w="0">
            <a:noFill/>
          </a:ln>
        </p:spPr>
      </p:sp>
      <p:sp>
        <p:nvSpPr>
          <p:cNvPr id="826" name="PlaceHolder 2"/>
          <p:cNvSpPr>
            <a:spLocks noGrp="1"/>
          </p:cNvSpPr>
          <p:nvPr>
            <p:ph type="body"/>
          </p:nvPr>
        </p:nvSpPr>
        <p:spPr>
          <a:xfrm>
            <a:off x="685800" y="4343400"/>
            <a:ext cx="5486040" cy="4114440"/>
          </a:xfrm>
          <a:prstGeom prst="rect">
            <a:avLst/>
          </a:prstGeom>
          <a:noFill/>
          <a:ln w="0">
            <a:noFill/>
          </a:ln>
        </p:spPr>
        <p:txBody>
          <a:bodyPr lIns="91440" rIns="91440" tIns="91440" bIns="91440" anchor="t">
            <a:noAutofit/>
          </a:bodyPr>
          <a:p>
            <a:pPr marL="216000" indent="-216000">
              <a:buNone/>
            </a:pPr>
            <a:endParaRPr b="0" lang="en-US" sz="1100" strike="noStrike" u="none">
              <a:solidFill>
                <a:srgbClr val="000000"/>
              </a:solidFill>
              <a:uFillTx/>
              <a:latin typeface="Arial"/>
              <a:ea typeface="Arial"/>
            </a:endParaRPr>
          </a:p>
        </p:txBody>
      </p:sp>
      <p:sp>
        <p:nvSpPr>
          <p:cNvPr id="827" name="PlaceHolder 3"/>
          <p:cNvSpPr>
            <a:spLocks noGrp="1"/>
          </p:cNvSpPr>
          <p:nvPr>
            <p:ph type="sldNum" idx="44"/>
          </p:nvPr>
        </p:nvSpPr>
        <p:spPr>
          <a:xfrm>
            <a:off x="0" y="0"/>
            <a:ext cx="0" cy="0"/>
          </a:xfrm>
          <a:prstGeom prst="rect">
            <a:avLst/>
          </a:prstGeom>
          <a:noFill/>
          <a:ln w="0">
            <a:noFill/>
          </a:ln>
        </p:spPr>
        <p:txBody>
          <a:bodyPr lIns="90000" rIns="90000" tIns="-45000" bIns="-45000" anchor="t">
            <a:noAutofit/>
          </a:bodyPr>
          <a:lstStyle>
            <a:lvl1pPr indent="0">
              <a:lnSpc>
                <a:spcPct val="100000"/>
              </a:lnSpc>
              <a:buNone/>
              <a:defRPr b="0" lang="en-US" sz="1400" strike="noStrike" u="none">
                <a:solidFill>
                  <a:srgbClr val="000000"/>
                </a:solidFill>
                <a:uFillTx/>
                <a:latin typeface="Arial"/>
                <a:ea typeface="Arial"/>
              </a:defRPr>
            </a:lvl1pPr>
          </a:lstStyle>
          <a:p>
            <a:pPr indent="0">
              <a:lnSpc>
                <a:spcPct val="100000"/>
              </a:lnSpc>
              <a:buNone/>
            </a:pPr>
            <a:fld id="{0196ED55-97FE-4747-80E2-3B4D20A6DEED}" type="slidenum">
              <a:rPr b="0" lang="en-US" sz="1400" strike="noStrike" u="none">
                <a:solidFill>
                  <a:srgbClr val="000000"/>
                </a:solidFill>
                <a:uFillTx/>
                <a:latin typeface="Arial"/>
                <a:ea typeface="Arial"/>
              </a:rPr>
              <a:t>&lt;number&gt;</a:t>
            </a:fld>
            <a:endParaRPr b="0" lang="en-US" sz="1400" strike="noStrike" u="none">
              <a:solidFill>
                <a:srgbClr val="000000"/>
              </a:solidFill>
              <a:uFillTx/>
              <a:latin typeface="Times New Roman"/>
            </a:endParaRPr>
          </a:p>
        </p:txBody>
      </p:sp>
    </p:spTree>
  </p:cSld>
</p:notes>
</file>

<file path=ppt/notesSlides/notesSlide13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p:nvPr>
        </p:nvSpPr>
        <p:spPr/>
      </p:sp>
      <p:sp>
        <p:nvSpPr>
          <p:cNvPr id="3" name="Notes Placeholder 2"/>
          <p:cNvSpPr>
            <a:spLocks noGrp="1"/>
          </p:cNvSpPr>
          <p:nvPr>
            <p:ph type="body"/>
          </p:nvPr>
        </p:nvSpPr>
        <p:spPr/>
        <p:txBody>
          <a:bodyPr/>
          <a:lstStyle/>
          <a:p>
            <a:r>
              <a:t>Trainer-Notizen:</a:t>
            </a:r>
          </a:p>
          <a:p>
            <a:r>
              <a:t>- Performance Analysis als zweiter Visitor</a:t>
            </a:r>
          </a:p>
          <a:p>
            <a:r>
              <a:t>- Einfaches Hinzufügen neuer Operations</a:t>
            </a:r>
          </a:p>
          <a:p>
            <a:r>
              <a:t>- Element Structure bleibt unverändert</a:t>
            </a:r>
          </a:p>
          <a:p>
            <a:r>
              <a:t>- Type Safety durch Double Dispatch</a:t>
            </a:r>
          </a:p>
          <a:p>
            <a:r>
              <a:t>- Zeitrahmen: 6 Minuten</a:t>
            </a:r>
          </a:p>
        </p:txBody>
      </p:sp>
      <p:sp>
        <p:nvSpPr>
          <p:cNvPr id="4" name="Slide Number Placeholder 3"/>
          <p:cNvSpPr>
            <a:spLocks noGrp="1"/>
          </p:cNvSpPr>
          <p:nvPr>
            <p:ph type="sldNum" idx="14"/>
          </p:nvPr>
        </p:nvSpPr>
        <p:spPr/>
      </p:sp>
    </p:spTree>
  </p:cSld>
  <p:clrMapOvr>
    <a:masterClrMapping/>
  </p:clrMapOvr>
</p:notes>
</file>

<file path=ppt/notesSlides/notesSlide13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28" name="PlaceHolder 1"/>
          <p:cNvSpPr>
            <a:spLocks noGrp="1"/>
          </p:cNvSpPr>
          <p:nvPr>
            <p:ph type="sldImg"/>
          </p:nvPr>
        </p:nvSpPr>
        <p:spPr>
          <a:xfrm>
            <a:off x="380880" y="685800"/>
            <a:ext cx="6095520" cy="3428640"/>
          </a:xfrm>
          <a:prstGeom prst="rect">
            <a:avLst/>
          </a:prstGeom>
          <a:ln w="0">
            <a:noFill/>
          </a:ln>
        </p:spPr>
      </p:sp>
      <p:sp>
        <p:nvSpPr>
          <p:cNvPr id="829" name="PlaceHolder 2"/>
          <p:cNvSpPr>
            <a:spLocks noGrp="1"/>
          </p:cNvSpPr>
          <p:nvPr>
            <p:ph type="body"/>
          </p:nvPr>
        </p:nvSpPr>
        <p:spPr>
          <a:xfrm>
            <a:off x="685800" y="4343400"/>
            <a:ext cx="5486040" cy="4114440"/>
          </a:xfrm>
          <a:prstGeom prst="rect">
            <a:avLst/>
          </a:prstGeom>
          <a:noFill/>
          <a:ln w="0">
            <a:noFill/>
          </a:ln>
        </p:spPr>
        <p:txBody>
          <a:bodyPr lIns="91440" rIns="91440" tIns="91440" bIns="91440" anchor="t">
            <a:noAutofit/>
          </a:bodyPr>
          <a:p>
            <a:pPr marL="216000" indent="-216000">
              <a:buNone/>
            </a:pPr>
            <a:endParaRPr b="0" lang="en-US" sz="1100" strike="noStrike" u="none">
              <a:solidFill>
                <a:srgbClr val="000000"/>
              </a:solidFill>
              <a:uFillTx/>
              <a:latin typeface="Arial"/>
              <a:ea typeface="Arial"/>
            </a:endParaRPr>
          </a:p>
        </p:txBody>
      </p:sp>
      <p:sp>
        <p:nvSpPr>
          <p:cNvPr id="830" name="PlaceHolder 3"/>
          <p:cNvSpPr>
            <a:spLocks noGrp="1"/>
          </p:cNvSpPr>
          <p:nvPr>
            <p:ph type="sldNum" idx="45"/>
          </p:nvPr>
        </p:nvSpPr>
        <p:spPr>
          <a:xfrm>
            <a:off x="0" y="0"/>
            <a:ext cx="0" cy="0"/>
          </a:xfrm>
          <a:prstGeom prst="rect">
            <a:avLst/>
          </a:prstGeom>
          <a:noFill/>
          <a:ln w="0">
            <a:noFill/>
          </a:ln>
        </p:spPr>
        <p:txBody>
          <a:bodyPr lIns="90000" rIns="90000" tIns="-45000" bIns="-45000" anchor="t">
            <a:noAutofit/>
          </a:bodyPr>
          <a:lstStyle>
            <a:lvl1pPr indent="0">
              <a:lnSpc>
                <a:spcPct val="100000"/>
              </a:lnSpc>
              <a:buNone/>
              <a:defRPr b="0" lang="en-US" sz="1400" strike="noStrike" u="none">
                <a:solidFill>
                  <a:srgbClr val="000000"/>
                </a:solidFill>
                <a:uFillTx/>
                <a:latin typeface="Arial"/>
                <a:ea typeface="Arial"/>
              </a:defRPr>
            </a:lvl1pPr>
          </a:lstStyle>
          <a:p>
            <a:pPr indent="0">
              <a:lnSpc>
                <a:spcPct val="100000"/>
              </a:lnSpc>
              <a:buNone/>
            </a:pPr>
            <a:fld id="{37C08A2F-B8C5-44D8-8344-08019B8F261F}" type="slidenum">
              <a:rPr b="0" lang="en-US" sz="1400" strike="noStrike" u="none">
                <a:solidFill>
                  <a:srgbClr val="000000"/>
                </a:solidFill>
                <a:uFillTx/>
                <a:latin typeface="Arial"/>
                <a:ea typeface="Arial"/>
              </a:rPr>
              <a:t>&lt;number&gt;</a:t>
            </a:fld>
            <a:endParaRPr b="0" lang="en-US" sz="1400" strike="noStrike" u="none">
              <a:solidFill>
                <a:srgbClr val="000000"/>
              </a:solidFill>
              <a:uFillTx/>
              <a:latin typeface="Times New Roman"/>
            </a:endParaRPr>
          </a:p>
        </p:txBody>
      </p:sp>
    </p:spTree>
  </p:cSld>
</p:notes>
</file>

<file path=ppt/notesSlides/notesSlide13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p:nvPr>
        </p:nvSpPr>
        <p:spPr/>
      </p:sp>
      <p:sp>
        <p:nvSpPr>
          <p:cNvPr id="3" name="Notes Placeholder 2"/>
          <p:cNvSpPr>
            <a:spLocks noGrp="1"/>
          </p:cNvSpPr>
          <p:nvPr>
            <p:ph type="body"/>
          </p:nvPr>
        </p:nvSpPr>
        <p:spPr/>
        <p:txBody>
          <a:bodyPr/>
          <a:lstStyle/>
          <a:p>
            <a:r>
              <a:t>Trainer-Notizen:</a:t>
            </a:r>
          </a:p>
          <a:p>
            <a:r>
              <a:t>- Konkrete Telekom Anwendungsfälle</a:t>
            </a:r>
          </a:p>
          <a:p>
            <a:r>
              <a:t>- Network Operations Focus</a:t>
            </a:r>
          </a:p>
          <a:p>
            <a:r>
              <a:t>- Reale Implementierungen in der Praxis</a:t>
            </a:r>
          </a:p>
          <a:p>
            <a:r>
              <a:t>- Diskussion: Ähnliche Erfahrungen?</a:t>
            </a:r>
          </a:p>
          <a:p>
            <a:r>
              <a:t>- Zeitrahmen: 5 Minuten</a:t>
            </a:r>
          </a:p>
        </p:txBody>
      </p:sp>
      <p:sp>
        <p:nvSpPr>
          <p:cNvPr id="4" name="Slide Number Placeholder 3"/>
          <p:cNvSpPr>
            <a:spLocks noGrp="1"/>
          </p:cNvSpPr>
          <p:nvPr>
            <p:ph type="sldNum" idx="14"/>
          </p:nvPr>
        </p:nvSpPr>
        <p:spPr/>
      </p:sp>
    </p:spTree>
  </p:cSld>
  <p:clrMapOvr>
    <a:masterClrMapping/>
  </p:clrMapOvr>
</p:notes>
</file>

<file path=ppt/notesSlides/notesSlide13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31" name="PlaceHolder 1"/>
          <p:cNvSpPr>
            <a:spLocks noGrp="1"/>
          </p:cNvSpPr>
          <p:nvPr>
            <p:ph type="sldImg"/>
          </p:nvPr>
        </p:nvSpPr>
        <p:spPr>
          <a:xfrm>
            <a:off x="380880" y="685800"/>
            <a:ext cx="6095520" cy="3428640"/>
          </a:xfrm>
          <a:prstGeom prst="rect">
            <a:avLst/>
          </a:prstGeom>
          <a:ln w="0">
            <a:noFill/>
          </a:ln>
        </p:spPr>
      </p:sp>
      <p:sp>
        <p:nvSpPr>
          <p:cNvPr id="832" name="PlaceHolder 2"/>
          <p:cNvSpPr>
            <a:spLocks noGrp="1"/>
          </p:cNvSpPr>
          <p:nvPr>
            <p:ph type="body"/>
          </p:nvPr>
        </p:nvSpPr>
        <p:spPr>
          <a:xfrm>
            <a:off x="685800" y="4343400"/>
            <a:ext cx="5486040" cy="4114440"/>
          </a:xfrm>
          <a:prstGeom prst="rect">
            <a:avLst/>
          </a:prstGeom>
          <a:noFill/>
          <a:ln w="0">
            <a:noFill/>
          </a:ln>
        </p:spPr>
        <p:txBody>
          <a:bodyPr lIns="91440" rIns="91440" tIns="91440" bIns="91440" anchor="t">
            <a:noAutofit/>
          </a:bodyPr>
          <a:p>
            <a:pPr marL="216000" indent="-216000">
              <a:buNone/>
            </a:pPr>
            <a:endParaRPr b="0" lang="en-US" sz="1100" strike="noStrike" u="none">
              <a:solidFill>
                <a:srgbClr val="000000"/>
              </a:solidFill>
              <a:uFillTx/>
              <a:latin typeface="Arial"/>
              <a:ea typeface="Arial"/>
            </a:endParaRPr>
          </a:p>
        </p:txBody>
      </p:sp>
      <p:sp>
        <p:nvSpPr>
          <p:cNvPr id="833" name="PlaceHolder 3"/>
          <p:cNvSpPr>
            <a:spLocks noGrp="1"/>
          </p:cNvSpPr>
          <p:nvPr>
            <p:ph type="sldNum" idx="46"/>
          </p:nvPr>
        </p:nvSpPr>
        <p:spPr>
          <a:xfrm>
            <a:off x="0" y="0"/>
            <a:ext cx="0" cy="0"/>
          </a:xfrm>
          <a:prstGeom prst="rect">
            <a:avLst/>
          </a:prstGeom>
          <a:noFill/>
          <a:ln w="0">
            <a:noFill/>
          </a:ln>
        </p:spPr>
        <p:txBody>
          <a:bodyPr lIns="90000" rIns="90000" tIns="-45000" bIns="-45000" anchor="t">
            <a:noAutofit/>
          </a:bodyPr>
          <a:lstStyle>
            <a:lvl1pPr indent="0">
              <a:lnSpc>
                <a:spcPct val="100000"/>
              </a:lnSpc>
              <a:buNone/>
              <a:defRPr b="0" lang="en-US" sz="1400" strike="noStrike" u="none">
                <a:solidFill>
                  <a:srgbClr val="000000"/>
                </a:solidFill>
                <a:uFillTx/>
                <a:latin typeface="Arial"/>
                <a:ea typeface="Arial"/>
              </a:defRPr>
            </a:lvl1pPr>
          </a:lstStyle>
          <a:p>
            <a:pPr indent="0">
              <a:lnSpc>
                <a:spcPct val="100000"/>
              </a:lnSpc>
              <a:buNone/>
            </a:pPr>
            <a:fld id="{BAB0A7BC-D619-48FD-B573-DBF81441E141}" type="slidenum">
              <a:rPr b="0" lang="en-US" sz="1400" strike="noStrike" u="none">
                <a:solidFill>
                  <a:srgbClr val="000000"/>
                </a:solidFill>
                <a:uFillTx/>
                <a:latin typeface="Arial"/>
                <a:ea typeface="Arial"/>
              </a:rPr>
              <a:t>&lt;number&gt;</a:t>
            </a:fld>
            <a:endParaRPr b="0" lang="en-US" sz="1400" strike="noStrike" u="none">
              <a:solidFill>
                <a:srgbClr val="000000"/>
              </a:solidFill>
              <a:uFillTx/>
              <a:latin typeface="Times New Roman"/>
            </a:endParaRPr>
          </a:p>
        </p:txBody>
      </p:sp>
    </p:spTree>
  </p:cSld>
</p:notes>
</file>

<file path=ppt/notesSlides/notesSlide13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34" name="PlaceHolder 1"/>
          <p:cNvSpPr>
            <a:spLocks noGrp="1"/>
          </p:cNvSpPr>
          <p:nvPr>
            <p:ph type="sldImg"/>
          </p:nvPr>
        </p:nvSpPr>
        <p:spPr>
          <a:xfrm>
            <a:off x="380880" y="685800"/>
            <a:ext cx="6095520" cy="3428640"/>
          </a:xfrm>
          <a:prstGeom prst="rect">
            <a:avLst/>
          </a:prstGeom>
          <a:ln w="0">
            <a:noFill/>
          </a:ln>
        </p:spPr>
      </p:sp>
      <p:sp>
        <p:nvSpPr>
          <p:cNvPr id="835" name="PlaceHolder 2"/>
          <p:cNvSpPr>
            <a:spLocks noGrp="1"/>
          </p:cNvSpPr>
          <p:nvPr>
            <p:ph type="body"/>
          </p:nvPr>
        </p:nvSpPr>
        <p:spPr>
          <a:xfrm>
            <a:off x="685800" y="4343400"/>
            <a:ext cx="5486040" cy="4114440"/>
          </a:xfrm>
          <a:prstGeom prst="rect">
            <a:avLst/>
          </a:prstGeom>
          <a:noFill/>
          <a:ln w="0">
            <a:noFill/>
          </a:ln>
        </p:spPr>
        <p:txBody>
          <a:bodyPr lIns="91440" rIns="91440" tIns="91440" bIns="91440" anchor="t">
            <a:noAutofit/>
          </a:bodyPr>
          <a:p>
            <a:pPr marL="216000" indent="-216000">
              <a:buNone/>
            </a:pPr>
            <a:endParaRPr b="0" lang="en-US" sz="1100" strike="noStrike" u="none">
              <a:solidFill>
                <a:srgbClr val="000000"/>
              </a:solidFill>
              <a:uFillTx/>
              <a:latin typeface="Arial"/>
              <a:ea typeface="Arial"/>
            </a:endParaRPr>
          </a:p>
        </p:txBody>
      </p:sp>
      <p:sp>
        <p:nvSpPr>
          <p:cNvPr id="836" name="PlaceHolder 3"/>
          <p:cNvSpPr>
            <a:spLocks noGrp="1"/>
          </p:cNvSpPr>
          <p:nvPr>
            <p:ph type="sldNum" idx="47"/>
          </p:nvPr>
        </p:nvSpPr>
        <p:spPr>
          <a:xfrm>
            <a:off x="0" y="0"/>
            <a:ext cx="0" cy="0"/>
          </a:xfrm>
          <a:prstGeom prst="rect">
            <a:avLst/>
          </a:prstGeom>
          <a:noFill/>
          <a:ln w="0">
            <a:noFill/>
          </a:ln>
        </p:spPr>
        <p:txBody>
          <a:bodyPr lIns="90000" rIns="90000" tIns="-45000" bIns="-45000" anchor="t">
            <a:noAutofit/>
          </a:bodyPr>
          <a:lstStyle>
            <a:lvl1pPr indent="0">
              <a:lnSpc>
                <a:spcPct val="100000"/>
              </a:lnSpc>
              <a:buNone/>
              <a:defRPr b="0" lang="en-US" sz="1400" strike="noStrike" u="none">
                <a:solidFill>
                  <a:srgbClr val="000000"/>
                </a:solidFill>
                <a:uFillTx/>
                <a:latin typeface="Arial"/>
                <a:ea typeface="Arial"/>
              </a:defRPr>
            </a:lvl1pPr>
          </a:lstStyle>
          <a:p>
            <a:pPr indent="0">
              <a:lnSpc>
                <a:spcPct val="100000"/>
              </a:lnSpc>
              <a:buNone/>
            </a:pPr>
            <a:fld id="{84213D2B-523D-42BB-A547-CFC577DD76B1}" type="slidenum">
              <a:rPr b="0" lang="en-US" sz="1400" strike="noStrike" u="none">
                <a:solidFill>
                  <a:srgbClr val="000000"/>
                </a:solidFill>
                <a:uFillTx/>
                <a:latin typeface="Arial"/>
                <a:ea typeface="Arial"/>
              </a:rPr>
              <a:t>&lt;number&gt;</a:t>
            </a:fld>
            <a:endParaRPr b="0" lang="en-US" sz="1400" strike="noStrike" u="none">
              <a:solidFill>
                <a:srgbClr val="000000"/>
              </a:solidFill>
              <a:uFillTx/>
              <a:latin typeface="Times New Roman"/>
            </a:endParaRPr>
          </a:p>
        </p:txBody>
      </p:sp>
    </p:spTree>
  </p:cSld>
</p:notes>
</file>

<file path=ppt/notesSlides/notesSlide14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37" name="PlaceHolder 1"/>
          <p:cNvSpPr>
            <a:spLocks noGrp="1"/>
          </p:cNvSpPr>
          <p:nvPr>
            <p:ph type="sldImg"/>
          </p:nvPr>
        </p:nvSpPr>
        <p:spPr>
          <a:xfrm>
            <a:off x="380880" y="685800"/>
            <a:ext cx="6095520" cy="3428640"/>
          </a:xfrm>
          <a:prstGeom prst="rect">
            <a:avLst/>
          </a:prstGeom>
          <a:ln w="0">
            <a:noFill/>
          </a:ln>
        </p:spPr>
      </p:sp>
      <p:sp>
        <p:nvSpPr>
          <p:cNvPr id="838" name="PlaceHolder 2"/>
          <p:cNvSpPr>
            <a:spLocks noGrp="1"/>
          </p:cNvSpPr>
          <p:nvPr>
            <p:ph type="body"/>
          </p:nvPr>
        </p:nvSpPr>
        <p:spPr>
          <a:xfrm>
            <a:off x="685800" y="4343400"/>
            <a:ext cx="5486040" cy="4114440"/>
          </a:xfrm>
          <a:prstGeom prst="rect">
            <a:avLst/>
          </a:prstGeom>
          <a:noFill/>
          <a:ln w="0">
            <a:noFill/>
          </a:ln>
        </p:spPr>
        <p:txBody>
          <a:bodyPr lIns="91440" rIns="91440" tIns="91440" bIns="91440" anchor="t">
            <a:noAutofit/>
          </a:bodyPr>
          <a:p>
            <a:pPr marL="216000" indent="-216000">
              <a:buNone/>
            </a:pPr>
            <a:endParaRPr b="0" lang="en-US" sz="1100" strike="noStrike" u="none">
              <a:solidFill>
                <a:srgbClr val="000000"/>
              </a:solidFill>
              <a:uFillTx/>
              <a:latin typeface="Arial"/>
              <a:ea typeface="Arial"/>
            </a:endParaRPr>
          </a:p>
        </p:txBody>
      </p:sp>
      <p:sp>
        <p:nvSpPr>
          <p:cNvPr id="839" name="PlaceHolder 3"/>
          <p:cNvSpPr>
            <a:spLocks noGrp="1"/>
          </p:cNvSpPr>
          <p:nvPr>
            <p:ph type="sldNum" idx="48"/>
          </p:nvPr>
        </p:nvSpPr>
        <p:spPr>
          <a:xfrm>
            <a:off x="0" y="0"/>
            <a:ext cx="0" cy="0"/>
          </a:xfrm>
          <a:prstGeom prst="rect">
            <a:avLst/>
          </a:prstGeom>
          <a:noFill/>
          <a:ln w="0">
            <a:noFill/>
          </a:ln>
        </p:spPr>
        <p:txBody>
          <a:bodyPr lIns="90000" rIns="90000" tIns="-45000" bIns="-45000" anchor="t">
            <a:noAutofit/>
          </a:bodyPr>
          <a:lstStyle>
            <a:lvl1pPr indent="0">
              <a:lnSpc>
                <a:spcPct val="100000"/>
              </a:lnSpc>
              <a:buNone/>
              <a:defRPr b="0" lang="en-US" sz="1400" strike="noStrike" u="none">
                <a:solidFill>
                  <a:srgbClr val="000000"/>
                </a:solidFill>
                <a:uFillTx/>
                <a:latin typeface="Arial"/>
                <a:ea typeface="Arial"/>
              </a:defRPr>
            </a:lvl1pPr>
          </a:lstStyle>
          <a:p>
            <a:pPr indent="0">
              <a:lnSpc>
                <a:spcPct val="100000"/>
              </a:lnSpc>
              <a:buNone/>
            </a:pPr>
            <a:fld id="{78DD4D3C-64F1-4A34-BC36-2926C6A32F53}" type="slidenum">
              <a:rPr b="0" lang="en-US" sz="1400" strike="noStrike" u="none">
                <a:solidFill>
                  <a:srgbClr val="000000"/>
                </a:solidFill>
                <a:uFillTx/>
                <a:latin typeface="Arial"/>
                <a:ea typeface="Arial"/>
              </a:rPr>
              <a:t>&lt;number&gt;</a:t>
            </a:fld>
            <a:endParaRPr b="0" lang="en-US" sz="1400" strike="noStrike" u="none">
              <a:solidFill>
                <a:srgbClr val="000000"/>
              </a:solidFill>
              <a:uFillTx/>
              <a:latin typeface="Times New Roman"/>
            </a:endParaRPr>
          </a:p>
        </p:txBody>
      </p:sp>
    </p:spTree>
  </p:cSld>
</p:notes>
</file>

<file path=ppt/notesSlides/notesSlide14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40" name="PlaceHolder 1"/>
          <p:cNvSpPr>
            <a:spLocks noGrp="1"/>
          </p:cNvSpPr>
          <p:nvPr>
            <p:ph type="sldImg"/>
          </p:nvPr>
        </p:nvSpPr>
        <p:spPr>
          <a:xfrm>
            <a:off x="380880" y="685800"/>
            <a:ext cx="6095520" cy="3428640"/>
          </a:xfrm>
          <a:prstGeom prst="rect">
            <a:avLst/>
          </a:prstGeom>
          <a:ln w="0">
            <a:noFill/>
          </a:ln>
        </p:spPr>
      </p:sp>
      <p:sp>
        <p:nvSpPr>
          <p:cNvPr id="841" name="PlaceHolder 2"/>
          <p:cNvSpPr>
            <a:spLocks noGrp="1"/>
          </p:cNvSpPr>
          <p:nvPr>
            <p:ph type="body"/>
          </p:nvPr>
        </p:nvSpPr>
        <p:spPr>
          <a:xfrm>
            <a:off x="685800" y="4343400"/>
            <a:ext cx="5486040" cy="4114440"/>
          </a:xfrm>
          <a:prstGeom prst="rect">
            <a:avLst/>
          </a:prstGeom>
          <a:noFill/>
          <a:ln w="0">
            <a:noFill/>
          </a:ln>
        </p:spPr>
        <p:txBody>
          <a:bodyPr lIns="91440" rIns="91440" tIns="91440" bIns="91440" anchor="t">
            <a:noAutofit/>
          </a:bodyPr>
          <a:p>
            <a:pPr marL="216000" indent="-216000">
              <a:buNone/>
            </a:pPr>
            <a:endParaRPr b="0" lang="en-US" sz="1100" strike="noStrike" u="none">
              <a:solidFill>
                <a:srgbClr val="000000"/>
              </a:solidFill>
              <a:uFillTx/>
              <a:latin typeface="Arial"/>
              <a:ea typeface="Arial"/>
            </a:endParaRPr>
          </a:p>
        </p:txBody>
      </p:sp>
      <p:sp>
        <p:nvSpPr>
          <p:cNvPr id="842" name="PlaceHolder 3"/>
          <p:cNvSpPr>
            <a:spLocks noGrp="1"/>
          </p:cNvSpPr>
          <p:nvPr>
            <p:ph type="sldNum" idx="49"/>
          </p:nvPr>
        </p:nvSpPr>
        <p:spPr>
          <a:xfrm>
            <a:off x="0" y="0"/>
            <a:ext cx="0" cy="0"/>
          </a:xfrm>
          <a:prstGeom prst="rect">
            <a:avLst/>
          </a:prstGeom>
          <a:noFill/>
          <a:ln w="0">
            <a:noFill/>
          </a:ln>
        </p:spPr>
        <p:txBody>
          <a:bodyPr lIns="90000" rIns="90000" tIns="-45000" bIns="-45000" anchor="t">
            <a:noAutofit/>
          </a:bodyPr>
          <a:lstStyle>
            <a:lvl1pPr indent="0">
              <a:lnSpc>
                <a:spcPct val="100000"/>
              </a:lnSpc>
              <a:buNone/>
              <a:defRPr b="0" lang="en-US" sz="1400" strike="noStrike" u="none">
                <a:solidFill>
                  <a:srgbClr val="000000"/>
                </a:solidFill>
                <a:uFillTx/>
                <a:latin typeface="Arial"/>
                <a:ea typeface="Arial"/>
              </a:defRPr>
            </a:lvl1pPr>
          </a:lstStyle>
          <a:p>
            <a:pPr indent="0">
              <a:lnSpc>
                <a:spcPct val="100000"/>
              </a:lnSpc>
              <a:buNone/>
            </a:pPr>
            <a:fld id="{CAB7ECCF-9266-484F-9063-90587023A60B}" type="slidenum">
              <a:rPr b="0" lang="en-US" sz="1400" strike="noStrike" u="none">
                <a:solidFill>
                  <a:srgbClr val="000000"/>
                </a:solidFill>
                <a:uFillTx/>
                <a:latin typeface="Arial"/>
                <a:ea typeface="Arial"/>
              </a:rPr>
              <a:t>&lt;number&gt;</a:t>
            </a:fld>
            <a:endParaRPr b="0" lang="en-US" sz="1400" strike="noStrike" u="none">
              <a:solidFill>
                <a:srgbClr val="000000"/>
              </a:solidFill>
              <a:uFillTx/>
              <a:latin typeface="Times New Roman"/>
            </a:endParaRPr>
          </a:p>
        </p:txBody>
      </p:sp>
    </p:spTree>
  </p:cSld>
</p:notes>
</file>

<file path=ppt/notesSlides/notesSlide14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43" name="PlaceHolder 1"/>
          <p:cNvSpPr>
            <a:spLocks noGrp="1"/>
          </p:cNvSpPr>
          <p:nvPr>
            <p:ph type="sldImg"/>
          </p:nvPr>
        </p:nvSpPr>
        <p:spPr>
          <a:xfrm>
            <a:off x="380880" y="685800"/>
            <a:ext cx="6095520" cy="3428640"/>
          </a:xfrm>
          <a:prstGeom prst="rect">
            <a:avLst/>
          </a:prstGeom>
          <a:ln w="0">
            <a:noFill/>
          </a:ln>
        </p:spPr>
      </p:sp>
      <p:sp>
        <p:nvSpPr>
          <p:cNvPr id="844" name="PlaceHolder 2"/>
          <p:cNvSpPr>
            <a:spLocks noGrp="1"/>
          </p:cNvSpPr>
          <p:nvPr>
            <p:ph type="body"/>
          </p:nvPr>
        </p:nvSpPr>
        <p:spPr>
          <a:xfrm>
            <a:off x="685800" y="4343400"/>
            <a:ext cx="5486040" cy="4114440"/>
          </a:xfrm>
          <a:prstGeom prst="rect">
            <a:avLst/>
          </a:prstGeom>
          <a:noFill/>
          <a:ln w="0">
            <a:noFill/>
          </a:ln>
        </p:spPr>
        <p:txBody>
          <a:bodyPr lIns="91440" rIns="91440" tIns="91440" bIns="91440" anchor="t">
            <a:noAutofit/>
          </a:bodyPr>
          <a:p>
            <a:pPr marL="216000" indent="-216000">
              <a:buNone/>
            </a:pPr>
            <a:endParaRPr b="0" lang="en-US" sz="1100" strike="noStrike" u="none">
              <a:solidFill>
                <a:srgbClr val="000000"/>
              </a:solidFill>
              <a:uFillTx/>
              <a:latin typeface="Arial"/>
              <a:ea typeface="Arial"/>
            </a:endParaRPr>
          </a:p>
        </p:txBody>
      </p:sp>
      <p:sp>
        <p:nvSpPr>
          <p:cNvPr id="845" name="PlaceHolder 3"/>
          <p:cNvSpPr>
            <a:spLocks noGrp="1"/>
          </p:cNvSpPr>
          <p:nvPr>
            <p:ph type="sldNum" idx="50"/>
          </p:nvPr>
        </p:nvSpPr>
        <p:spPr>
          <a:xfrm>
            <a:off x="0" y="0"/>
            <a:ext cx="0" cy="0"/>
          </a:xfrm>
          <a:prstGeom prst="rect">
            <a:avLst/>
          </a:prstGeom>
          <a:noFill/>
          <a:ln w="0">
            <a:noFill/>
          </a:ln>
        </p:spPr>
        <p:txBody>
          <a:bodyPr lIns="90000" rIns="90000" tIns="-45000" bIns="-45000" anchor="t">
            <a:noAutofit/>
          </a:bodyPr>
          <a:lstStyle>
            <a:lvl1pPr indent="0">
              <a:lnSpc>
                <a:spcPct val="100000"/>
              </a:lnSpc>
              <a:buNone/>
              <a:defRPr b="0" lang="en-US" sz="1400" strike="noStrike" u="none">
                <a:solidFill>
                  <a:srgbClr val="000000"/>
                </a:solidFill>
                <a:uFillTx/>
                <a:latin typeface="Arial"/>
                <a:ea typeface="Arial"/>
              </a:defRPr>
            </a:lvl1pPr>
          </a:lstStyle>
          <a:p>
            <a:pPr indent="0">
              <a:lnSpc>
                <a:spcPct val="100000"/>
              </a:lnSpc>
              <a:buNone/>
            </a:pPr>
            <a:fld id="{F1D41B34-1941-46A7-8C2C-6F1B32696A85}" type="slidenum">
              <a:rPr b="0" lang="en-US" sz="1400" strike="noStrike" u="none">
                <a:solidFill>
                  <a:srgbClr val="000000"/>
                </a:solidFill>
                <a:uFillTx/>
                <a:latin typeface="Arial"/>
                <a:ea typeface="Arial"/>
              </a:rPr>
              <a:t>&lt;number&gt;</a:t>
            </a:fld>
            <a:endParaRPr b="0" lang="en-US" sz="1400" strike="noStrike" u="none">
              <a:solidFill>
                <a:srgbClr val="000000"/>
              </a:solidFill>
              <a:uFillTx/>
              <a:latin typeface="Times New Roman"/>
            </a:endParaRPr>
          </a:p>
        </p:txBody>
      </p:sp>
    </p:spTree>
  </p:cSld>
</p:notes>
</file>

<file path=ppt/notesSlides/notesSlide15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46" name="PlaceHolder 1"/>
          <p:cNvSpPr>
            <a:spLocks noGrp="1"/>
          </p:cNvSpPr>
          <p:nvPr>
            <p:ph type="sldImg"/>
          </p:nvPr>
        </p:nvSpPr>
        <p:spPr>
          <a:xfrm>
            <a:off x="380880" y="685800"/>
            <a:ext cx="6095520" cy="3428640"/>
          </a:xfrm>
          <a:prstGeom prst="rect">
            <a:avLst/>
          </a:prstGeom>
          <a:ln w="0">
            <a:noFill/>
          </a:ln>
        </p:spPr>
      </p:sp>
      <p:sp>
        <p:nvSpPr>
          <p:cNvPr id="847" name="PlaceHolder 2"/>
          <p:cNvSpPr>
            <a:spLocks noGrp="1"/>
          </p:cNvSpPr>
          <p:nvPr>
            <p:ph type="body"/>
          </p:nvPr>
        </p:nvSpPr>
        <p:spPr>
          <a:xfrm>
            <a:off x="685800" y="4343400"/>
            <a:ext cx="5486040" cy="4114440"/>
          </a:xfrm>
          <a:prstGeom prst="rect">
            <a:avLst/>
          </a:prstGeom>
          <a:noFill/>
          <a:ln w="0">
            <a:noFill/>
          </a:ln>
        </p:spPr>
        <p:txBody>
          <a:bodyPr lIns="91440" rIns="91440" tIns="91440" bIns="91440" anchor="t">
            <a:noAutofit/>
          </a:bodyPr>
          <a:p>
            <a:pPr marL="457200" indent="-298440">
              <a:lnSpc>
                <a:spcPct val="100000"/>
              </a:lnSpc>
              <a:buClr>
                <a:srgbClr val="000000"/>
              </a:buClr>
              <a:buFont typeface="Arial"/>
              <a:buChar char="●"/>
            </a:pPr>
            <a:r>
              <a:rPr b="0" lang="en-US" sz="1100" strike="noStrike" u="none">
                <a:solidFill>
                  <a:srgbClr val="000000"/>
                </a:solidFill>
                <a:uFillTx/>
                <a:latin typeface="Canva Sans"/>
                <a:ea typeface="Arial"/>
              </a:rPr>
              <a:t>Photo by Alena Darmel: https://www.pexels.com/photo/keys-inserted-in-the-lock-of-a-door-7641991/</a:t>
            </a:r>
            <a:endParaRPr b="0" lang="en-US" sz="1100" strike="noStrike" u="none">
              <a:solidFill>
                <a:srgbClr val="000000"/>
              </a:solidFill>
              <a:uFillTx/>
              <a:latin typeface="Arial"/>
            </a:endParaRPr>
          </a:p>
        </p:txBody>
      </p:sp>
    </p:spTree>
  </p:cSld>
</p:notes>
</file>

<file path=ppt/notesSlides/notesSlide15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48" name="PlaceHolder 1"/>
          <p:cNvSpPr>
            <a:spLocks noGrp="1"/>
          </p:cNvSpPr>
          <p:nvPr>
            <p:ph type="sldImg"/>
          </p:nvPr>
        </p:nvSpPr>
        <p:spPr>
          <a:xfrm>
            <a:off x="380880" y="685800"/>
            <a:ext cx="6095520" cy="3428640"/>
          </a:xfrm>
          <a:prstGeom prst="rect">
            <a:avLst/>
          </a:prstGeom>
          <a:ln w="0">
            <a:noFill/>
          </a:ln>
        </p:spPr>
      </p:sp>
      <p:sp>
        <p:nvSpPr>
          <p:cNvPr id="849" name="PlaceHolder 2"/>
          <p:cNvSpPr>
            <a:spLocks noGrp="1"/>
          </p:cNvSpPr>
          <p:nvPr>
            <p:ph type="body"/>
          </p:nvPr>
        </p:nvSpPr>
        <p:spPr>
          <a:xfrm>
            <a:off x="685800" y="4343400"/>
            <a:ext cx="5486040" cy="4114440"/>
          </a:xfrm>
          <a:prstGeom prst="rect">
            <a:avLst/>
          </a:prstGeom>
          <a:noFill/>
          <a:ln w="0">
            <a:noFill/>
          </a:ln>
        </p:spPr>
        <p:txBody>
          <a:bodyPr lIns="91440" rIns="91440" tIns="91440" bIns="91440" anchor="t">
            <a:noAutofit/>
          </a:bodyPr>
          <a:p>
            <a:pPr marL="457200" indent="-298440">
              <a:lnSpc>
                <a:spcPct val="100000"/>
              </a:lnSpc>
              <a:buClr>
                <a:srgbClr val="000000"/>
              </a:buClr>
              <a:buFont typeface="Arial"/>
              <a:buChar char="●"/>
            </a:pPr>
            <a:r>
              <a:rPr b="0" lang="en-US" sz="1100" strike="noStrike" u="none">
                <a:solidFill>
                  <a:srgbClr val="000000"/>
                </a:solidFill>
                <a:uFillTx/>
                <a:latin typeface="Canva Sans"/>
                <a:ea typeface="Arial"/>
              </a:rPr>
              <a:t>Photo by Oleksandr P: https://www.pexels.com/photo/hand-pointing-at-computer-screen-7444597/</a:t>
            </a:r>
            <a:endParaRPr b="0" lang="en-US" sz="1100" strike="noStrike" u="none">
              <a:solidFill>
                <a:srgbClr val="000000"/>
              </a:solidFill>
              <a:uFillTx/>
              <a:latin typeface="Arial"/>
            </a:endParaRPr>
          </a:p>
        </p:txBody>
      </p:sp>
    </p:spTree>
  </p:cSld>
</p:notes>
</file>

<file path=ppt/notesSlides/notesSlide16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50" name="PlaceHolder 1"/>
          <p:cNvSpPr>
            <a:spLocks noGrp="1"/>
          </p:cNvSpPr>
          <p:nvPr>
            <p:ph type="sldImg"/>
          </p:nvPr>
        </p:nvSpPr>
        <p:spPr>
          <a:xfrm>
            <a:off x="380880" y="685800"/>
            <a:ext cx="6095520" cy="3428640"/>
          </a:xfrm>
          <a:prstGeom prst="rect">
            <a:avLst/>
          </a:prstGeom>
          <a:ln w="0">
            <a:noFill/>
          </a:ln>
        </p:spPr>
      </p:sp>
      <p:sp>
        <p:nvSpPr>
          <p:cNvPr id="851" name="PlaceHolder 2"/>
          <p:cNvSpPr>
            <a:spLocks noGrp="1"/>
          </p:cNvSpPr>
          <p:nvPr>
            <p:ph type="body"/>
          </p:nvPr>
        </p:nvSpPr>
        <p:spPr>
          <a:xfrm>
            <a:off x="685800" y="4343400"/>
            <a:ext cx="5486040" cy="4114440"/>
          </a:xfrm>
          <a:prstGeom prst="rect">
            <a:avLst/>
          </a:prstGeom>
          <a:noFill/>
          <a:ln w="0">
            <a:noFill/>
          </a:ln>
        </p:spPr>
        <p:txBody>
          <a:bodyPr lIns="91440" rIns="91440" tIns="91440" bIns="91440" anchor="t">
            <a:noAutofit/>
          </a:bodyPr>
          <a:p>
            <a:pPr marL="457200" indent="-298440">
              <a:lnSpc>
                <a:spcPct val="100000"/>
              </a:lnSpc>
              <a:buClr>
                <a:srgbClr val="000000"/>
              </a:buClr>
              <a:buFont typeface="Arial"/>
              <a:buChar char="●"/>
            </a:pPr>
            <a:r>
              <a:rPr b="0" lang="en-US" sz="1100" strike="noStrike" u="none">
                <a:solidFill>
                  <a:srgbClr val="000000"/>
                </a:solidFill>
                <a:uFillTx/>
                <a:latin typeface="Canva Sans"/>
                <a:ea typeface="Arial"/>
              </a:rPr>
              <a:t>Photo by RDNE Stock project: https://www.pexels.com/photo/medals-tied-on-a-trophy-7005693/</a:t>
            </a:r>
            <a:endParaRPr b="0" lang="en-US" sz="1100" strike="noStrike" u="none">
              <a:solidFill>
                <a:srgbClr val="000000"/>
              </a:solidFill>
              <a:uFillTx/>
              <a:latin typeface="Arial"/>
            </a:endParaRPr>
          </a:p>
        </p:txBody>
      </p:sp>
    </p:spTree>
  </p:cSld>
</p:notes>
</file>

<file path=ppt/notesSlides/notesSlide16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52" name="PlaceHolder 1"/>
          <p:cNvSpPr>
            <a:spLocks noGrp="1"/>
          </p:cNvSpPr>
          <p:nvPr>
            <p:ph type="sldImg"/>
          </p:nvPr>
        </p:nvSpPr>
        <p:spPr>
          <a:xfrm>
            <a:off x="380880" y="685800"/>
            <a:ext cx="6095520" cy="3428640"/>
          </a:xfrm>
          <a:prstGeom prst="rect">
            <a:avLst/>
          </a:prstGeom>
          <a:ln w="0">
            <a:noFill/>
          </a:ln>
        </p:spPr>
      </p:sp>
      <p:sp>
        <p:nvSpPr>
          <p:cNvPr id="853" name="PlaceHolder 2"/>
          <p:cNvSpPr>
            <a:spLocks noGrp="1"/>
          </p:cNvSpPr>
          <p:nvPr>
            <p:ph type="body"/>
          </p:nvPr>
        </p:nvSpPr>
        <p:spPr>
          <a:xfrm>
            <a:off x="685800" y="4343400"/>
            <a:ext cx="5486040" cy="4114440"/>
          </a:xfrm>
          <a:prstGeom prst="rect">
            <a:avLst/>
          </a:prstGeom>
          <a:noFill/>
          <a:ln w="0">
            <a:noFill/>
          </a:ln>
        </p:spPr>
        <p:txBody>
          <a:bodyPr lIns="91440" rIns="91440" tIns="91440" bIns="91440" anchor="t">
            <a:noAutofit/>
          </a:bodyPr>
          <a:p>
            <a:pPr marL="457200" indent="-298440">
              <a:lnSpc>
                <a:spcPct val="100000"/>
              </a:lnSpc>
              <a:buClr>
                <a:srgbClr val="000000"/>
              </a:buClr>
              <a:buFont typeface="Arial"/>
              <a:buChar char="●"/>
            </a:pPr>
            <a:r>
              <a:rPr b="0" lang="en-US" sz="1100" strike="noStrike" u="none">
                <a:solidFill>
                  <a:srgbClr val="000000"/>
                </a:solidFill>
                <a:uFillTx/>
                <a:latin typeface="Canva Sans"/>
                <a:ea typeface="Arial"/>
              </a:rPr>
              <a:t>Photo by Yifan Tang: https://www.pexels.com/photo/black-and-gray-camera-on-metal-post-13260043/</a:t>
            </a:r>
            <a:endParaRPr b="0" lang="en-US" sz="1100" strike="noStrike" u="none">
              <a:solidFill>
                <a:srgbClr val="000000"/>
              </a:solidFill>
              <a:uFillTx/>
              <a:latin typeface="Arial"/>
            </a:endParaRPr>
          </a:p>
        </p:txBody>
      </p:sp>
    </p:spTree>
  </p:cSld>
</p:notes>
</file>

<file path=ppt/notesSlides/notesSlide1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p:nvPr>
        </p:nvSpPr>
        <p:spPr/>
      </p:sp>
      <p:sp>
        <p:nvSpPr>
          <p:cNvPr id="3" name="Notes Placeholder 2"/>
          <p:cNvSpPr>
            <a:spLocks noGrp="1"/>
          </p:cNvSpPr>
          <p:nvPr>
            <p:ph type="body"/>
          </p:nvPr>
        </p:nvSpPr>
        <p:spPr/>
        <p:txBody>
          <a:bodyPr/>
          <a:lstStyle/>
          <a:p>
            <a:r>
              <a:t>Trainer-Notizen:</a:t>
            </a:r>
          </a:p>
          <a:p>
            <a:r>
              <a:t>- Service Delivery Focus</a:t>
            </a:r>
          </a:p>
          <a:p>
            <a:r>
              <a:t>- Pattern-Kombinationen in realen Systemen</a:t>
            </a:r>
          </a:p>
          <a:p>
            <a:r>
              <a:t>- Diskussion: Implementierungserfahrungen</a:t>
            </a:r>
          </a:p>
          <a:p>
            <a:r>
              <a:t>- Überleitung zu praktischen Übungen</a:t>
            </a:r>
          </a:p>
          <a:p>
            <a:r>
              <a:t>- Zeitrahmen: 6 Minuten</a:t>
            </a:r>
          </a:p>
        </p:txBody>
      </p:sp>
      <p:sp>
        <p:nvSpPr>
          <p:cNvPr id="4" name="Slide Number Placeholder 3"/>
          <p:cNvSpPr>
            <a:spLocks noGrp="1"/>
          </p:cNvSpPr>
          <p:nvPr>
            <p:ph type="sldNum" idx="14"/>
          </p:nvPr>
        </p:nvSpPr>
        <p:spPr/>
      </p:sp>
    </p:spTree>
  </p:cSld>
  <p:clrMapOvr>
    <a:masterClrMapping/>
  </p:clrMapOvr>
</p:notes>
</file>

<file path=ppt/notesSlides/notesSlide19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54" name="PlaceHolder 1"/>
          <p:cNvSpPr>
            <a:spLocks noGrp="1"/>
          </p:cNvSpPr>
          <p:nvPr>
            <p:ph type="sldImg"/>
          </p:nvPr>
        </p:nvSpPr>
        <p:spPr>
          <a:xfrm>
            <a:off x="380880" y="685800"/>
            <a:ext cx="6095520" cy="3428640"/>
          </a:xfrm>
          <a:prstGeom prst="rect">
            <a:avLst/>
          </a:prstGeom>
          <a:ln w="0">
            <a:noFill/>
          </a:ln>
        </p:spPr>
      </p:sp>
      <p:sp>
        <p:nvSpPr>
          <p:cNvPr id="855" name="PlaceHolder 2"/>
          <p:cNvSpPr>
            <a:spLocks noGrp="1"/>
          </p:cNvSpPr>
          <p:nvPr>
            <p:ph type="body"/>
          </p:nvPr>
        </p:nvSpPr>
        <p:spPr>
          <a:xfrm>
            <a:off x="685800" y="4343400"/>
            <a:ext cx="5486040" cy="4114440"/>
          </a:xfrm>
          <a:prstGeom prst="rect">
            <a:avLst/>
          </a:prstGeom>
          <a:noFill/>
          <a:ln w="0">
            <a:noFill/>
          </a:ln>
        </p:spPr>
        <p:txBody>
          <a:bodyPr lIns="91440" rIns="91440" tIns="91440" bIns="91440" anchor="t">
            <a:noAutofit/>
          </a:bodyPr>
          <a:p>
            <a:pPr marL="158760" indent="0">
              <a:lnSpc>
                <a:spcPct val="200000"/>
              </a:lnSpc>
              <a:buNone/>
              <a:tabLst>
                <a:tab algn="l" pos="0"/>
              </a:tabLst>
            </a:pPr>
            <a:r>
              <a:rPr b="0" lang="de-DE" sz="1100" strike="noStrike" u="none">
                <a:solidFill>
                  <a:srgbClr val="000000"/>
                </a:solidFill>
                <a:uFillTx/>
                <a:latin typeface="Open Sans"/>
                <a:ea typeface="Open Sans"/>
              </a:rPr>
              <a:t>Nicht-Cloudfähig</a:t>
            </a:r>
            <a:endParaRPr b="0" lang="en-US" sz="1100" strike="noStrike" u="none">
              <a:solidFill>
                <a:srgbClr val="000000"/>
              </a:solidFill>
              <a:uFillTx/>
              <a:latin typeface="Arial"/>
            </a:endParaRPr>
          </a:p>
          <a:p>
            <a:pPr marL="457200" indent="-298440">
              <a:lnSpc>
                <a:spcPct val="200000"/>
              </a:lnSpc>
              <a:buClr>
                <a:srgbClr val="000000"/>
              </a:buClr>
              <a:buFont typeface="Arial"/>
              <a:buChar char="•"/>
              <a:tabLst>
                <a:tab algn="l" pos="0"/>
              </a:tabLst>
            </a:pPr>
            <a:r>
              <a:rPr b="0" lang="de-DE" sz="1100" strike="noStrike" u="none">
                <a:solidFill>
                  <a:srgbClr val="000000"/>
                </a:solidFill>
                <a:uFillTx/>
                <a:latin typeface="Open Sans"/>
                <a:ea typeface="Open Sans"/>
              </a:rPr>
              <a:t>Applikation hat festverdrahtete Abhängigkeiten zu anderen Systemen</a:t>
            </a:r>
            <a:endParaRPr b="0" lang="en-US" sz="1100" strike="noStrike" u="none">
              <a:solidFill>
                <a:srgbClr val="000000"/>
              </a:solidFill>
              <a:uFillTx/>
              <a:latin typeface="Arial"/>
            </a:endParaRPr>
          </a:p>
          <a:p>
            <a:pPr marL="457200" indent="-298440">
              <a:lnSpc>
                <a:spcPct val="200000"/>
              </a:lnSpc>
              <a:buClr>
                <a:srgbClr val="000000"/>
              </a:buClr>
              <a:buFont typeface="Arial"/>
              <a:buChar char="•"/>
              <a:tabLst>
                <a:tab algn="l" pos="0"/>
              </a:tabLst>
            </a:pPr>
            <a:r>
              <a:rPr b="0" lang="de-DE" sz="1100" strike="noStrike" u="none">
                <a:solidFill>
                  <a:srgbClr val="000000"/>
                </a:solidFill>
                <a:uFillTx/>
                <a:latin typeface="Open Sans"/>
                <a:ea typeface="Open Sans"/>
              </a:rPr>
              <a:t>Applikation basiert auf nicht mehr unterstützten Software-Plattformen</a:t>
            </a:r>
            <a:endParaRPr b="0" lang="en-US" sz="1100" strike="noStrike" u="none">
              <a:solidFill>
                <a:srgbClr val="000000"/>
              </a:solidFill>
              <a:uFillTx/>
              <a:latin typeface="Arial"/>
            </a:endParaRPr>
          </a:p>
          <a:p>
            <a:pPr marL="457200" indent="-298440">
              <a:lnSpc>
                <a:spcPct val="200000"/>
              </a:lnSpc>
              <a:buClr>
                <a:srgbClr val="000000"/>
              </a:buClr>
              <a:buFont typeface="Arial"/>
              <a:buChar char="•"/>
              <a:tabLst>
                <a:tab algn="l" pos="0"/>
              </a:tabLst>
            </a:pPr>
            <a:r>
              <a:rPr b="0" lang="de-DE" sz="1100" strike="noStrike" u="none">
                <a:solidFill>
                  <a:srgbClr val="000000"/>
                </a:solidFill>
                <a:uFillTx/>
                <a:latin typeface="Open Sans"/>
                <a:ea typeface="Open Sans"/>
              </a:rPr>
              <a:t>Applikation basiert auf grafischen Oberflächen</a:t>
            </a:r>
            <a:endParaRPr b="0" lang="en-US" sz="1100" strike="noStrike" u="none">
              <a:solidFill>
                <a:srgbClr val="000000"/>
              </a:solidFill>
              <a:uFillTx/>
              <a:latin typeface="Arial"/>
            </a:endParaRPr>
          </a:p>
          <a:p>
            <a:pPr marL="457200" indent="-298440">
              <a:lnSpc>
                <a:spcPct val="200000"/>
              </a:lnSpc>
              <a:buClr>
                <a:srgbClr val="000000"/>
              </a:buClr>
              <a:buFont typeface="Arial"/>
              <a:buChar char="•"/>
              <a:tabLst>
                <a:tab algn="l" pos="0"/>
              </a:tabLst>
            </a:pPr>
            <a:r>
              <a:rPr b="0" lang="de-DE" sz="1100" strike="noStrike" u="none">
                <a:solidFill>
                  <a:srgbClr val="000000"/>
                </a:solidFill>
                <a:uFillTx/>
                <a:latin typeface="Open Sans"/>
                <a:ea typeface="Open Sans"/>
              </a:rPr>
              <a:t>Applikation erfordert erweiterte Privilegien</a:t>
            </a:r>
            <a:endParaRPr b="0" lang="en-US" sz="1100" strike="noStrike" u="none">
              <a:solidFill>
                <a:srgbClr val="000000"/>
              </a:solidFill>
              <a:uFillTx/>
              <a:latin typeface="Arial"/>
            </a:endParaRPr>
          </a:p>
          <a:p>
            <a:pPr marL="457200" indent="-298440">
              <a:lnSpc>
                <a:spcPct val="200000"/>
              </a:lnSpc>
              <a:buClr>
                <a:srgbClr val="000000"/>
              </a:buClr>
              <a:buFont typeface="Arial"/>
              <a:buChar char="•"/>
              <a:tabLst>
                <a:tab algn="l" pos="0"/>
              </a:tabLst>
            </a:pPr>
            <a:r>
              <a:rPr b="0" lang="de-DE" sz="1100" strike="noStrike" u="none">
                <a:solidFill>
                  <a:srgbClr val="000000"/>
                </a:solidFill>
                <a:uFillTx/>
                <a:latin typeface="Open Sans"/>
                <a:ea typeface="Open Sans"/>
              </a:rPr>
              <a:t>Applikation erfordert Altsysteme (Hosts, etc.)</a:t>
            </a:r>
            <a:endParaRPr b="0" lang="en-US" sz="1100" strike="noStrike" u="none">
              <a:solidFill>
                <a:srgbClr val="000000"/>
              </a:solidFill>
              <a:uFillTx/>
              <a:latin typeface="Arial"/>
            </a:endParaRPr>
          </a:p>
          <a:p>
            <a:pPr indent="0">
              <a:lnSpc>
                <a:spcPct val="200000"/>
              </a:lnSpc>
              <a:buNone/>
              <a:tabLst>
                <a:tab algn="l" pos="0"/>
              </a:tabLst>
            </a:pPr>
            <a:endParaRPr b="0" lang="en-US" sz="1100" strike="noStrike" u="none">
              <a:solidFill>
                <a:srgbClr val="000000"/>
              </a:solidFill>
              <a:uFillTx/>
              <a:latin typeface="Arial"/>
            </a:endParaRPr>
          </a:p>
          <a:p>
            <a:pPr marL="158760" indent="0">
              <a:lnSpc>
                <a:spcPct val="200000"/>
              </a:lnSpc>
              <a:buNone/>
              <a:tabLst>
                <a:tab algn="l" pos="0"/>
              </a:tabLst>
            </a:pPr>
            <a:r>
              <a:rPr b="0" lang="de-DE" sz="1100" strike="noStrike" u="none">
                <a:solidFill>
                  <a:srgbClr val="000000"/>
                </a:solidFill>
                <a:uFillTx/>
                <a:latin typeface="Open Sans"/>
                <a:ea typeface="Open Sans"/>
              </a:rPr>
              <a:t>Cloud-Fähig</a:t>
            </a:r>
            <a:endParaRPr b="0" lang="en-US" sz="1100" strike="noStrike" u="none">
              <a:solidFill>
                <a:srgbClr val="000000"/>
              </a:solidFill>
              <a:uFillTx/>
              <a:latin typeface="Arial"/>
            </a:endParaRPr>
          </a:p>
          <a:p>
            <a:pPr marL="457200" indent="-298440">
              <a:lnSpc>
                <a:spcPct val="200000"/>
              </a:lnSpc>
              <a:buClr>
                <a:srgbClr val="000000"/>
              </a:buClr>
              <a:buFont typeface="Arial"/>
              <a:buChar char="•"/>
              <a:tabLst>
                <a:tab algn="l" pos="0"/>
              </a:tabLst>
            </a:pPr>
            <a:r>
              <a:rPr b="0" lang="de-DE" sz="1100" strike="noStrike" u="none">
                <a:solidFill>
                  <a:srgbClr val="000000"/>
                </a:solidFill>
                <a:uFillTx/>
                <a:latin typeface="Open Sans"/>
                <a:ea typeface="Open Sans"/>
              </a:rPr>
              <a:t>Applikation hat externalisierte und konfigurierbare Abhängigkeiten </a:t>
            </a:r>
            <a:endParaRPr b="0" lang="en-US" sz="1100" strike="noStrike" u="none">
              <a:solidFill>
                <a:srgbClr val="000000"/>
              </a:solidFill>
              <a:uFillTx/>
              <a:latin typeface="Arial"/>
            </a:endParaRPr>
          </a:p>
          <a:p>
            <a:pPr marL="457200" indent="-298440">
              <a:lnSpc>
                <a:spcPct val="200000"/>
              </a:lnSpc>
              <a:buClr>
                <a:srgbClr val="000000"/>
              </a:buClr>
              <a:buFont typeface="Arial"/>
              <a:buChar char="•"/>
              <a:tabLst>
                <a:tab algn="l" pos="0"/>
              </a:tabLst>
            </a:pPr>
            <a:r>
              <a:rPr b="0" lang="de-DE" sz="1100" strike="noStrike" u="none">
                <a:solidFill>
                  <a:srgbClr val="000000"/>
                </a:solidFill>
                <a:uFillTx/>
                <a:latin typeface="Open Sans"/>
                <a:ea typeface="Open Sans"/>
              </a:rPr>
              <a:t>Applikation kann in virtuellen Maschinen laufen</a:t>
            </a:r>
            <a:endParaRPr b="0" lang="en-US" sz="1100" strike="noStrike" u="none">
              <a:solidFill>
                <a:srgbClr val="000000"/>
              </a:solidFill>
              <a:uFillTx/>
              <a:latin typeface="Arial"/>
            </a:endParaRPr>
          </a:p>
          <a:p>
            <a:pPr marL="457200" indent="-298440">
              <a:lnSpc>
                <a:spcPct val="200000"/>
              </a:lnSpc>
              <a:buClr>
                <a:srgbClr val="000000"/>
              </a:buClr>
              <a:buFont typeface="Arial"/>
              <a:buChar char="•"/>
              <a:tabLst>
                <a:tab algn="l" pos="0"/>
              </a:tabLst>
            </a:pPr>
            <a:r>
              <a:rPr b="0" lang="de-DE" sz="1100" strike="noStrike" u="none">
                <a:solidFill>
                  <a:srgbClr val="000000"/>
                </a:solidFill>
                <a:uFillTx/>
                <a:latin typeface="Open Sans"/>
                <a:ea typeface="Open Sans"/>
              </a:rPr>
              <a:t>Applikation hat supporteten Technologiestack</a:t>
            </a:r>
            <a:endParaRPr b="0" lang="en-US" sz="1100" strike="noStrike" u="none">
              <a:solidFill>
                <a:srgbClr val="000000"/>
              </a:solidFill>
              <a:uFillTx/>
              <a:latin typeface="Arial"/>
            </a:endParaRPr>
          </a:p>
          <a:p>
            <a:pPr marL="457200" indent="-298440">
              <a:lnSpc>
                <a:spcPct val="200000"/>
              </a:lnSpc>
              <a:buClr>
                <a:srgbClr val="000000"/>
              </a:buClr>
              <a:buFont typeface="Arial"/>
              <a:buChar char="•"/>
              <a:tabLst>
                <a:tab algn="l" pos="0"/>
              </a:tabLst>
            </a:pPr>
            <a:r>
              <a:rPr b="0" lang="de-DE" sz="1100" strike="noStrike" u="none">
                <a:solidFill>
                  <a:srgbClr val="000000"/>
                </a:solidFill>
                <a:uFillTx/>
                <a:latin typeface="Open Sans"/>
                <a:ea typeface="Open Sans"/>
              </a:rPr>
              <a:t>Applikation erfordert keine weiterführenden Rechte</a:t>
            </a:r>
            <a:endParaRPr b="0" lang="en-US" sz="1100" strike="noStrike" u="none">
              <a:solidFill>
                <a:srgbClr val="000000"/>
              </a:solidFill>
              <a:uFillTx/>
              <a:latin typeface="Arial"/>
            </a:endParaRPr>
          </a:p>
          <a:p>
            <a:pPr marL="457200" indent="-298440">
              <a:lnSpc>
                <a:spcPct val="200000"/>
              </a:lnSpc>
              <a:buClr>
                <a:srgbClr val="000000"/>
              </a:buClr>
              <a:buFont typeface="Arial"/>
              <a:buChar char="•"/>
              <a:tabLst>
                <a:tab algn="l" pos="0"/>
              </a:tabLst>
            </a:pPr>
            <a:r>
              <a:rPr b="0" lang="de-DE" sz="1100" strike="noStrike" u="none">
                <a:solidFill>
                  <a:srgbClr val="000000"/>
                </a:solidFill>
                <a:uFillTx/>
                <a:latin typeface="Open Sans"/>
                <a:ea typeface="Open Sans"/>
              </a:rPr>
              <a:t>Applikation läuft auf x64-Plattformen mit modernen Betriebssystem-Plattformen</a:t>
            </a:r>
            <a:endParaRPr b="0" lang="en-US" sz="1100" strike="noStrike" u="none">
              <a:solidFill>
                <a:srgbClr val="000000"/>
              </a:solidFill>
              <a:uFillTx/>
              <a:latin typeface="Arial"/>
            </a:endParaRPr>
          </a:p>
          <a:p>
            <a:pPr marL="457200" indent="-298440">
              <a:lnSpc>
                <a:spcPct val="200000"/>
              </a:lnSpc>
              <a:buClr>
                <a:srgbClr val="000000"/>
              </a:buClr>
              <a:buFont typeface="Arial"/>
              <a:buChar char="•"/>
              <a:tabLst>
                <a:tab algn="l" pos="0"/>
              </a:tabLst>
            </a:pPr>
            <a:r>
              <a:rPr b="0" lang="de-DE" sz="1100" strike="noStrike" u="none">
                <a:solidFill>
                  <a:srgbClr val="000000"/>
                </a:solidFill>
                <a:uFillTx/>
                <a:latin typeface="Open Sans"/>
                <a:ea typeface="Open Sans"/>
              </a:rPr>
              <a:t>Applikation hat aktiven Support durch Hersteller und / oder Team</a:t>
            </a:r>
            <a:endParaRPr b="0" lang="en-US" sz="1100" strike="noStrike" u="none">
              <a:solidFill>
                <a:srgbClr val="000000"/>
              </a:solidFill>
              <a:uFillTx/>
              <a:latin typeface="Arial"/>
            </a:endParaRPr>
          </a:p>
          <a:p>
            <a:pPr marL="457200" indent="-298440">
              <a:lnSpc>
                <a:spcPct val="200000"/>
              </a:lnSpc>
              <a:buClr>
                <a:srgbClr val="000000"/>
              </a:buClr>
              <a:buFont typeface="Arial"/>
              <a:buChar char="•"/>
              <a:tabLst>
                <a:tab algn="l" pos="0"/>
              </a:tabLst>
            </a:pPr>
            <a:r>
              <a:rPr b="0" lang="de-DE" sz="1100" strike="noStrike" u="none">
                <a:solidFill>
                  <a:srgbClr val="000000"/>
                </a:solidFill>
                <a:uFillTx/>
                <a:latin typeface="Open Sans"/>
                <a:ea typeface="Open Sans"/>
              </a:rPr>
              <a:t>Für die Applikation existieren Maintenance- und Sicherheitsprozesse</a:t>
            </a:r>
            <a:endParaRPr b="0" lang="en-US" sz="1100" strike="noStrike" u="none">
              <a:solidFill>
                <a:srgbClr val="000000"/>
              </a:solidFill>
              <a:uFillTx/>
              <a:latin typeface="Arial"/>
            </a:endParaRPr>
          </a:p>
          <a:p>
            <a:pPr marL="457200" indent="-298440">
              <a:lnSpc>
                <a:spcPct val="200000"/>
              </a:lnSpc>
              <a:buClr>
                <a:srgbClr val="000000"/>
              </a:buClr>
              <a:buFont typeface="Arial"/>
              <a:buChar char="•"/>
              <a:tabLst>
                <a:tab algn="l" pos="0"/>
              </a:tabLst>
            </a:pPr>
            <a:r>
              <a:rPr b="0" lang="de-DE" sz="1100" strike="noStrike" u="none">
                <a:solidFill>
                  <a:srgbClr val="000000"/>
                </a:solidFill>
                <a:uFillTx/>
                <a:latin typeface="Open Sans"/>
                <a:ea typeface="Open Sans"/>
              </a:rPr>
              <a:t>Applikation kann in Bezug auf Datenschutz- und -Sicherheit in Clouds betrieben werden</a:t>
            </a:r>
            <a:endParaRPr b="0" lang="en-US" sz="1100" strike="noStrike" u="none">
              <a:solidFill>
                <a:srgbClr val="000000"/>
              </a:solidFill>
              <a:uFillTx/>
              <a:latin typeface="Arial"/>
            </a:endParaRPr>
          </a:p>
          <a:p>
            <a:pPr marL="158760" indent="0">
              <a:lnSpc>
                <a:spcPct val="200000"/>
              </a:lnSpc>
              <a:buNone/>
              <a:tabLst>
                <a:tab algn="l" pos="0"/>
              </a:tabLst>
            </a:pPr>
            <a:endParaRPr b="0" lang="en-US" sz="1100" strike="noStrike" u="none">
              <a:solidFill>
                <a:srgbClr val="000000"/>
              </a:solidFill>
              <a:uFillTx/>
              <a:latin typeface="Arial"/>
            </a:endParaRPr>
          </a:p>
          <a:p>
            <a:pPr marL="158760" indent="0">
              <a:lnSpc>
                <a:spcPct val="200000"/>
              </a:lnSpc>
              <a:buNone/>
              <a:tabLst>
                <a:tab algn="l" pos="0"/>
              </a:tabLst>
            </a:pPr>
            <a:r>
              <a:rPr b="0" lang="de-DE" sz="1100" strike="noStrike" u="none">
                <a:solidFill>
                  <a:srgbClr val="000000"/>
                </a:solidFill>
                <a:uFillTx/>
                <a:latin typeface="Open Sans"/>
                <a:ea typeface="Open Sans"/>
              </a:rPr>
              <a:t>Cloud-Gesteuert</a:t>
            </a:r>
            <a:endParaRPr b="0" lang="en-US" sz="1100" strike="noStrike" u="none">
              <a:solidFill>
                <a:srgbClr val="000000"/>
              </a:solidFill>
              <a:uFillTx/>
              <a:latin typeface="Arial"/>
            </a:endParaRPr>
          </a:p>
          <a:p>
            <a:pPr marL="285840" indent="-171360">
              <a:lnSpc>
                <a:spcPct val="200000"/>
              </a:lnSpc>
              <a:buClr>
                <a:srgbClr val="000000"/>
              </a:buClr>
              <a:buFont typeface="Arial"/>
              <a:buChar char="●"/>
              <a:tabLst>
                <a:tab algn="l" pos="0"/>
              </a:tabLst>
            </a:pPr>
            <a:r>
              <a:rPr b="0" lang="de-DE" sz="1100" strike="noStrike" u="none">
                <a:solidFill>
                  <a:srgbClr val="000000"/>
                </a:solidFill>
                <a:uFillTx/>
                <a:latin typeface="Open Sans"/>
                <a:ea typeface="Open Sans"/>
              </a:rPr>
              <a:t>Aufbauend auf Reifegrad Cloud-Fähig:</a:t>
            </a:r>
            <a:endParaRPr b="0" lang="en-US" sz="1100" strike="noStrike" u="none">
              <a:solidFill>
                <a:srgbClr val="000000"/>
              </a:solidFill>
              <a:uFillTx/>
              <a:latin typeface="Arial"/>
            </a:endParaRPr>
          </a:p>
          <a:p>
            <a:pPr marL="457200" indent="-298440">
              <a:lnSpc>
                <a:spcPct val="200000"/>
              </a:lnSpc>
              <a:buClr>
                <a:srgbClr val="000000"/>
              </a:buClr>
              <a:buFont typeface="Arial"/>
              <a:buChar char="•"/>
              <a:tabLst>
                <a:tab algn="l" pos="0"/>
              </a:tabLst>
            </a:pPr>
            <a:r>
              <a:rPr b="0" lang="de-DE" sz="1100" strike="noStrike" u="none">
                <a:solidFill>
                  <a:srgbClr val="000000"/>
                </a:solidFill>
                <a:uFillTx/>
                <a:latin typeface="Open Sans"/>
                <a:ea typeface="Open Sans"/>
              </a:rPr>
              <a:t>Applikation kann automatisch ausgerollt werden</a:t>
            </a:r>
            <a:endParaRPr b="0" lang="en-US" sz="1100" strike="noStrike" u="none">
              <a:solidFill>
                <a:srgbClr val="000000"/>
              </a:solidFill>
              <a:uFillTx/>
              <a:latin typeface="Arial"/>
            </a:endParaRPr>
          </a:p>
          <a:p>
            <a:pPr marL="457200" indent="-298440">
              <a:lnSpc>
                <a:spcPct val="200000"/>
              </a:lnSpc>
              <a:buClr>
                <a:srgbClr val="000000"/>
              </a:buClr>
              <a:buFont typeface="Arial"/>
              <a:buChar char="•"/>
              <a:tabLst>
                <a:tab algn="l" pos="0"/>
              </a:tabLst>
            </a:pPr>
            <a:r>
              <a:rPr b="0" lang="de-DE" sz="1100" strike="noStrike" u="none">
                <a:solidFill>
                  <a:srgbClr val="000000"/>
                </a:solidFill>
                <a:uFillTx/>
                <a:latin typeface="Open Sans"/>
                <a:ea typeface="Open Sans"/>
              </a:rPr>
              <a:t>Applikation kann mit automatischen Betriebstools überwacht werden</a:t>
            </a:r>
            <a:endParaRPr b="0" lang="en-US" sz="1100" strike="noStrike" u="none">
              <a:solidFill>
                <a:srgbClr val="000000"/>
              </a:solidFill>
              <a:uFillTx/>
              <a:latin typeface="Arial"/>
            </a:endParaRPr>
          </a:p>
          <a:p>
            <a:pPr marL="457200" indent="-298440">
              <a:lnSpc>
                <a:spcPct val="200000"/>
              </a:lnSpc>
              <a:buClr>
                <a:srgbClr val="000000"/>
              </a:buClr>
              <a:buFont typeface="Arial"/>
              <a:buChar char="•"/>
              <a:tabLst>
                <a:tab algn="l" pos="0"/>
              </a:tabLst>
            </a:pPr>
            <a:r>
              <a:rPr b="0" lang="de-DE" sz="1100" strike="noStrike" u="none">
                <a:solidFill>
                  <a:srgbClr val="000000"/>
                </a:solidFill>
                <a:uFillTx/>
                <a:latin typeface="Open Sans"/>
                <a:ea typeface="Open Sans"/>
              </a:rPr>
              <a:t>Applikation ist in unabhängige Blöcke aufgeteilt </a:t>
            </a:r>
            <a:endParaRPr b="0" lang="en-US" sz="1100" strike="noStrike" u="none">
              <a:solidFill>
                <a:srgbClr val="000000"/>
              </a:solidFill>
              <a:uFillTx/>
              <a:latin typeface="Arial"/>
            </a:endParaRPr>
          </a:p>
          <a:p>
            <a:pPr marL="457200" indent="-298440">
              <a:lnSpc>
                <a:spcPct val="200000"/>
              </a:lnSpc>
              <a:buClr>
                <a:srgbClr val="000000"/>
              </a:buClr>
              <a:buFont typeface="Arial"/>
              <a:buChar char="•"/>
              <a:tabLst>
                <a:tab algn="l" pos="0"/>
              </a:tabLst>
            </a:pPr>
            <a:r>
              <a:rPr b="0" lang="de-DE" sz="1100" strike="noStrike" u="none">
                <a:solidFill>
                  <a:srgbClr val="000000"/>
                </a:solidFill>
                <a:uFillTx/>
                <a:latin typeface="Open Sans"/>
                <a:ea typeface="Open Sans"/>
              </a:rPr>
              <a:t>Applikation verfügt über aktuellen Technologie-Stack</a:t>
            </a:r>
            <a:endParaRPr b="0" lang="en-US" sz="1100" strike="noStrike" u="none">
              <a:solidFill>
                <a:srgbClr val="000000"/>
              </a:solidFill>
              <a:uFillTx/>
              <a:latin typeface="Arial"/>
            </a:endParaRPr>
          </a:p>
          <a:p>
            <a:pPr marL="457200" indent="-298440">
              <a:lnSpc>
                <a:spcPct val="200000"/>
              </a:lnSpc>
              <a:buClr>
                <a:srgbClr val="000000"/>
              </a:buClr>
              <a:buFont typeface="Arial"/>
              <a:buChar char="•"/>
              <a:tabLst>
                <a:tab algn="l" pos="0"/>
              </a:tabLst>
            </a:pPr>
            <a:r>
              <a:rPr b="0" lang="de-DE" sz="1100" strike="noStrike" u="none">
                <a:solidFill>
                  <a:srgbClr val="000000"/>
                </a:solidFill>
                <a:uFillTx/>
                <a:latin typeface="Open Sans"/>
                <a:ea typeface="Open Sans"/>
              </a:rPr>
              <a:t>Applikation verfügt über auch in der Zukunft gewährleisteten Support</a:t>
            </a:r>
            <a:endParaRPr b="0" lang="en-US" sz="1100" strike="noStrike" u="none">
              <a:solidFill>
                <a:srgbClr val="000000"/>
              </a:solidFill>
              <a:uFillTx/>
              <a:latin typeface="Arial"/>
            </a:endParaRPr>
          </a:p>
          <a:p>
            <a:pPr indent="0">
              <a:lnSpc>
                <a:spcPct val="200000"/>
              </a:lnSpc>
              <a:buNone/>
              <a:tabLst>
                <a:tab algn="l" pos="0"/>
              </a:tabLst>
            </a:pPr>
            <a:endParaRPr b="0" lang="en-US" sz="1100" strike="noStrike" u="none">
              <a:solidFill>
                <a:srgbClr val="000000"/>
              </a:solidFill>
              <a:uFillTx/>
              <a:latin typeface="Arial"/>
            </a:endParaRPr>
          </a:p>
          <a:p>
            <a:pPr marL="158760" indent="0">
              <a:lnSpc>
                <a:spcPct val="200000"/>
              </a:lnSpc>
              <a:buNone/>
              <a:tabLst>
                <a:tab algn="l" pos="0"/>
              </a:tabLst>
            </a:pPr>
            <a:r>
              <a:rPr b="0" lang="de-DE" sz="1100" strike="noStrike" u="none">
                <a:solidFill>
                  <a:srgbClr val="000000"/>
                </a:solidFill>
                <a:uFillTx/>
                <a:latin typeface="Open Sans"/>
                <a:ea typeface="Open Sans"/>
              </a:rPr>
              <a:t>Cloud-Definiert</a:t>
            </a:r>
            <a:endParaRPr b="0" lang="en-US" sz="1100" strike="noStrike" u="none">
              <a:solidFill>
                <a:srgbClr val="000000"/>
              </a:solidFill>
              <a:uFillTx/>
              <a:latin typeface="Arial"/>
            </a:endParaRPr>
          </a:p>
          <a:p>
            <a:pPr marL="114480" indent="0">
              <a:lnSpc>
                <a:spcPct val="200000"/>
              </a:lnSpc>
              <a:buNone/>
              <a:tabLst>
                <a:tab algn="l" pos="0"/>
              </a:tabLst>
            </a:pPr>
            <a:r>
              <a:rPr b="0" lang="de-DE" sz="1100" strike="noStrike" u="none">
                <a:solidFill>
                  <a:srgbClr val="000000"/>
                </a:solidFill>
                <a:uFillTx/>
                <a:latin typeface="Open Sans"/>
                <a:ea typeface="Open Sans"/>
              </a:rPr>
              <a:t>Aufbauend auf Reifegrad Cloud-Gesteuert:</a:t>
            </a:r>
            <a:endParaRPr b="0" lang="en-US" sz="1100" strike="noStrike" u="none">
              <a:solidFill>
                <a:srgbClr val="000000"/>
              </a:solidFill>
              <a:uFillTx/>
              <a:latin typeface="Arial"/>
            </a:endParaRPr>
          </a:p>
          <a:p>
            <a:pPr marL="457200" indent="-298440">
              <a:lnSpc>
                <a:spcPct val="200000"/>
              </a:lnSpc>
              <a:buClr>
                <a:srgbClr val="000000"/>
              </a:buClr>
              <a:buFont typeface="Arial"/>
              <a:buChar char="•"/>
              <a:tabLst>
                <a:tab algn="l" pos="0"/>
              </a:tabLst>
            </a:pPr>
            <a:r>
              <a:rPr b="0" lang="de-DE" sz="1100" strike="noStrike" u="none">
                <a:solidFill>
                  <a:srgbClr val="000000"/>
                </a:solidFill>
                <a:uFillTx/>
                <a:latin typeface="Open Sans"/>
                <a:ea typeface="Open Sans"/>
              </a:rPr>
              <a:t>Applikation exponiert fachliche Metriken</a:t>
            </a:r>
            <a:endParaRPr b="0" lang="en-US" sz="1100" strike="noStrike" u="none">
              <a:solidFill>
                <a:srgbClr val="000000"/>
              </a:solidFill>
              <a:uFillTx/>
              <a:latin typeface="Arial"/>
            </a:endParaRPr>
          </a:p>
          <a:p>
            <a:pPr marL="457200" indent="-298440">
              <a:lnSpc>
                <a:spcPct val="200000"/>
              </a:lnSpc>
              <a:buClr>
                <a:srgbClr val="000000"/>
              </a:buClr>
              <a:buFont typeface="Arial"/>
              <a:buChar char="•"/>
              <a:tabLst>
                <a:tab algn="l" pos="0"/>
              </a:tabLst>
            </a:pPr>
            <a:r>
              <a:rPr b="0" lang="de-DE" sz="1100" strike="noStrike" u="none">
                <a:solidFill>
                  <a:srgbClr val="000000"/>
                </a:solidFill>
                <a:uFillTx/>
                <a:latin typeface="Open Sans"/>
                <a:ea typeface="Open Sans"/>
              </a:rPr>
              <a:t>Applikation schreibt Standard-Fehler- und Ausgabe-Logs</a:t>
            </a:r>
            <a:endParaRPr b="0" lang="en-US" sz="1100" strike="noStrike" u="none">
              <a:solidFill>
                <a:srgbClr val="000000"/>
              </a:solidFill>
              <a:uFillTx/>
              <a:latin typeface="Arial"/>
            </a:endParaRPr>
          </a:p>
          <a:p>
            <a:pPr marL="457200" indent="-298440">
              <a:lnSpc>
                <a:spcPct val="200000"/>
              </a:lnSpc>
              <a:buClr>
                <a:srgbClr val="000000"/>
              </a:buClr>
              <a:buFont typeface="Arial"/>
              <a:buChar char="•"/>
              <a:tabLst>
                <a:tab algn="l" pos="0"/>
              </a:tabLst>
            </a:pPr>
            <a:r>
              <a:rPr b="0" lang="de-DE" sz="1100" strike="noStrike" u="none">
                <a:solidFill>
                  <a:srgbClr val="000000"/>
                </a:solidFill>
                <a:uFillTx/>
                <a:latin typeface="Open Sans"/>
                <a:ea typeface="Open Sans"/>
              </a:rPr>
              <a:t>Applikation kann Daten (Sitzungen, etc.) externalisiert speichern</a:t>
            </a:r>
            <a:endParaRPr b="0" lang="en-US" sz="1100" strike="noStrike" u="none">
              <a:solidFill>
                <a:srgbClr val="000000"/>
              </a:solidFill>
              <a:uFillTx/>
              <a:latin typeface="Arial"/>
            </a:endParaRPr>
          </a:p>
          <a:p>
            <a:pPr marL="457200" indent="-298440">
              <a:lnSpc>
                <a:spcPct val="200000"/>
              </a:lnSpc>
              <a:buClr>
                <a:srgbClr val="000000"/>
              </a:buClr>
              <a:buFont typeface="Arial"/>
              <a:buChar char="•"/>
              <a:tabLst>
                <a:tab algn="l" pos="0"/>
              </a:tabLst>
            </a:pPr>
            <a:r>
              <a:rPr b="0" lang="de-DE" sz="1100" strike="noStrike" u="none">
                <a:solidFill>
                  <a:srgbClr val="000000"/>
                </a:solidFill>
                <a:uFillTx/>
                <a:latin typeface="Open Sans"/>
                <a:ea typeface="Open Sans"/>
              </a:rPr>
              <a:t>Applikation kann in Containern laufen</a:t>
            </a:r>
            <a:endParaRPr b="0" lang="en-US" sz="1100" strike="noStrike" u="none">
              <a:solidFill>
                <a:srgbClr val="000000"/>
              </a:solidFill>
              <a:uFillTx/>
              <a:latin typeface="Arial"/>
            </a:endParaRPr>
          </a:p>
          <a:p>
            <a:pPr marL="158760" indent="0">
              <a:lnSpc>
                <a:spcPct val="200000"/>
              </a:lnSpc>
              <a:buNone/>
              <a:tabLst>
                <a:tab algn="l" pos="0"/>
              </a:tabLst>
            </a:pPr>
            <a:endParaRPr b="0" lang="en-US" sz="1100" strike="noStrike" u="none">
              <a:solidFill>
                <a:srgbClr val="000000"/>
              </a:solidFill>
              <a:uFillTx/>
              <a:latin typeface="Arial"/>
            </a:endParaRPr>
          </a:p>
          <a:p>
            <a:pPr marL="158760" indent="0">
              <a:lnSpc>
                <a:spcPct val="200000"/>
              </a:lnSpc>
              <a:buNone/>
              <a:tabLst>
                <a:tab algn="l" pos="0"/>
              </a:tabLst>
            </a:pPr>
            <a:r>
              <a:rPr b="0" lang="de-DE" sz="1100" strike="noStrike" u="none">
                <a:solidFill>
                  <a:srgbClr val="000000"/>
                </a:solidFill>
                <a:uFillTx/>
                <a:latin typeface="Open Sans"/>
                <a:ea typeface="Open Sans"/>
              </a:rPr>
              <a:t>Cloud-Optimiert</a:t>
            </a:r>
            <a:endParaRPr b="0" lang="en-US" sz="1100" strike="noStrike" u="none">
              <a:solidFill>
                <a:srgbClr val="000000"/>
              </a:solidFill>
              <a:uFillTx/>
              <a:latin typeface="Arial"/>
            </a:endParaRPr>
          </a:p>
          <a:p>
            <a:pPr marL="114480" indent="0">
              <a:lnSpc>
                <a:spcPct val="200000"/>
              </a:lnSpc>
              <a:buNone/>
              <a:tabLst>
                <a:tab algn="l" pos="0"/>
              </a:tabLst>
            </a:pPr>
            <a:r>
              <a:rPr b="0" lang="de-DE" sz="1100" strike="noStrike" u="none">
                <a:solidFill>
                  <a:srgbClr val="000000"/>
                </a:solidFill>
                <a:uFillTx/>
                <a:latin typeface="Open Sans"/>
                <a:ea typeface="Open Sans"/>
              </a:rPr>
              <a:t>Aufbauend auf Reifegrad Cloud-Definiert:</a:t>
            </a:r>
            <a:endParaRPr b="0" lang="en-US" sz="1100" strike="noStrike" u="none">
              <a:solidFill>
                <a:srgbClr val="000000"/>
              </a:solidFill>
              <a:uFillTx/>
              <a:latin typeface="Arial"/>
            </a:endParaRPr>
          </a:p>
          <a:p>
            <a:pPr marL="457200" indent="-298440">
              <a:lnSpc>
                <a:spcPct val="200000"/>
              </a:lnSpc>
              <a:buClr>
                <a:srgbClr val="000000"/>
              </a:buClr>
              <a:buFont typeface="Arial"/>
              <a:buChar char="•"/>
              <a:tabLst>
                <a:tab algn="l" pos="0"/>
              </a:tabLst>
            </a:pPr>
            <a:r>
              <a:rPr b="0" lang="de-DE" sz="1100" strike="noStrike" u="none">
                <a:solidFill>
                  <a:srgbClr val="000000"/>
                </a:solidFill>
                <a:uFillTx/>
                <a:latin typeface="Open Sans"/>
                <a:ea typeface="Open Sans"/>
              </a:rPr>
              <a:t>Applikation wird in Containern bereitgestellt</a:t>
            </a:r>
            <a:endParaRPr b="0" lang="en-US" sz="1100" strike="noStrike" u="none">
              <a:solidFill>
                <a:srgbClr val="000000"/>
              </a:solidFill>
              <a:uFillTx/>
              <a:latin typeface="Arial"/>
            </a:endParaRPr>
          </a:p>
          <a:p>
            <a:pPr marL="457200" indent="-298440">
              <a:lnSpc>
                <a:spcPct val="200000"/>
              </a:lnSpc>
              <a:buClr>
                <a:srgbClr val="000000"/>
              </a:buClr>
              <a:buFont typeface="Arial"/>
              <a:buChar char="•"/>
              <a:tabLst>
                <a:tab algn="l" pos="0"/>
              </a:tabLst>
            </a:pPr>
            <a:r>
              <a:rPr b="0" lang="de-DE" sz="1100" strike="noStrike" u="none">
                <a:solidFill>
                  <a:srgbClr val="000000"/>
                </a:solidFill>
                <a:uFillTx/>
                <a:latin typeface="Open Sans"/>
                <a:ea typeface="Open Sans"/>
              </a:rPr>
              <a:t>Applikation kann in Kubernetes oder anderen Orchestratoren laufen</a:t>
            </a:r>
            <a:endParaRPr b="0" lang="en-US" sz="1100" strike="noStrike" u="none">
              <a:solidFill>
                <a:srgbClr val="000000"/>
              </a:solidFill>
              <a:uFillTx/>
              <a:latin typeface="Arial"/>
            </a:endParaRPr>
          </a:p>
          <a:p>
            <a:pPr marL="457200" indent="-298440">
              <a:lnSpc>
                <a:spcPct val="200000"/>
              </a:lnSpc>
              <a:buClr>
                <a:srgbClr val="000000"/>
              </a:buClr>
              <a:buFont typeface="Arial"/>
              <a:buChar char="•"/>
              <a:tabLst>
                <a:tab algn="l" pos="0"/>
              </a:tabLst>
            </a:pPr>
            <a:r>
              <a:rPr b="0" lang="de-DE" sz="1100" strike="noStrike" u="none">
                <a:solidFill>
                  <a:srgbClr val="000000"/>
                </a:solidFill>
                <a:uFillTx/>
                <a:latin typeface="Open Sans"/>
                <a:ea typeface="Open Sans"/>
              </a:rPr>
              <a:t>Applikation exponiert Gesundheits- und Zustandsinformationen</a:t>
            </a:r>
            <a:endParaRPr b="0" lang="en-US" sz="1100" strike="noStrike" u="none">
              <a:solidFill>
                <a:srgbClr val="000000"/>
              </a:solidFill>
              <a:uFillTx/>
              <a:latin typeface="Arial"/>
            </a:endParaRPr>
          </a:p>
          <a:p>
            <a:pPr marL="457200" indent="-298440">
              <a:lnSpc>
                <a:spcPct val="200000"/>
              </a:lnSpc>
              <a:buClr>
                <a:srgbClr val="000000"/>
              </a:buClr>
              <a:buFont typeface="Arial"/>
              <a:buChar char="•"/>
              <a:tabLst>
                <a:tab algn="l" pos="0"/>
              </a:tabLst>
            </a:pPr>
            <a:r>
              <a:rPr b="0" lang="de-DE" sz="1100" strike="noStrike" u="none">
                <a:solidFill>
                  <a:srgbClr val="000000"/>
                </a:solidFill>
                <a:uFillTx/>
                <a:latin typeface="Open Sans"/>
                <a:ea typeface="Open Sans"/>
              </a:rPr>
              <a:t>Applikation kann in mehreren parallelen Instanzen laufen</a:t>
            </a:r>
            <a:endParaRPr b="0" lang="en-US" sz="1100" strike="noStrike" u="none">
              <a:solidFill>
                <a:srgbClr val="000000"/>
              </a:solidFill>
              <a:uFillTx/>
              <a:latin typeface="Arial"/>
            </a:endParaRPr>
          </a:p>
          <a:p>
            <a:pPr marL="457200" indent="-298440">
              <a:lnSpc>
                <a:spcPct val="200000"/>
              </a:lnSpc>
              <a:buClr>
                <a:srgbClr val="000000"/>
              </a:buClr>
              <a:buFont typeface="Arial"/>
              <a:buChar char="•"/>
              <a:tabLst>
                <a:tab algn="l" pos="0"/>
              </a:tabLst>
            </a:pPr>
            <a:r>
              <a:rPr b="0" lang="de-DE" sz="1100" strike="noStrike" u="none">
                <a:solidFill>
                  <a:srgbClr val="000000"/>
                </a:solidFill>
                <a:uFillTx/>
                <a:latin typeface="Open Sans"/>
                <a:ea typeface="Open Sans"/>
              </a:rPr>
              <a:t>Applikation reagiert auf Start- und Stop-Anforderungen der Betriebsumgebung</a:t>
            </a:r>
            <a:endParaRPr b="0" lang="en-US" sz="1100" strike="noStrike" u="none">
              <a:solidFill>
                <a:srgbClr val="000000"/>
              </a:solidFill>
              <a:uFillTx/>
              <a:latin typeface="Arial"/>
            </a:endParaRPr>
          </a:p>
          <a:p>
            <a:pPr marL="457200" indent="-298440">
              <a:lnSpc>
                <a:spcPct val="200000"/>
              </a:lnSpc>
              <a:buClr>
                <a:srgbClr val="000000"/>
              </a:buClr>
              <a:buFont typeface="Arial"/>
              <a:buChar char="•"/>
              <a:tabLst>
                <a:tab algn="l" pos="0"/>
              </a:tabLst>
            </a:pPr>
            <a:r>
              <a:rPr b="0" lang="de-DE" sz="1100" strike="noStrike" u="none">
                <a:solidFill>
                  <a:srgbClr val="000000"/>
                </a:solidFill>
                <a:uFillTx/>
                <a:latin typeface="Open Sans"/>
                <a:ea typeface="Open Sans"/>
              </a:rPr>
              <a:t>Applikationsanbieter sorgt für kontiniuerliche Updates von Applikation und Container-OS</a:t>
            </a:r>
            <a:endParaRPr b="0" lang="en-US" sz="1100" strike="noStrike" u="none">
              <a:solidFill>
                <a:srgbClr val="000000"/>
              </a:solidFill>
              <a:uFillTx/>
              <a:latin typeface="Arial"/>
            </a:endParaRPr>
          </a:p>
          <a:p>
            <a:pPr marL="158760" indent="0">
              <a:lnSpc>
                <a:spcPct val="200000"/>
              </a:lnSpc>
              <a:buNone/>
              <a:tabLst>
                <a:tab algn="l" pos="0"/>
              </a:tabLst>
            </a:pPr>
            <a:endParaRPr b="0" lang="en-US" sz="1100" strike="noStrike" u="none">
              <a:solidFill>
                <a:srgbClr val="000000"/>
              </a:solidFill>
              <a:uFillTx/>
              <a:latin typeface="Arial"/>
            </a:endParaRPr>
          </a:p>
          <a:p>
            <a:pPr marL="158760" indent="0">
              <a:lnSpc>
                <a:spcPct val="200000"/>
              </a:lnSpc>
              <a:buNone/>
              <a:tabLst>
                <a:tab algn="l" pos="0"/>
              </a:tabLst>
            </a:pPr>
            <a:r>
              <a:rPr b="0" lang="de-DE" sz="1100" strike="noStrike" u="none">
                <a:solidFill>
                  <a:srgbClr val="000000"/>
                </a:solidFill>
                <a:uFillTx/>
                <a:latin typeface="Open Sans"/>
                <a:ea typeface="Open Sans"/>
              </a:rPr>
              <a:t>Cloud-Nativ</a:t>
            </a:r>
            <a:endParaRPr b="0" lang="en-US" sz="1100" strike="noStrike" u="none">
              <a:solidFill>
                <a:srgbClr val="000000"/>
              </a:solidFill>
              <a:uFillTx/>
              <a:latin typeface="Arial"/>
            </a:endParaRPr>
          </a:p>
          <a:p>
            <a:pPr marL="114480" indent="0">
              <a:lnSpc>
                <a:spcPct val="200000"/>
              </a:lnSpc>
              <a:buNone/>
              <a:tabLst>
                <a:tab algn="l" pos="0"/>
              </a:tabLst>
            </a:pPr>
            <a:r>
              <a:rPr b="0" lang="de-DE" sz="1100" strike="noStrike" u="none">
                <a:solidFill>
                  <a:srgbClr val="000000"/>
                </a:solidFill>
                <a:uFillTx/>
                <a:latin typeface="Open Sans"/>
                <a:ea typeface="Open Sans"/>
              </a:rPr>
              <a:t>Aufbauend auf Reifegrad Cloud-Optimiert:</a:t>
            </a:r>
            <a:endParaRPr b="0" lang="en-US" sz="1100" strike="noStrike" u="none">
              <a:solidFill>
                <a:srgbClr val="000000"/>
              </a:solidFill>
              <a:uFillTx/>
              <a:latin typeface="Arial"/>
            </a:endParaRPr>
          </a:p>
          <a:p>
            <a:pPr marL="457200" indent="-298440">
              <a:lnSpc>
                <a:spcPct val="200000"/>
              </a:lnSpc>
              <a:buClr>
                <a:srgbClr val="000000"/>
              </a:buClr>
              <a:buFont typeface="Arial"/>
              <a:buChar char="•"/>
              <a:tabLst>
                <a:tab algn="l" pos="0"/>
              </a:tabLst>
            </a:pPr>
            <a:r>
              <a:rPr b="0" lang="de-DE" sz="1100" strike="noStrike" u="none">
                <a:solidFill>
                  <a:srgbClr val="000000"/>
                </a:solidFill>
                <a:uFillTx/>
                <a:latin typeface="Open Sans"/>
                <a:ea typeface="Open Sans"/>
              </a:rPr>
              <a:t>Applikation ist in kleine, unabhängige Dienste zerlegt (Microservices)</a:t>
            </a:r>
            <a:endParaRPr b="0" lang="en-US" sz="1100" strike="noStrike" u="none">
              <a:solidFill>
                <a:srgbClr val="000000"/>
              </a:solidFill>
              <a:uFillTx/>
              <a:latin typeface="Arial"/>
            </a:endParaRPr>
          </a:p>
          <a:p>
            <a:pPr marL="457200" indent="-298440">
              <a:lnSpc>
                <a:spcPct val="200000"/>
              </a:lnSpc>
              <a:buClr>
                <a:srgbClr val="000000"/>
              </a:buClr>
              <a:buFont typeface="Arial"/>
              <a:buChar char="•"/>
              <a:tabLst>
                <a:tab algn="l" pos="0"/>
              </a:tabLst>
            </a:pPr>
            <a:r>
              <a:rPr b="0" lang="de-DE" sz="1100" strike="noStrike" u="none">
                <a:solidFill>
                  <a:srgbClr val="000000"/>
                </a:solidFill>
                <a:uFillTx/>
                <a:latin typeface="Open Sans"/>
                <a:ea typeface="Open Sans"/>
              </a:rPr>
              <a:t>Dienste sind fachlich voneinander getrennt</a:t>
            </a:r>
            <a:endParaRPr b="0" lang="en-US" sz="1100" strike="noStrike" u="none">
              <a:solidFill>
                <a:srgbClr val="000000"/>
              </a:solidFill>
              <a:uFillTx/>
              <a:latin typeface="Arial"/>
            </a:endParaRPr>
          </a:p>
          <a:p>
            <a:pPr marL="457200" indent="-298440">
              <a:lnSpc>
                <a:spcPct val="200000"/>
              </a:lnSpc>
              <a:buClr>
                <a:srgbClr val="000000"/>
              </a:buClr>
              <a:buFont typeface="Arial"/>
              <a:buChar char="•"/>
              <a:tabLst>
                <a:tab algn="l" pos="0"/>
              </a:tabLst>
            </a:pPr>
            <a:r>
              <a:rPr b="0" lang="de-DE" sz="1100" strike="noStrike" u="none">
                <a:solidFill>
                  <a:srgbClr val="000000"/>
                </a:solidFill>
                <a:uFillTx/>
                <a:latin typeface="Open Sans"/>
                <a:ea typeface="Open Sans"/>
              </a:rPr>
              <a:t>Applikation ist resilient und kann mit Infrastruktur- und Komponentenausfällen umgehen</a:t>
            </a:r>
            <a:endParaRPr b="0" lang="en-US" sz="1100" strike="noStrike" u="none">
              <a:solidFill>
                <a:srgbClr val="000000"/>
              </a:solidFill>
              <a:uFillTx/>
              <a:latin typeface="Arial"/>
            </a:endParaRPr>
          </a:p>
          <a:p>
            <a:pPr marL="457200" indent="-298440">
              <a:lnSpc>
                <a:spcPct val="200000"/>
              </a:lnSpc>
              <a:buClr>
                <a:srgbClr val="000000"/>
              </a:buClr>
              <a:buFont typeface="Arial"/>
              <a:buChar char="•"/>
              <a:tabLst>
                <a:tab algn="l" pos="0"/>
              </a:tabLst>
            </a:pPr>
            <a:r>
              <a:rPr b="0" lang="de-DE" sz="1100" strike="noStrike" u="none">
                <a:solidFill>
                  <a:srgbClr val="000000"/>
                </a:solidFill>
                <a:uFillTx/>
                <a:latin typeface="Open Sans"/>
                <a:ea typeface="Open Sans"/>
              </a:rPr>
              <a:t>Applikation unterstützt automatische Skalierungen</a:t>
            </a:r>
            <a:endParaRPr b="0" lang="en-US" sz="1100" strike="noStrike" u="none">
              <a:solidFill>
                <a:srgbClr val="000000"/>
              </a:solidFill>
              <a:uFillTx/>
              <a:latin typeface="Arial"/>
            </a:endParaRPr>
          </a:p>
          <a:p>
            <a:pPr marL="457200" indent="-298440">
              <a:lnSpc>
                <a:spcPct val="200000"/>
              </a:lnSpc>
              <a:buClr>
                <a:srgbClr val="000000"/>
              </a:buClr>
              <a:buFont typeface="Arial"/>
              <a:buChar char="•"/>
              <a:tabLst>
                <a:tab algn="l" pos="0"/>
              </a:tabLst>
            </a:pPr>
            <a:r>
              <a:rPr b="0" lang="de-DE" sz="1100" strike="noStrike" u="none">
                <a:solidFill>
                  <a:srgbClr val="000000"/>
                </a:solidFill>
                <a:uFillTx/>
                <a:latin typeface="Open Sans"/>
                <a:ea typeface="Open Sans"/>
              </a:rPr>
              <a:t>Applikation unterstützt Zero-Downtime-Operations und –Deployments</a:t>
            </a:r>
            <a:endParaRPr b="0" lang="en-US" sz="1100" strike="noStrike" u="none">
              <a:solidFill>
                <a:srgbClr val="000000"/>
              </a:solidFill>
              <a:uFillTx/>
              <a:latin typeface="Arial"/>
            </a:endParaRPr>
          </a:p>
          <a:p>
            <a:pPr marL="457200" indent="-298440">
              <a:lnSpc>
                <a:spcPct val="200000"/>
              </a:lnSpc>
              <a:buClr>
                <a:srgbClr val="000000"/>
              </a:buClr>
              <a:buFont typeface="Arial"/>
              <a:buChar char="•"/>
              <a:tabLst>
                <a:tab algn="l" pos="0"/>
              </a:tabLst>
            </a:pPr>
            <a:r>
              <a:rPr b="0" lang="de-DE" sz="1100" strike="noStrike" u="none">
                <a:solidFill>
                  <a:srgbClr val="000000"/>
                </a:solidFill>
                <a:uFillTx/>
                <a:latin typeface="Open Sans"/>
                <a:ea typeface="Open Sans"/>
              </a:rPr>
              <a:t>Applikation ist vendor-agnostisch aufgebaut</a:t>
            </a:r>
            <a:endParaRPr b="0" lang="en-US" sz="1100" strike="noStrike" u="none">
              <a:solidFill>
                <a:srgbClr val="000000"/>
              </a:solidFill>
              <a:uFillTx/>
              <a:latin typeface="Arial"/>
            </a:endParaRPr>
          </a:p>
          <a:p>
            <a:pPr marL="158760" indent="0">
              <a:lnSpc>
                <a:spcPct val="200000"/>
              </a:lnSpc>
              <a:buNone/>
              <a:tabLst>
                <a:tab algn="l" pos="0"/>
              </a:tabLst>
            </a:pPr>
            <a:endParaRPr b="0" lang="en-US" sz="1100" strike="noStrike" u="none">
              <a:solidFill>
                <a:srgbClr val="000000"/>
              </a:solidFill>
              <a:uFillTx/>
              <a:latin typeface="Arial"/>
            </a:endParaRPr>
          </a:p>
        </p:txBody>
      </p:sp>
    </p:spTree>
  </p:cSld>
</p:notes>
</file>

<file path=ppt/notesSlides/notesSlide19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56" name="PlaceHolder 1"/>
          <p:cNvSpPr>
            <a:spLocks noGrp="1"/>
          </p:cNvSpPr>
          <p:nvPr>
            <p:ph type="sldImg"/>
          </p:nvPr>
        </p:nvSpPr>
        <p:spPr>
          <a:xfrm>
            <a:off x="380880" y="685800"/>
            <a:ext cx="6095520" cy="3428640"/>
          </a:xfrm>
          <a:prstGeom prst="rect">
            <a:avLst/>
          </a:prstGeom>
          <a:ln w="0">
            <a:noFill/>
          </a:ln>
        </p:spPr>
      </p:sp>
      <p:sp>
        <p:nvSpPr>
          <p:cNvPr id="857" name="PlaceHolder 2"/>
          <p:cNvSpPr>
            <a:spLocks noGrp="1"/>
          </p:cNvSpPr>
          <p:nvPr>
            <p:ph type="body"/>
          </p:nvPr>
        </p:nvSpPr>
        <p:spPr>
          <a:xfrm>
            <a:off x="685800" y="4343400"/>
            <a:ext cx="5486040" cy="4114440"/>
          </a:xfrm>
          <a:prstGeom prst="rect">
            <a:avLst/>
          </a:prstGeom>
          <a:noFill/>
          <a:ln w="0">
            <a:noFill/>
          </a:ln>
        </p:spPr>
        <p:txBody>
          <a:bodyPr lIns="91440" rIns="91440" tIns="91440" bIns="91440" anchor="t">
            <a:noAutofit/>
          </a:bodyPr>
          <a:p>
            <a:pPr marL="158760" indent="0">
              <a:lnSpc>
                <a:spcPct val="100000"/>
              </a:lnSpc>
              <a:buNone/>
              <a:tabLst>
                <a:tab algn="l" pos="0"/>
              </a:tabLst>
            </a:pPr>
            <a:r>
              <a:rPr b="0" lang="en-GB" sz="1100" strike="noStrike" u="none">
                <a:solidFill>
                  <a:srgbClr val="000000"/>
                </a:solidFill>
                <a:uFillTx/>
                <a:latin typeface="Open Sans"/>
                <a:ea typeface="Open Sans"/>
              </a:rPr>
              <a:t>Vorbereitung</a:t>
            </a:r>
            <a:endParaRPr b="0" lang="en-US" sz="1100" strike="noStrike" u="none">
              <a:solidFill>
                <a:srgbClr val="000000"/>
              </a:solidFill>
              <a:uFillTx/>
              <a:latin typeface="Arial"/>
            </a:endParaRPr>
          </a:p>
          <a:p>
            <a:pPr marL="457200" indent="-298440">
              <a:lnSpc>
                <a:spcPct val="200000"/>
              </a:lnSpc>
              <a:buClr>
                <a:srgbClr val="000000"/>
              </a:buClr>
              <a:buFont typeface="Arial"/>
              <a:buChar char="●"/>
              <a:tabLst>
                <a:tab algn="l" pos="0"/>
              </a:tabLst>
            </a:pPr>
            <a:r>
              <a:rPr b="0" lang="en-DE" sz="1100" strike="noStrike" u="none">
                <a:solidFill>
                  <a:srgbClr val="000000"/>
                </a:solidFill>
                <a:uFillTx/>
                <a:latin typeface="Open Sans"/>
                <a:ea typeface="Open Sans"/>
              </a:rPr>
              <a:t>Bestandsaufnahme aktueller Entwicklungs- und Betriebsansätze</a:t>
            </a:r>
            <a:endParaRPr b="0" lang="en-US" sz="1100" strike="noStrike" u="none">
              <a:solidFill>
                <a:srgbClr val="000000"/>
              </a:solidFill>
              <a:uFillTx/>
              <a:latin typeface="Arial"/>
            </a:endParaRPr>
          </a:p>
          <a:p>
            <a:pPr marL="457200" indent="-298440">
              <a:lnSpc>
                <a:spcPct val="200000"/>
              </a:lnSpc>
              <a:buClr>
                <a:srgbClr val="000000"/>
              </a:buClr>
              <a:buFont typeface="Arial"/>
              <a:buChar char="●"/>
              <a:tabLst>
                <a:tab algn="l" pos="0"/>
              </a:tabLst>
            </a:pPr>
            <a:r>
              <a:rPr b="0" lang="en-DE" sz="1100" strike="noStrike" u="none">
                <a:solidFill>
                  <a:srgbClr val="000000"/>
                </a:solidFill>
                <a:uFillTx/>
                <a:latin typeface="Open Sans"/>
                <a:ea typeface="Open Sans"/>
              </a:rPr>
              <a:t>Weitergabe grundlegender Ansätze an Architekten und Lead-Developer</a:t>
            </a:r>
            <a:endParaRPr b="0" lang="en-US" sz="1100" strike="noStrike" u="none">
              <a:solidFill>
                <a:srgbClr val="000000"/>
              </a:solidFill>
              <a:uFillTx/>
              <a:latin typeface="Arial"/>
            </a:endParaRPr>
          </a:p>
          <a:p>
            <a:pPr marL="457200" indent="-298440">
              <a:lnSpc>
                <a:spcPct val="200000"/>
              </a:lnSpc>
              <a:buClr>
                <a:srgbClr val="000000"/>
              </a:buClr>
              <a:buFont typeface="Arial"/>
              <a:buChar char="●"/>
              <a:tabLst>
                <a:tab algn="l" pos="0"/>
              </a:tabLst>
            </a:pPr>
            <a:r>
              <a:rPr b="0" lang="en-DE" sz="1100" strike="noStrike" u="none">
                <a:solidFill>
                  <a:srgbClr val="000000"/>
                </a:solidFill>
                <a:uFillTx/>
                <a:latin typeface="Open Sans"/>
                <a:ea typeface="Open Sans"/>
              </a:rPr>
              <a:t>Identifikation von Multiplikatoren</a:t>
            </a:r>
            <a:endParaRPr b="0" lang="en-US" sz="1100" strike="noStrike" u="none">
              <a:solidFill>
                <a:srgbClr val="000000"/>
              </a:solidFill>
              <a:uFillTx/>
              <a:latin typeface="Arial"/>
            </a:endParaRPr>
          </a:p>
          <a:p>
            <a:pPr marL="457200" indent="-298440">
              <a:lnSpc>
                <a:spcPct val="200000"/>
              </a:lnSpc>
              <a:buClr>
                <a:srgbClr val="000000"/>
              </a:buClr>
              <a:buFont typeface="Arial"/>
              <a:buChar char="●"/>
              <a:tabLst>
                <a:tab algn="l" pos="0"/>
              </a:tabLst>
            </a:pPr>
            <a:r>
              <a:rPr b="0" lang="en-DE" sz="1100" strike="noStrike" u="none">
                <a:solidFill>
                  <a:srgbClr val="000000"/>
                </a:solidFill>
                <a:uFillTx/>
                <a:latin typeface="Open Sans"/>
                <a:ea typeface="Open Sans"/>
              </a:rPr>
              <a:t>Aufzeigen von möglichen Erlös- und Betriebsmodellen</a:t>
            </a:r>
            <a:endParaRPr b="0" lang="en-US" sz="1100" strike="noStrike" u="none">
              <a:solidFill>
                <a:srgbClr val="000000"/>
              </a:solidFill>
              <a:uFillTx/>
              <a:latin typeface="Arial"/>
            </a:endParaRPr>
          </a:p>
          <a:p>
            <a:pPr marL="158760" indent="0">
              <a:lnSpc>
                <a:spcPct val="100000"/>
              </a:lnSpc>
              <a:buNone/>
              <a:tabLst>
                <a:tab algn="l" pos="0"/>
              </a:tabLst>
            </a:pPr>
            <a:endParaRPr b="0" lang="en-US" sz="1100" strike="noStrike" u="none">
              <a:solidFill>
                <a:srgbClr val="000000"/>
              </a:solidFill>
              <a:uFillTx/>
              <a:latin typeface="Arial"/>
            </a:endParaRPr>
          </a:p>
          <a:p>
            <a:pPr marL="158760" indent="0">
              <a:lnSpc>
                <a:spcPct val="100000"/>
              </a:lnSpc>
              <a:buNone/>
              <a:tabLst>
                <a:tab algn="l" pos="0"/>
              </a:tabLst>
            </a:pPr>
            <a:endParaRPr b="0" lang="en-US" sz="1100" strike="noStrike" u="none">
              <a:solidFill>
                <a:srgbClr val="000000"/>
              </a:solidFill>
              <a:uFillTx/>
              <a:latin typeface="Arial"/>
            </a:endParaRPr>
          </a:p>
          <a:p>
            <a:pPr marL="158760" indent="0">
              <a:lnSpc>
                <a:spcPct val="100000"/>
              </a:lnSpc>
              <a:buNone/>
              <a:tabLst>
                <a:tab algn="l" pos="0"/>
              </a:tabLst>
            </a:pPr>
            <a:r>
              <a:rPr b="0" lang="en-GB" sz="1100" strike="noStrike" u="none">
                <a:solidFill>
                  <a:srgbClr val="000000"/>
                </a:solidFill>
                <a:uFillTx/>
                <a:latin typeface="Open Sans"/>
                <a:ea typeface="Open Sans"/>
              </a:rPr>
              <a:t>Schaffung von Grundlagen</a:t>
            </a:r>
            <a:endParaRPr b="0" lang="en-US" sz="1100" strike="noStrike" u="none">
              <a:solidFill>
                <a:srgbClr val="000000"/>
              </a:solidFill>
              <a:uFillTx/>
              <a:latin typeface="Arial"/>
            </a:endParaRPr>
          </a:p>
          <a:p>
            <a:pPr marL="457200" indent="-298440">
              <a:lnSpc>
                <a:spcPct val="200000"/>
              </a:lnSpc>
              <a:buClr>
                <a:srgbClr val="000000"/>
              </a:buClr>
              <a:buFont typeface="Arial"/>
              <a:buChar char="●"/>
              <a:tabLst>
                <a:tab algn="l" pos="0"/>
              </a:tabLst>
            </a:pPr>
            <a:r>
              <a:rPr b="0" lang="en-DE" sz="1100" strike="noStrike" u="none">
                <a:solidFill>
                  <a:srgbClr val="000000"/>
                </a:solidFill>
                <a:uFillTx/>
                <a:latin typeface="Open Sans"/>
                <a:ea typeface="Open Sans"/>
              </a:rPr>
              <a:t>Gemeinsame Definition Zielarchitekturen für ausgewählte Applikationen</a:t>
            </a:r>
            <a:endParaRPr b="0" lang="en-US" sz="1100" strike="noStrike" u="none">
              <a:solidFill>
                <a:srgbClr val="000000"/>
              </a:solidFill>
              <a:uFillTx/>
              <a:latin typeface="Arial"/>
            </a:endParaRPr>
          </a:p>
          <a:p>
            <a:pPr marL="457200" indent="-298440">
              <a:lnSpc>
                <a:spcPct val="200000"/>
              </a:lnSpc>
              <a:buClr>
                <a:srgbClr val="000000"/>
              </a:buClr>
              <a:buFont typeface="Arial"/>
              <a:buChar char="●"/>
              <a:tabLst>
                <a:tab algn="l" pos="0"/>
              </a:tabLst>
            </a:pPr>
            <a:r>
              <a:rPr b="0" lang="en-DE" sz="1100" strike="noStrike" u="none">
                <a:solidFill>
                  <a:srgbClr val="000000"/>
                </a:solidFill>
                <a:uFillTx/>
                <a:latin typeface="Open Sans"/>
                <a:ea typeface="Open Sans"/>
              </a:rPr>
              <a:t>Mitarbeit bei Anforderungen Cloud-Infrastrukturen und –Governance</a:t>
            </a:r>
            <a:endParaRPr b="0" lang="en-US" sz="1100" strike="noStrike" u="none">
              <a:solidFill>
                <a:srgbClr val="000000"/>
              </a:solidFill>
              <a:uFillTx/>
              <a:latin typeface="Arial"/>
            </a:endParaRPr>
          </a:p>
          <a:p>
            <a:pPr marL="457200" indent="-298440">
              <a:lnSpc>
                <a:spcPct val="200000"/>
              </a:lnSpc>
              <a:buClr>
                <a:srgbClr val="000000"/>
              </a:buClr>
              <a:buFont typeface="Arial"/>
              <a:buChar char="●"/>
              <a:tabLst>
                <a:tab algn="l" pos="0"/>
              </a:tabLst>
            </a:pPr>
            <a:r>
              <a:rPr b="0" lang="en-DE" sz="1100" strike="noStrike" u="none">
                <a:solidFill>
                  <a:srgbClr val="000000"/>
                </a:solidFill>
                <a:uFillTx/>
                <a:latin typeface="Open Sans"/>
                <a:ea typeface="Open Sans"/>
              </a:rPr>
              <a:t>Erarbeitung Migrationsansätze und Planung für Migration auf Azure</a:t>
            </a:r>
            <a:endParaRPr b="0" lang="en-US" sz="1100" strike="noStrike" u="none">
              <a:solidFill>
                <a:srgbClr val="000000"/>
              </a:solidFill>
              <a:uFillTx/>
              <a:latin typeface="Arial"/>
            </a:endParaRPr>
          </a:p>
          <a:p>
            <a:pPr marL="457200" indent="-298440">
              <a:lnSpc>
                <a:spcPct val="200000"/>
              </a:lnSpc>
              <a:buClr>
                <a:srgbClr val="000000"/>
              </a:buClr>
              <a:buFont typeface="Arial"/>
              <a:buChar char="●"/>
              <a:tabLst>
                <a:tab algn="l" pos="0"/>
              </a:tabLst>
            </a:pPr>
            <a:r>
              <a:rPr b="0" lang="en-DE" sz="1100" strike="noStrike" u="none">
                <a:solidFill>
                  <a:srgbClr val="000000"/>
                </a:solidFill>
                <a:uFillTx/>
                <a:latin typeface="Open Sans"/>
                <a:ea typeface="Open Sans"/>
              </a:rPr>
              <a:t>Implementierung PoC für Teile der Zielarchitekturen</a:t>
            </a:r>
            <a:endParaRPr b="0" lang="en-US" sz="1100" strike="noStrike" u="none">
              <a:solidFill>
                <a:srgbClr val="000000"/>
              </a:solidFill>
              <a:uFillTx/>
              <a:latin typeface="Arial"/>
            </a:endParaRPr>
          </a:p>
          <a:p>
            <a:pPr marL="457200" indent="-298440">
              <a:lnSpc>
                <a:spcPct val="200000"/>
              </a:lnSpc>
              <a:buClr>
                <a:srgbClr val="000000"/>
              </a:buClr>
              <a:buFont typeface="Arial"/>
              <a:buChar char="●"/>
              <a:tabLst>
                <a:tab algn="l" pos="0"/>
              </a:tabLst>
            </a:pPr>
            <a:r>
              <a:rPr b="0" lang="en-DE" sz="1100" strike="noStrike" u="none">
                <a:solidFill>
                  <a:srgbClr val="000000"/>
                </a:solidFill>
                <a:uFillTx/>
                <a:latin typeface="Open Sans"/>
                <a:ea typeface="Open Sans"/>
              </a:rPr>
              <a:t>Skilling und Enablement Entwickler für Zielarchitekturen und Ansätze</a:t>
            </a:r>
            <a:endParaRPr b="0" lang="en-US" sz="1100" strike="noStrike" u="none">
              <a:solidFill>
                <a:srgbClr val="000000"/>
              </a:solidFill>
              <a:uFillTx/>
              <a:latin typeface="Arial"/>
            </a:endParaRPr>
          </a:p>
          <a:p>
            <a:pPr marL="457200" indent="-298440">
              <a:lnSpc>
                <a:spcPct val="200000"/>
              </a:lnSpc>
              <a:buClr>
                <a:srgbClr val="000000"/>
              </a:buClr>
              <a:buFont typeface="Arial"/>
              <a:buChar char="●"/>
              <a:tabLst>
                <a:tab algn="l" pos="0"/>
              </a:tabLst>
            </a:pPr>
            <a:r>
              <a:rPr b="0" lang="en-DE" sz="1100" strike="noStrike" u="none">
                <a:solidFill>
                  <a:srgbClr val="000000"/>
                </a:solidFill>
                <a:uFillTx/>
                <a:latin typeface="Open Sans"/>
                <a:ea typeface="Open Sans"/>
              </a:rPr>
              <a:t>Einführung von DevOps-Mindsets und agilen Vorgehensweisen</a:t>
            </a:r>
            <a:endParaRPr b="0" lang="en-US" sz="1100" strike="noStrike" u="none">
              <a:solidFill>
                <a:srgbClr val="000000"/>
              </a:solidFill>
              <a:uFillTx/>
              <a:latin typeface="Arial"/>
            </a:endParaRPr>
          </a:p>
          <a:p>
            <a:pPr marL="158760" indent="0">
              <a:lnSpc>
                <a:spcPct val="100000"/>
              </a:lnSpc>
              <a:buNone/>
              <a:tabLst>
                <a:tab algn="l" pos="0"/>
              </a:tabLst>
            </a:pPr>
            <a:endParaRPr b="0" lang="en-US" sz="1100" strike="noStrike" u="none">
              <a:solidFill>
                <a:srgbClr val="000000"/>
              </a:solidFill>
              <a:uFillTx/>
              <a:latin typeface="Arial"/>
            </a:endParaRPr>
          </a:p>
          <a:p>
            <a:pPr marL="158760" indent="0">
              <a:lnSpc>
                <a:spcPct val="100000"/>
              </a:lnSpc>
              <a:buNone/>
              <a:tabLst>
                <a:tab algn="l" pos="0"/>
              </a:tabLst>
            </a:pPr>
            <a:r>
              <a:rPr b="0" lang="en-GB" sz="1100" strike="noStrike" u="none">
                <a:solidFill>
                  <a:srgbClr val="000000"/>
                </a:solidFill>
                <a:uFillTx/>
                <a:latin typeface="Open Sans"/>
                <a:ea typeface="Open Sans"/>
              </a:rPr>
              <a:t>Migration Altapplikation</a:t>
            </a:r>
            <a:endParaRPr b="0" lang="en-US" sz="1100" strike="noStrike" u="none">
              <a:solidFill>
                <a:srgbClr val="000000"/>
              </a:solidFill>
              <a:uFillTx/>
              <a:latin typeface="Arial"/>
            </a:endParaRPr>
          </a:p>
          <a:p>
            <a:pPr marL="457200" indent="-298440">
              <a:lnSpc>
                <a:spcPct val="100000"/>
              </a:lnSpc>
              <a:buClr>
                <a:srgbClr val="000000"/>
              </a:buClr>
              <a:buFont typeface="Arial"/>
              <a:buChar char="●"/>
              <a:tabLst>
                <a:tab algn="l" pos="0"/>
              </a:tabLst>
            </a:pPr>
            <a:r>
              <a:rPr b="0" lang="en-DE" sz="1100" strike="noStrike" u="none">
                <a:solidFill>
                  <a:srgbClr val="000000"/>
                </a:solidFill>
                <a:uFillTx/>
                <a:latin typeface="Open Sans"/>
                <a:ea typeface="Open Sans"/>
              </a:rPr>
              <a:t>Analyse Ausgangsarchitektur</a:t>
            </a:r>
            <a:br>
              <a:rPr sz="1100"/>
            </a:br>
            <a:r>
              <a:rPr b="0" lang="en-DE" sz="1100" strike="noStrike" u="none">
                <a:solidFill>
                  <a:srgbClr val="000000"/>
                </a:solidFill>
                <a:uFillTx/>
                <a:latin typeface="Open Sans"/>
              </a:rPr>
              <a:t> </a:t>
            </a:r>
            <a:endParaRPr b="0" lang="en-US" sz="1100" strike="noStrike" u="none">
              <a:solidFill>
                <a:srgbClr val="000000"/>
              </a:solidFill>
              <a:uFillTx/>
              <a:latin typeface="Arial"/>
            </a:endParaRPr>
          </a:p>
          <a:p>
            <a:pPr marL="457200" indent="-298440">
              <a:lnSpc>
                <a:spcPct val="100000"/>
              </a:lnSpc>
              <a:buClr>
                <a:srgbClr val="000000"/>
              </a:buClr>
              <a:buFont typeface="Arial"/>
              <a:buChar char="●"/>
              <a:tabLst>
                <a:tab algn="l" pos="0"/>
              </a:tabLst>
            </a:pPr>
            <a:r>
              <a:rPr b="0" lang="en-DE" sz="1100" strike="noStrike" u="none">
                <a:solidFill>
                  <a:srgbClr val="000000"/>
                </a:solidFill>
                <a:uFillTx/>
                <a:latin typeface="Open Sans"/>
                <a:ea typeface="Open Sans"/>
              </a:rPr>
              <a:t>Erarbeitung konkreter Zielarchitekturen und -Ansätze für Software, Infrastruktur, Betrieb, Governance</a:t>
            </a:r>
            <a:endParaRPr b="0" lang="en-US" sz="1100" strike="noStrike" u="none">
              <a:solidFill>
                <a:srgbClr val="000000"/>
              </a:solidFill>
              <a:uFillTx/>
              <a:latin typeface="Arial"/>
            </a:endParaRPr>
          </a:p>
          <a:p>
            <a:pPr indent="0">
              <a:lnSpc>
                <a:spcPct val="100000"/>
              </a:lnSpc>
              <a:buNone/>
              <a:tabLst>
                <a:tab algn="l" pos="0"/>
              </a:tabLst>
            </a:pPr>
            <a:endParaRPr b="0" lang="en-US" sz="1100" strike="noStrike" u="none">
              <a:solidFill>
                <a:srgbClr val="000000"/>
              </a:solidFill>
              <a:uFillTx/>
              <a:latin typeface="Arial"/>
            </a:endParaRPr>
          </a:p>
          <a:p>
            <a:pPr marL="457200" indent="-298440">
              <a:lnSpc>
                <a:spcPct val="100000"/>
              </a:lnSpc>
              <a:buClr>
                <a:srgbClr val="000000"/>
              </a:buClr>
              <a:buFont typeface="Arial"/>
              <a:buChar char="●"/>
              <a:tabLst>
                <a:tab algn="l" pos="0"/>
              </a:tabLst>
            </a:pPr>
            <a:r>
              <a:rPr b="0" lang="en-GB" sz="1100" strike="noStrike" u="none">
                <a:solidFill>
                  <a:srgbClr val="000000"/>
                </a:solidFill>
                <a:uFillTx/>
                <a:latin typeface="Open Sans"/>
                <a:ea typeface="Open Sans"/>
              </a:rPr>
              <a:t>Erarbeitung Anbindung Legacy-Applikationen und -Infrastrukturen</a:t>
            </a:r>
            <a:endParaRPr b="0" lang="en-US" sz="1100" strike="noStrike" u="none">
              <a:solidFill>
                <a:srgbClr val="000000"/>
              </a:solidFill>
              <a:uFillTx/>
              <a:latin typeface="Arial"/>
            </a:endParaRPr>
          </a:p>
          <a:p>
            <a:pPr indent="0">
              <a:lnSpc>
                <a:spcPct val="100000"/>
              </a:lnSpc>
              <a:buNone/>
              <a:tabLst>
                <a:tab algn="l" pos="0"/>
              </a:tabLst>
            </a:pPr>
            <a:endParaRPr b="0" lang="en-US" sz="1100" strike="noStrike" u="none">
              <a:solidFill>
                <a:srgbClr val="000000"/>
              </a:solidFill>
              <a:uFillTx/>
              <a:latin typeface="Arial"/>
            </a:endParaRPr>
          </a:p>
          <a:p>
            <a:pPr marL="457200" indent="-298440">
              <a:lnSpc>
                <a:spcPct val="100000"/>
              </a:lnSpc>
              <a:buClr>
                <a:srgbClr val="000000"/>
              </a:buClr>
              <a:buFont typeface="Arial"/>
              <a:buChar char="●"/>
              <a:tabLst>
                <a:tab algn="l" pos="0"/>
              </a:tabLst>
            </a:pPr>
            <a:r>
              <a:rPr b="0" lang="en-DE" sz="1100" strike="noStrike" u="none">
                <a:solidFill>
                  <a:srgbClr val="000000"/>
                </a:solidFill>
                <a:uFillTx/>
                <a:latin typeface="Open Sans"/>
                <a:ea typeface="Open Sans"/>
              </a:rPr>
              <a:t>Erarbeitung Projektplan</a:t>
            </a:r>
            <a:br>
              <a:rPr sz="1100"/>
            </a:br>
            <a:r>
              <a:rPr b="0" lang="en-DE" sz="1100" strike="noStrike" u="none">
                <a:solidFill>
                  <a:srgbClr val="000000"/>
                </a:solidFill>
                <a:uFillTx/>
                <a:latin typeface="Open Sans"/>
              </a:rPr>
              <a:t> </a:t>
            </a:r>
            <a:endParaRPr b="0" lang="en-US" sz="1100" strike="noStrike" u="none">
              <a:solidFill>
                <a:srgbClr val="000000"/>
              </a:solidFill>
              <a:uFillTx/>
              <a:latin typeface="Arial"/>
            </a:endParaRPr>
          </a:p>
          <a:p>
            <a:pPr marL="457200" indent="-298440">
              <a:lnSpc>
                <a:spcPct val="100000"/>
              </a:lnSpc>
              <a:buClr>
                <a:srgbClr val="000000"/>
              </a:buClr>
              <a:buFont typeface="Arial"/>
              <a:buChar char="●"/>
              <a:tabLst>
                <a:tab algn="l" pos="0"/>
              </a:tabLst>
            </a:pPr>
            <a:r>
              <a:rPr b="0" lang="en-DE" sz="1100" strike="noStrike" u="none">
                <a:solidFill>
                  <a:srgbClr val="000000"/>
                </a:solidFill>
                <a:uFillTx/>
                <a:latin typeface="Open Sans"/>
                <a:ea typeface="Open Sans"/>
              </a:rPr>
              <a:t>Lead-Architektur</a:t>
            </a:r>
            <a:endParaRPr b="0" lang="en-US" sz="1100" strike="noStrike" u="none">
              <a:solidFill>
                <a:srgbClr val="000000"/>
              </a:solidFill>
              <a:uFillTx/>
              <a:latin typeface="Arial"/>
            </a:endParaRPr>
          </a:p>
          <a:p>
            <a:pPr indent="0">
              <a:lnSpc>
                <a:spcPct val="100000"/>
              </a:lnSpc>
              <a:buNone/>
              <a:tabLst>
                <a:tab algn="l" pos="0"/>
              </a:tabLst>
            </a:pPr>
            <a:endParaRPr b="0" lang="en-US" sz="1100" strike="noStrike" u="none">
              <a:solidFill>
                <a:srgbClr val="000000"/>
              </a:solidFill>
              <a:uFillTx/>
              <a:latin typeface="Arial"/>
            </a:endParaRPr>
          </a:p>
          <a:p>
            <a:pPr marL="457200" indent="-298440">
              <a:lnSpc>
                <a:spcPct val="100000"/>
              </a:lnSpc>
              <a:buClr>
                <a:srgbClr val="000000"/>
              </a:buClr>
              <a:buFont typeface="Arial"/>
              <a:buChar char="●"/>
              <a:tabLst>
                <a:tab algn="l" pos="0"/>
              </a:tabLst>
            </a:pPr>
            <a:r>
              <a:rPr b="0" lang="en-DE" sz="1100" strike="noStrike" u="none">
                <a:solidFill>
                  <a:srgbClr val="000000"/>
                </a:solidFill>
                <a:uFillTx/>
                <a:latin typeface="Open Sans"/>
                <a:ea typeface="Open Sans"/>
              </a:rPr>
              <a:t>Aufsetzen und Skilling Betriebsteam und Integration externes Developer-Team</a:t>
            </a:r>
            <a:endParaRPr b="0" lang="en-US" sz="1100" strike="noStrike" u="none">
              <a:solidFill>
                <a:srgbClr val="000000"/>
              </a:solidFill>
              <a:uFillTx/>
              <a:latin typeface="Arial"/>
            </a:endParaRPr>
          </a:p>
          <a:p>
            <a:pPr marL="158760" indent="0">
              <a:lnSpc>
                <a:spcPct val="100000"/>
              </a:lnSpc>
              <a:buNone/>
              <a:tabLst>
                <a:tab algn="l" pos="0"/>
              </a:tabLst>
            </a:pPr>
            <a:endParaRPr b="0" lang="en-US" sz="1100" strike="noStrike" u="none">
              <a:solidFill>
                <a:srgbClr val="000000"/>
              </a:solidFill>
              <a:uFillTx/>
              <a:latin typeface="Arial"/>
            </a:endParaRPr>
          </a:p>
          <a:p>
            <a:pPr marL="158760" indent="0">
              <a:lnSpc>
                <a:spcPct val="100000"/>
              </a:lnSpc>
              <a:buNone/>
              <a:tabLst>
                <a:tab algn="l" pos="0"/>
              </a:tabLst>
            </a:pPr>
            <a:endParaRPr b="0" lang="en-US" sz="1100" strike="noStrike" u="none">
              <a:solidFill>
                <a:srgbClr val="000000"/>
              </a:solidFill>
              <a:uFillTx/>
              <a:latin typeface="Arial"/>
            </a:endParaRPr>
          </a:p>
          <a:p>
            <a:pPr marL="158760" indent="0">
              <a:lnSpc>
                <a:spcPct val="100000"/>
              </a:lnSpc>
              <a:buNone/>
              <a:tabLst>
                <a:tab algn="l" pos="0"/>
              </a:tabLst>
            </a:pPr>
            <a:r>
              <a:rPr b="0" lang="en-GB" sz="1100" strike="noStrike" u="none">
                <a:solidFill>
                  <a:srgbClr val="000000"/>
                </a:solidFill>
                <a:uFillTx/>
                <a:latin typeface="Open Sans"/>
                <a:ea typeface="Open Sans"/>
              </a:rPr>
              <a:t>Implementierung Neuapplikation</a:t>
            </a:r>
            <a:endParaRPr b="0" lang="en-US" sz="1100" strike="noStrike" u="none">
              <a:solidFill>
                <a:srgbClr val="000000"/>
              </a:solidFill>
              <a:uFillTx/>
              <a:latin typeface="Arial"/>
            </a:endParaRPr>
          </a:p>
          <a:p>
            <a:pPr marL="457200" indent="-298440">
              <a:lnSpc>
                <a:spcPct val="100000"/>
              </a:lnSpc>
              <a:buClr>
                <a:srgbClr val="000000"/>
              </a:buClr>
              <a:buFont typeface="Arial"/>
              <a:buChar char="●"/>
              <a:tabLst>
                <a:tab algn="l" pos="0"/>
              </a:tabLst>
            </a:pPr>
            <a:r>
              <a:rPr b="0" lang="en-DE" sz="1100" strike="noStrike" u="none">
                <a:solidFill>
                  <a:srgbClr val="000000"/>
                </a:solidFill>
                <a:uFillTx/>
                <a:latin typeface="Open Sans"/>
                <a:ea typeface="Open Sans"/>
              </a:rPr>
              <a:t>Requirements-Engineering</a:t>
            </a:r>
            <a:endParaRPr b="0" lang="en-US" sz="1100" strike="noStrike" u="none">
              <a:solidFill>
                <a:srgbClr val="000000"/>
              </a:solidFill>
              <a:uFillTx/>
              <a:latin typeface="Arial"/>
            </a:endParaRPr>
          </a:p>
          <a:p>
            <a:pPr indent="0">
              <a:lnSpc>
                <a:spcPct val="100000"/>
              </a:lnSpc>
              <a:buNone/>
              <a:tabLst>
                <a:tab algn="l" pos="0"/>
              </a:tabLst>
            </a:pPr>
            <a:endParaRPr b="0" lang="en-US" sz="1100" strike="noStrike" u="none">
              <a:solidFill>
                <a:srgbClr val="000000"/>
              </a:solidFill>
              <a:uFillTx/>
              <a:latin typeface="Arial"/>
            </a:endParaRPr>
          </a:p>
          <a:p>
            <a:pPr marL="457200" indent="-298440">
              <a:lnSpc>
                <a:spcPct val="100000"/>
              </a:lnSpc>
              <a:buClr>
                <a:srgbClr val="000000"/>
              </a:buClr>
              <a:buFont typeface="Arial"/>
              <a:buChar char="●"/>
              <a:tabLst>
                <a:tab algn="l" pos="0"/>
              </a:tabLst>
            </a:pPr>
            <a:r>
              <a:rPr b="0" lang="en-DE" sz="1100" strike="noStrike" u="none">
                <a:solidFill>
                  <a:srgbClr val="000000"/>
                </a:solidFill>
                <a:uFillTx/>
                <a:latin typeface="Open Sans"/>
                <a:ea typeface="Open Sans"/>
              </a:rPr>
              <a:t>Erarbeitung konkreter Zielarchitekturen und -Ansätze für Software, Infrastruktur, Betrieb, Governance</a:t>
            </a:r>
            <a:endParaRPr b="0" lang="en-US" sz="1100" strike="noStrike" u="none">
              <a:solidFill>
                <a:srgbClr val="000000"/>
              </a:solidFill>
              <a:uFillTx/>
              <a:latin typeface="Arial"/>
            </a:endParaRPr>
          </a:p>
          <a:p>
            <a:pPr indent="0">
              <a:lnSpc>
                <a:spcPct val="100000"/>
              </a:lnSpc>
              <a:buNone/>
              <a:tabLst>
                <a:tab algn="l" pos="0"/>
              </a:tabLst>
            </a:pPr>
            <a:endParaRPr b="0" lang="en-US" sz="1100" strike="noStrike" u="none">
              <a:solidFill>
                <a:srgbClr val="000000"/>
              </a:solidFill>
              <a:uFillTx/>
              <a:latin typeface="Arial"/>
            </a:endParaRPr>
          </a:p>
          <a:p>
            <a:pPr marL="457200" indent="-298440">
              <a:lnSpc>
                <a:spcPct val="100000"/>
              </a:lnSpc>
              <a:buClr>
                <a:srgbClr val="000000"/>
              </a:buClr>
              <a:buFont typeface="Arial"/>
              <a:buChar char="●"/>
              <a:tabLst>
                <a:tab algn="l" pos="0"/>
              </a:tabLst>
            </a:pPr>
            <a:r>
              <a:rPr b="0" lang="en-DE" sz="1100" strike="noStrike" u="none">
                <a:solidFill>
                  <a:srgbClr val="000000"/>
                </a:solidFill>
                <a:uFillTx/>
                <a:latin typeface="Open Sans"/>
                <a:ea typeface="Open Sans"/>
              </a:rPr>
              <a:t>Erarbeitung Projektplan</a:t>
            </a:r>
            <a:br>
              <a:rPr sz="1100"/>
            </a:br>
            <a:r>
              <a:rPr b="0" lang="en-DE" sz="1100" strike="noStrike" u="none">
                <a:solidFill>
                  <a:srgbClr val="000000"/>
                </a:solidFill>
                <a:uFillTx/>
                <a:latin typeface="Open Sans"/>
              </a:rPr>
              <a:t> </a:t>
            </a:r>
            <a:endParaRPr b="0" lang="en-US" sz="1100" strike="noStrike" u="none">
              <a:solidFill>
                <a:srgbClr val="000000"/>
              </a:solidFill>
              <a:uFillTx/>
              <a:latin typeface="Arial"/>
            </a:endParaRPr>
          </a:p>
          <a:p>
            <a:pPr marL="457200" indent="-298440">
              <a:lnSpc>
                <a:spcPct val="100000"/>
              </a:lnSpc>
              <a:buClr>
                <a:srgbClr val="000000"/>
              </a:buClr>
              <a:buFont typeface="Arial"/>
              <a:buChar char="●"/>
              <a:tabLst>
                <a:tab algn="l" pos="0"/>
              </a:tabLst>
            </a:pPr>
            <a:r>
              <a:rPr b="0" lang="en-DE" sz="1100" strike="noStrike" u="none">
                <a:solidFill>
                  <a:srgbClr val="000000"/>
                </a:solidFill>
                <a:uFillTx/>
                <a:latin typeface="Open Sans"/>
                <a:ea typeface="Open Sans"/>
              </a:rPr>
              <a:t>Lead-Architektur</a:t>
            </a:r>
            <a:endParaRPr b="0" lang="en-US" sz="1100" strike="noStrike" u="none">
              <a:solidFill>
                <a:srgbClr val="000000"/>
              </a:solidFill>
              <a:uFillTx/>
              <a:latin typeface="Arial"/>
            </a:endParaRPr>
          </a:p>
          <a:p>
            <a:pPr indent="0">
              <a:lnSpc>
                <a:spcPct val="100000"/>
              </a:lnSpc>
              <a:buNone/>
              <a:tabLst>
                <a:tab algn="l" pos="0"/>
              </a:tabLst>
            </a:pPr>
            <a:endParaRPr b="0" lang="en-US" sz="1100" strike="noStrike" u="none">
              <a:solidFill>
                <a:srgbClr val="000000"/>
              </a:solidFill>
              <a:uFillTx/>
              <a:latin typeface="Arial"/>
            </a:endParaRPr>
          </a:p>
          <a:p>
            <a:pPr marL="457200" indent="-298440">
              <a:lnSpc>
                <a:spcPct val="100000"/>
              </a:lnSpc>
              <a:buClr>
                <a:srgbClr val="000000"/>
              </a:buClr>
              <a:buFont typeface="Arial"/>
              <a:buChar char="●"/>
              <a:tabLst>
                <a:tab algn="l" pos="0"/>
              </a:tabLst>
            </a:pPr>
            <a:r>
              <a:rPr b="0" lang="en-DE" sz="1100" strike="noStrike" u="none">
                <a:solidFill>
                  <a:srgbClr val="000000"/>
                </a:solidFill>
                <a:uFillTx/>
                <a:latin typeface="Open Sans"/>
                <a:ea typeface="Open Sans"/>
              </a:rPr>
              <a:t>Einführung GitOps- und DevOps-Ansätze</a:t>
            </a:r>
            <a:endParaRPr b="0" lang="en-US" sz="1100" strike="noStrike" u="none">
              <a:solidFill>
                <a:srgbClr val="000000"/>
              </a:solidFill>
              <a:uFillTx/>
              <a:latin typeface="Arial"/>
            </a:endParaRPr>
          </a:p>
          <a:p>
            <a:pPr indent="0">
              <a:lnSpc>
                <a:spcPct val="100000"/>
              </a:lnSpc>
              <a:buNone/>
              <a:tabLst>
                <a:tab algn="l" pos="0"/>
              </a:tabLst>
            </a:pPr>
            <a:endParaRPr b="0" lang="en-US" sz="1100" strike="noStrike" u="none">
              <a:solidFill>
                <a:srgbClr val="000000"/>
              </a:solidFill>
              <a:uFillTx/>
              <a:latin typeface="Arial"/>
            </a:endParaRPr>
          </a:p>
          <a:p>
            <a:pPr marL="457200" indent="-298440">
              <a:lnSpc>
                <a:spcPct val="100000"/>
              </a:lnSpc>
              <a:buClr>
                <a:srgbClr val="000000"/>
              </a:buClr>
              <a:buFont typeface="Arial"/>
              <a:buChar char="●"/>
              <a:tabLst>
                <a:tab algn="l" pos="0"/>
              </a:tabLst>
            </a:pPr>
            <a:r>
              <a:rPr b="0" lang="en-DE" sz="1100" strike="noStrike" u="none">
                <a:solidFill>
                  <a:srgbClr val="000000"/>
                </a:solidFill>
                <a:uFillTx/>
                <a:latin typeface="Open Sans"/>
                <a:ea typeface="Open Sans"/>
              </a:rPr>
              <a:t>Inbetriebnahme und initiale Betriebsunterstützung</a:t>
            </a:r>
            <a:endParaRPr b="0" lang="en-US" sz="1100" strike="noStrike" u="none">
              <a:solidFill>
                <a:srgbClr val="000000"/>
              </a:solidFill>
              <a:uFillTx/>
              <a:latin typeface="Arial"/>
            </a:endParaRPr>
          </a:p>
          <a:p>
            <a:pPr marL="158760" indent="0">
              <a:lnSpc>
                <a:spcPct val="100000"/>
              </a:lnSpc>
              <a:buNone/>
              <a:tabLst>
                <a:tab algn="l" pos="0"/>
              </a:tabLst>
            </a:pPr>
            <a:endParaRPr b="0" lang="en-US" sz="1100" strike="noStrike" u="none">
              <a:solidFill>
                <a:srgbClr val="000000"/>
              </a:solidFill>
              <a:uFillTx/>
              <a:latin typeface="Arial"/>
            </a:endParaRPr>
          </a:p>
          <a:p>
            <a:pPr marL="158760" indent="0">
              <a:lnSpc>
                <a:spcPct val="100000"/>
              </a:lnSpc>
              <a:buNone/>
              <a:tabLst>
                <a:tab algn="l" pos="0"/>
              </a:tabLst>
            </a:pPr>
            <a:endParaRPr b="0" lang="en-US" sz="1100" strike="noStrike" u="none">
              <a:solidFill>
                <a:srgbClr val="000000"/>
              </a:solidFill>
              <a:uFillTx/>
              <a:latin typeface="Arial"/>
            </a:endParaRPr>
          </a:p>
          <a:p>
            <a:pPr marL="158760" indent="0">
              <a:lnSpc>
                <a:spcPct val="100000"/>
              </a:lnSpc>
              <a:buNone/>
              <a:tabLst>
                <a:tab algn="l" pos="0"/>
              </a:tabLst>
            </a:pPr>
            <a:r>
              <a:rPr b="0" lang="en-GB" sz="1100" strike="noStrike" u="none">
                <a:solidFill>
                  <a:srgbClr val="000000"/>
                </a:solidFill>
                <a:uFillTx/>
                <a:latin typeface="Open Sans"/>
                <a:ea typeface="Open Sans"/>
              </a:rPr>
              <a:t>Betrieb und Knowledgesharing</a:t>
            </a:r>
            <a:endParaRPr b="0" lang="en-US" sz="1100" strike="noStrike" u="none">
              <a:solidFill>
                <a:srgbClr val="000000"/>
              </a:solidFill>
              <a:uFillTx/>
              <a:latin typeface="Arial"/>
            </a:endParaRPr>
          </a:p>
          <a:p>
            <a:pPr marL="457200" indent="-298440">
              <a:lnSpc>
                <a:spcPct val="100000"/>
              </a:lnSpc>
              <a:buClr>
                <a:srgbClr val="000000"/>
              </a:buClr>
              <a:buFont typeface="Arial"/>
              <a:buChar char="●"/>
              <a:tabLst>
                <a:tab algn="l" pos="0"/>
              </a:tabLst>
            </a:pPr>
            <a:r>
              <a:rPr b="0" lang="en-DE" sz="1100" strike="noStrike" u="none">
                <a:solidFill>
                  <a:srgbClr val="000000"/>
                </a:solidFill>
                <a:uFillTx/>
                <a:latin typeface="Open Sans"/>
                <a:ea typeface="Open Sans"/>
              </a:rPr>
              <a:t>Initialer Betrieb von Lösung durch dediziertes Betriebsteam</a:t>
            </a:r>
            <a:endParaRPr b="0" lang="en-US" sz="1100" strike="noStrike" u="none">
              <a:solidFill>
                <a:srgbClr val="000000"/>
              </a:solidFill>
              <a:uFillTx/>
              <a:latin typeface="Arial"/>
            </a:endParaRPr>
          </a:p>
          <a:p>
            <a:pPr indent="0">
              <a:lnSpc>
                <a:spcPct val="100000"/>
              </a:lnSpc>
              <a:buNone/>
              <a:tabLst>
                <a:tab algn="l" pos="0"/>
              </a:tabLst>
            </a:pPr>
            <a:endParaRPr b="0" lang="en-US" sz="1100" strike="noStrike" u="none">
              <a:solidFill>
                <a:srgbClr val="000000"/>
              </a:solidFill>
              <a:uFillTx/>
              <a:latin typeface="Arial"/>
            </a:endParaRPr>
          </a:p>
          <a:p>
            <a:pPr marL="457200" indent="-298440">
              <a:lnSpc>
                <a:spcPct val="100000"/>
              </a:lnSpc>
              <a:buClr>
                <a:srgbClr val="000000"/>
              </a:buClr>
              <a:buFont typeface="Arial"/>
              <a:buChar char="●"/>
              <a:tabLst>
                <a:tab algn="l" pos="0"/>
              </a:tabLst>
            </a:pPr>
            <a:r>
              <a:rPr b="0" lang="en-DE" sz="1100" strike="noStrike" u="none">
                <a:solidFill>
                  <a:srgbClr val="000000"/>
                </a:solidFill>
                <a:uFillTx/>
                <a:latin typeface="Open Sans"/>
                <a:ea typeface="Open Sans"/>
              </a:rPr>
              <a:t>Übernahme von SLAs und Betriebsveranwortung für Applikationen und Infrastrukturen</a:t>
            </a:r>
            <a:br>
              <a:rPr sz="1100"/>
            </a:br>
            <a:r>
              <a:rPr b="0" lang="en-DE" sz="1100" strike="noStrike" u="none">
                <a:solidFill>
                  <a:srgbClr val="000000"/>
                </a:solidFill>
                <a:uFillTx/>
                <a:latin typeface="Open Sans"/>
              </a:rPr>
              <a:t> </a:t>
            </a:r>
            <a:endParaRPr b="0" lang="en-US" sz="1100" strike="noStrike" u="none">
              <a:solidFill>
                <a:srgbClr val="000000"/>
              </a:solidFill>
              <a:uFillTx/>
              <a:latin typeface="Arial"/>
            </a:endParaRPr>
          </a:p>
          <a:p>
            <a:pPr marL="457200" indent="-298440">
              <a:lnSpc>
                <a:spcPct val="100000"/>
              </a:lnSpc>
              <a:buClr>
                <a:srgbClr val="000000"/>
              </a:buClr>
              <a:buFont typeface="Arial"/>
              <a:buChar char="●"/>
              <a:tabLst>
                <a:tab algn="l" pos="0"/>
              </a:tabLst>
            </a:pPr>
            <a:r>
              <a:rPr b="0" lang="en-DE" sz="1100" strike="noStrike" u="none">
                <a:solidFill>
                  <a:srgbClr val="000000"/>
                </a:solidFill>
                <a:uFillTx/>
                <a:latin typeface="Open Sans"/>
                <a:ea typeface="Open Sans"/>
              </a:rPr>
              <a:t>Schulung von Mitarbeitenden und Entscheidern</a:t>
            </a:r>
            <a:endParaRPr b="0" lang="en-US" sz="1100" strike="noStrike" u="none">
              <a:solidFill>
                <a:srgbClr val="000000"/>
              </a:solidFill>
              <a:uFillTx/>
              <a:latin typeface="Arial"/>
            </a:endParaRPr>
          </a:p>
          <a:p>
            <a:pPr indent="0">
              <a:lnSpc>
                <a:spcPct val="100000"/>
              </a:lnSpc>
              <a:buNone/>
              <a:tabLst>
                <a:tab algn="l" pos="0"/>
              </a:tabLst>
            </a:pPr>
            <a:endParaRPr b="0" lang="en-US" sz="1100" strike="noStrike" u="none">
              <a:solidFill>
                <a:srgbClr val="000000"/>
              </a:solidFill>
              <a:uFillTx/>
              <a:latin typeface="Arial"/>
            </a:endParaRPr>
          </a:p>
          <a:p>
            <a:pPr marL="457200" indent="-298440">
              <a:lnSpc>
                <a:spcPct val="100000"/>
              </a:lnSpc>
              <a:buClr>
                <a:srgbClr val="000000"/>
              </a:buClr>
              <a:buFont typeface="Arial"/>
              <a:buChar char="●"/>
              <a:tabLst>
                <a:tab algn="l" pos="0"/>
              </a:tabLst>
            </a:pPr>
            <a:r>
              <a:rPr b="0" lang="en-DE" sz="1100" strike="noStrike" u="none">
                <a:solidFill>
                  <a:srgbClr val="000000"/>
                </a:solidFill>
                <a:uFillTx/>
                <a:latin typeface="Open Sans"/>
                <a:ea typeface="Open Sans"/>
              </a:rPr>
              <a:t>Nach Einführung von Azure als zentraler Cloud-Plattform: Enablement MA</a:t>
            </a:r>
            <a:endParaRPr b="0" lang="en-US" sz="1100" strike="noStrike" u="none">
              <a:solidFill>
                <a:srgbClr val="000000"/>
              </a:solidFill>
              <a:uFillTx/>
              <a:latin typeface="Arial"/>
            </a:endParaRPr>
          </a:p>
          <a:p>
            <a:pPr indent="0">
              <a:lnSpc>
                <a:spcPct val="100000"/>
              </a:lnSpc>
              <a:buNone/>
              <a:tabLst>
                <a:tab algn="l" pos="0"/>
              </a:tabLst>
            </a:pPr>
            <a:endParaRPr b="0" lang="en-US" sz="1100" strike="noStrike" u="none">
              <a:solidFill>
                <a:srgbClr val="000000"/>
              </a:solidFill>
              <a:uFillTx/>
              <a:latin typeface="Arial"/>
            </a:endParaRPr>
          </a:p>
          <a:p>
            <a:pPr marL="457200" indent="-298440">
              <a:lnSpc>
                <a:spcPct val="100000"/>
              </a:lnSpc>
              <a:buClr>
                <a:srgbClr val="000000"/>
              </a:buClr>
              <a:buFont typeface="Arial"/>
              <a:buChar char="●"/>
              <a:tabLst>
                <a:tab algn="l" pos="0"/>
              </a:tabLst>
            </a:pPr>
            <a:r>
              <a:rPr b="0" lang="en-DE" sz="1100" strike="noStrike" u="none">
                <a:solidFill>
                  <a:srgbClr val="000000"/>
                </a:solidFill>
                <a:uFillTx/>
                <a:latin typeface="Open Sans"/>
                <a:ea typeface="Open Sans"/>
              </a:rPr>
              <a:t>Zum Abschluss: Dokumentation und Übergabe an Kunden</a:t>
            </a:r>
            <a:endParaRPr b="0" lang="en-US" sz="1100" strike="noStrike" u="none">
              <a:solidFill>
                <a:srgbClr val="000000"/>
              </a:solidFill>
              <a:uFillTx/>
              <a:latin typeface="Arial"/>
            </a:endParaRPr>
          </a:p>
          <a:p>
            <a:pPr marL="158760" indent="0">
              <a:lnSpc>
                <a:spcPct val="100000"/>
              </a:lnSpc>
              <a:buNone/>
              <a:tabLst>
                <a:tab algn="l" pos="0"/>
              </a:tabLst>
            </a:pPr>
            <a:endParaRPr b="0" lang="en-US" sz="1100" strike="noStrike" u="none">
              <a:solidFill>
                <a:srgbClr val="000000"/>
              </a:solidFill>
              <a:uFillTx/>
              <a:latin typeface="Arial"/>
            </a:endParaRPr>
          </a:p>
        </p:txBody>
      </p:sp>
    </p:spTree>
  </p:cSld>
</p:notes>
</file>

<file path=ppt/notesSlides/notesSlide2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11" name="PlaceHolder 1"/>
          <p:cNvSpPr>
            <a:spLocks noGrp="1"/>
          </p:cNvSpPr>
          <p:nvPr>
            <p:ph type="sldImg"/>
          </p:nvPr>
        </p:nvSpPr>
        <p:spPr>
          <a:xfrm>
            <a:off x="380880" y="685800"/>
            <a:ext cx="6095520" cy="3428640"/>
          </a:xfrm>
          <a:prstGeom prst="rect">
            <a:avLst/>
          </a:prstGeom>
          <a:ln w="0">
            <a:noFill/>
          </a:ln>
        </p:spPr>
      </p:sp>
      <p:sp>
        <p:nvSpPr>
          <p:cNvPr id="712" name="PlaceHolder 2"/>
          <p:cNvSpPr>
            <a:spLocks noGrp="1"/>
          </p:cNvSpPr>
          <p:nvPr>
            <p:ph type="body"/>
          </p:nvPr>
        </p:nvSpPr>
        <p:spPr>
          <a:xfrm>
            <a:off x="685800" y="4343400"/>
            <a:ext cx="5486040" cy="4114440"/>
          </a:xfrm>
          <a:prstGeom prst="rect">
            <a:avLst/>
          </a:prstGeom>
          <a:noFill/>
          <a:ln w="0">
            <a:noFill/>
          </a:ln>
        </p:spPr>
        <p:txBody>
          <a:bodyPr lIns="91440" rIns="91440" tIns="91440" bIns="91440" anchor="t">
            <a:noAutofit/>
          </a:bodyPr>
          <a:p>
            <a:pPr marL="457200" indent="-298440">
              <a:lnSpc>
                <a:spcPct val="100000"/>
              </a:lnSpc>
              <a:buClr>
                <a:srgbClr val="000000"/>
              </a:buClr>
              <a:buFont typeface="Arial"/>
              <a:buChar char="●"/>
            </a:pPr>
            <a:r>
              <a:rPr b="0" lang="de-DE" sz="1100" strike="noStrike" u="none">
                <a:solidFill>
                  <a:srgbClr val="000000"/>
                </a:solidFill>
                <a:uFillTx/>
                <a:latin typeface="Open Sans"/>
                <a:ea typeface="Open Sans"/>
              </a:rPr>
              <a:t>https://pixabay.com/photos/forklift-warehouse-machine-worker-835340/</a:t>
            </a:r>
            <a:endParaRPr b="0" lang="en-US" sz="1100" strike="noStrike" u="none">
              <a:solidFill>
                <a:srgbClr val="000000"/>
              </a:solidFill>
              <a:uFillTx/>
              <a:latin typeface="Arial"/>
            </a:endParaRPr>
          </a:p>
          <a:p>
            <a:pPr indent="0">
              <a:lnSpc>
                <a:spcPct val="100000"/>
              </a:lnSpc>
              <a:buNone/>
            </a:pPr>
            <a:endParaRPr b="0" lang="en-US" sz="1100" strike="noStrike" u="none">
              <a:solidFill>
                <a:srgbClr val="000000"/>
              </a:solidFill>
              <a:uFillTx/>
              <a:latin typeface="Arial"/>
            </a:endParaRPr>
          </a:p>
          <a:p>
            <a:pPr marL="457200" indent="-298440">
              <a:lnSpc>
                <a:spcPct val="100000"/>
              </a:lnSpc>
              <a:buClr>
                <a:srgbClr val="000000"/>
              </a:buClr>
              <a:buFont typeface="Arial"/>
              <a:buChar char="●"/>
            </a:pPr>
            <a:r>
              <a:rPr b="0" lang="de-DE" sz="1100" strike="noStrike" u="none">
                <a:solidFill>
                  <a:srgbClr val="000000"/>
                </a:solidFill>
                <a:uFillTx/>
                <a:latin typeface="Open Sans"/>
                <a:ea typeface="Open Sans"/>
              </a:rPr>
              <a:t>Erklärung Lift &amp; Shift-Ansatz als Door-Opener</a:t>
            </a:r>
            <a:endParaRPr b="0" lang="en-US" sz="1100" strike="noStrike" u="none">
              <a:solidFill>
                <a:srgbClr val="000000"/>
              </a:solidFill>
              <a:uFillTx/>
              <a:latin typeface="Arial"/>
            </a:endParaRPr>
          </a:p>
          <a:p>
            <a:pPr marL="457200" indent="-298440">
              <a:lnSpc>
                <a:spcPct val="100000"/>
              </a:lnSpc>
              <a:buClr>
                <a:srgbClr val="000000"/>
              </a:buClr>
              <a:buFont typeface="Arial"/>
              <a:buChar char="●"/>
            </a:pPr>
            <a:r>
              <a:rPr b="0" lang="de-DE" sz="1100" strike="noStrike" u="none">
                <a:solidFill>
                  <a:srgbClr val="000000"/>
                </a:solidFill>
                <a:uFillTx/>
                <a:latin typeface="Open Sans"/>
                <a:ea typeface="Open Sans"/>
              </a:rPr>
              <a:t>Limitierungen ansprechen</a:t>
            </a:r>
            <a:endParaRPr b="0" lang="en-US" sz="1100" strike="noStrike" u="none">
              <a:solidFill>
                <a:srgbClr val="000000"/>
              </a:solidFill>
              <a:uFillTx/>
              <a:latin typeface="Arial"/>
            </a:endParaRPr>
          </a:p>
        </p:txBody>
      </p:sp>
    </p:spTree>
  </p:cSld>
</p:notes>
</file>

<file path=ppt/notesSlides/notesSlide2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p:nvPr>
        </p:nvSpPr>
        <p:spPr/>
      </p:sp>
      <p:sp>
        <p:nvSpPr>
          <p:cNvPr id="3" name="Notes Placeholder 2"/>
          <p:cNvSpPr>
            <a:spLocks noGrp="1"/>
          </p:cNvSpPr>
          <p:nvPr>
            <p:ph type="body"/>
          </p:nvPr>
        </p:nvSpPr>
        <p:spPr/>
        <p:txBody>
          <a:bodyPr/>
          <a:lstStyle/>
          <a:p>
            <a:r>
              <a:t>Trainer-Notizen:</a:t>
            </a:r>
          </a:p>
          <a:p>
            <a:r>
              <a:t>- Übersicht aller Behavioral Patterns</a:t>
            </a:r>
          </a:p>
          <a:p>
            <a:r>
              <a:t>- Telekom-spezifische Anwendungsfälle</a:t>
            </a:r>
          </a:p>
          <a:p>
            <a:r>
              <a:t>- Auswahlkriterien für Pattern-Entscheidung</a:t>
            </a:r>
          </a:p>
          <a:p>
            <a:r>
              <a:t>- Diskussion: Welche Patterns kennen Teilnehmer?</a:t>
            </a:r>
          </a:p>
          <a:p>
            <a:r>
              <a:t>- Zeitrahmen: 8 Minuten</a:t>
            </a:r>
          </a:p>
        </p:txBody>
      </p:sp>
      <p:sp>
        <p:nvSpPr>
          <p:cNvPr id="4" name="Slide Number Placeholder 3"/>
          <p:cNvSpPr>
            <a:spLocks noGrp="1"/>
          </p:cNvSpPr>
          <p:nvPr>
            <p:ph type="sldNum" idx="14"/>
          </p:nvPr>
        </p:nvSpPr>
        <p:spPr/>
      </p:sp>
    </p:spTree>
  </p:cSld>
  <p:clrMapOvr>
    <a:masterClrMapping/>
  </p:clrMapOvr>
</p:notes>
</file>

<file path=ppt/notesSlides/notesSlide2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p:nvPr>
        </p:nvSpPr>
        <p:spPr/>
      </p:sp>
      <p:sp>
        <p:nvSpPr>
          <p:cNvPr id="3" name="Notes Placeholder 2"/>
          <p:cNvSpPr>
            <a:spLocks noGrp="1"/>
          </p:cNvSpPr>
          <p:nvPr>
            <p:ph type="body"/>
          </p:nvPr>
        </p:nvSpPr>
        <p:spPr/>
        <p:txBody>
          <a:bodyPr/>
          <a:lstStyle/>
          <a:p>
            <a:r>
              <a:t>Trainer-Notizen:</a:t>
            </a:r>
          </a:p>
          <a:p>
            <a:r>
              <a:t>- Security Audit als Beispiel-Visitor</a:t>
            </a:r>
          </a:p>
          <a:p>
            <a:r>
              <a:t>- Element-spezifische Audit-Logik</a:t>
            </a:r>
          </a:p>
          <a:p>
            <a:r>
              <a:t>- Accumulation von Audit-Ergebnissen</a:t>
            </a:r>
          </a:p>
          <a:p>
            <a:r>
              <a:t>- Typsichere Operation-Dispatch</a:t>
            </a:r>
          </a:p>
          <a:p>
            <a:r>
              <a:t>- Zeitrahmen: 6 Minuten</a:t>
            </a:r>
          </a:p>
        </p:txBody>
      </p:sp>
      <p:sp>
        <p:nvSpPr>
          <p:cNvPr id="4" name="Slide Number Placeholder 3"/>
          <p:cNvSpPr>
            <a:spLocks noGrp="1"/>
          </p:cNvSpPr>
          <p:nvPr>
            <p:ph type="sldNum" idx="14"/>
          </p:nvPr>
        </p:nvSpPr>
        <p:spPr/>
      </p:sp>
    </p:spTree>
  </p:cSld>
  <p:clrMapOvr>
    <a:masterClrMapping/>
  </p:clrMapOvr>
</p:notes>
</file>

<file path=ppt/notesSlides/notesSlide2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13" name="PlaceHolder 1"/>
          <p:cNvSpPr>
            <a:spLocks noGrp="1"/>
          </p:cNvSpPr>
          <p:nvPr>
            <p:ph type="sldImg"/>
          </p:nvPr>
        </p:nvSpPr>
        <p:spPr>
          <a:xfrm>
            <a:off x="380880" y="685800"/>
            <a:ext cx="6095520" cy="3428640"/>
          </a:xfrm>
          <a:prstGeom prst="rect">
            <a:avLst/>
          </a:prstGeom>
          <a:ln w="0">
            <a:noFill/>
          </a:ln>
        </p:spPr>
      </p:sp>
      <p:sp>
        <p:nvSpPr>
          <p:cNvPr id="714" name="PlaceHolder 2"/>
          <p:cNvSpPr>
            <a:spLocks noGrp="1"/>
          </p:cNvSpPr>
          <p:nvPr>
            <p:ph type="body"/>
          </p:nvPr>
        </p:nvSpPr>
        <p:spPr>
          <a:xfrm>
            <a:off x="685800" y="4343400"/>
            <a:ext cx="5486040" cy="4114440"/>
          </a:xfrm>
          <a:prstGeom prst="rect">
            <a:avLst/>
          </a:prstGeom>
          <a:noFill/>
          <a:ln w="0">
            <a:noFill/>
          </a:ln>
        </p:spPr>
        <p:txBody>
          <a:bodyPr lIns="91440" rIns="91440" tIns="91440" bIns="91440" anchor="t">
            <a:noAutofit/>
          </a:bodyPr>
          <a:p>
            <a:pPr marL="457200" indent="-298440">
              <a:lnSpc>
                <a:spcPct val="100000"/>
              </a:lnSpc>
              <a:buClr>
                <a:srgbClr val="000000"/>
              </a:buClr>
              <a:buFont typeface="Arial"/>
              <a:buChar char="●"/>
            </a:pPr>
            <a:r>
              <a:rPr b="0" lang="de-DE" sz="1100" strike="noStrike" u="none">
                <a:solidFill>
                  <a:srgbClr val="000000"/>
                </a:solidFill>
                <a:uFillTx/>
                <a:latin typeface="Open Sans"/>
                <a:ea typeface="Open Sans"/>
              </a:rPr>
              <a:t>95% aller AWS-Kunden beklagen lt. einer Gartner-Studie zu hohe Infrastrukturkosten nach einem Jahr...</a:t>
            </a:r>
            <a:endParaRPr b="0" lang="en-US" sz="1100" strike="noStrike" u="none">
              <a:solidFill>
                <a:srgbClr val="000000"/>
              </a:solidFill>
              <a:uFillTx/>
              <a:latin typeface="Arial"/>
            </a:endParaRPr>
          </a:p>
        </p:txBody>
      </p:sp>
    </p:spTree>
  </p:cSld>
</p:notes>
</file>

<file path=ppt/notesSlides/notesSlide2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p:nvPr>
        </p:nvSpPr>
        <p:spPr/>
      </p:sp>
      <p:sp>
        <p:nvSpPr>
          <p:cNvPr id="3" name="Notes Placeholder 2"/>
          <p:cNvSpPr>
            <a:spLocks noGrp="1"/>
          </p:cNvSpPr>
          <p:nvPr>
            <p:ph type="body"/>
          </p:nvPr>
        </p:nvSpPr>
        <p:spPr/>
        <p:txBody>
          <a:bodyPr/>
          <a:lstStyle/>
          <a:p>
            <a:r>
              <a:t>Trainer-Notizen:</a:t>
            </a:r>
          </a:p>
          <a:p>
            <a:r>
              <a:t>- Network Elements als Concrete Elements</a:t>
            </a:r>
          </a:p>
          <a:p>
            <a:r>
              <a:t>- Accept Method delegiert an Visitor</a:t>
            </a:r>
          </a:p>
          <a:p>
            <a:r>
              <a:t>- this-Parameter für Double Dispatch</a:t>
            </a:r>
          </a:p>
          <a:p>
            <a:r>
              <a:t>- Element-spezifische Properties</a:t>
            </a:r>
          </a:p>
          <a:p>
            <a:r>
              <a:t>- Zeitrahmen: 6 Minuten</a:t>
            </a:r>
          </a:p>
        </p:txBody>
      </p:sp>
      <p:sp>
        <p:nvSpPr>
          <p:cNvPr id="4" name="Slide Number Placeholder 3"/>
          <p:cNvSpPr>
            <a:spLocks noGrp="1"/>
          </p:cNvSpPr>
          <p:nvPr>
            <p:ph type="sldNum" idx="14"/>
          </p:nvPr>
        </p:nvSpPr>
        <p:spPr/>
      </p:sp>
    </p:spTree>
  </p:cSld>
  <p:clrMapOvr>
    <a:masterClrMapping/>
  </p:clrMapOvr>
</p:notes>
</file>

<file path=ppt/notesSlides/notesSlide2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p:nvPr>
        </p:nvSpPr>
        <p:spPr/>
      </p:sp>
      <p:sp>
        <p:nvSpPr>
          <p:cNvPr id="3" name="Notes Placeholder 2"/>
          <p:cNvSpPr>
            <a:spLocks noGrp="1"/>
          </p:cNvSpPr>
          <p:nvPr>
            <p:ph type="body"/>
          </p:nvPr>
        </p:nvSpPr>
        <p:spPr/>
        <p:txBody>
          <a:bodyPr/>
          <a:lstStyle/>
          <a:p>
            <a:r>
              <a:t>Trainer-Notizen:</a:t>
            </a:r>
          </a:p>
          <a:p>
            <a:r>
              <a:t>- Double Dispatch Mechanismus</a:t>
            </a:r>
          </a:p>
          <a:p>
            <a:r>
              <a:t>- Visitor für jeden Element-Typ</a:t>
            </a:r>
          </a:p>
          <a:p>
            <a:r>
              <a:t>- Accept Method in Elements</a:t>
            </a:r>
          </a:p>
          <a:p>
            <a:r>
              <a:t>- Object Structure als Container</a:t>
            </a:r>
          </a:p>
          <a:p>
            <a:r>
              <a:t>- Zeitrahmen: 5 Minuten</a:t>
            </a:r>
          </a:p>
        </p:txBody>
      </p:sp>
      <p:sp>
        <p:nvSpPr>
          <p:cNvPr id="4" name="Slide Number Placeholder 3"/>
          <p:cNvSpPr>
            <a:spLocks noGrp="1"/>
          </p:cNvSpPr>
          <p:nvPr>
            <p:ph type="sldNum" idx="14"/>
          </p:nvPr>
        </p:nvSpPr>
        <p:spPr/>
      </p:sp>
    </p:spTree>
  </p:cSld>
  <p:clrMapOvr>
    <a:masterClrMapping/>
  </p:clrMapOvr>
</p:notes>
</file>

<file path=ppt/notesSlides/notesSlide2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15" name="PlaceHolder 1"/>
          <p:cNvSpPr>
            <a:spLocks noGrp="1"/>
          </p:cNvSpPr>
          <p:nvPr>
            <p:ph type="sldImg"/>
          </p:nvPr>
        </p:nvSpPr>
        <p:spPr>
          <a:xfrm>
            <a:off x="380880" y="685800"/>
            <a:ext cx="6095520" cy="3428640"/>
          </a:xfrm>
          <a:prstGeom prst="rect">
            <a:avLst/>
          </a:prstGeom>
          <a:ln w="0">
            <a:noFill/>
          </a:ln>
        </p:spPr>
      </p:sp>
      <p:sp>
        <p:nvSpPr>
          <p:cNvPr id="716" name="PlaceHolder 2"/>
          <p:cNvSpPr>
            <a:spLocks noGrp="1"/>
          </p:cNvSpPr>
          <p:nvPr>
            <p:ph type="body"/>
          </p:nvPr>
        </p:nvSpPr>
        <p:spPr>
          <a:xfrm>
            <a:off x="685800" y="4343400"/>
            <a:ext cx="5486040" cy="4114440"/>
          </a:xfrm>
          <a:prstGeom prst="rect">
            <a:avLst/>
          </a:prstGeom>
          <a:noFill/>
          <a:ln w="0">
            <a:noFill/>
          </a:ln>
        </p:spPr>
        <p:txBody>
          <a:bodyPr lIns="91440" rIns="91440" tIns="91440" bIns="91440" anchor="t">
            <a:noAutofit/>
          </a:bodyPr>
          <a:p>
            <a:pPr marL="457200" indent="-298440">
              <a:lnSpc>
                <a:spcPct val="100000"/>
              </a:lnSpc>
              <a:buClr>
                <a:srgbClr val="000000"/>
              </a:buClr>
              <a:buFont typeface="Arial"/>
              <a:buChar char="●"/>
            </a:pPr>
            <a:r>
              <a:rPr b="0" lang="de-DE" sz="1100" strike="noStrike" u="none">
                <a:solidFill>
                  <a:srgbClr val="000000"/>
                </a:solidFill>
                <a:uFillTx/>
                <a:latin typeface="Open Sans"/>
                <a:ea typeface="Open Sans"/>
              </a:rPr>
              <a:t>30% des Erfolgs im Cloud-Umfeld ist Technologie</a:t>
            </a:r>
            <a:endParaRPr b="0" lang="en-US" sz="1100" strike="noStrike" u="none">
              <a:solidFill>
                <a:srgbClr val="000000"/>
              </a:solidFill>
              <a:uFillTx/>
              <a:latin typeface="Arial"/>
            </a:endParaRPr>
          </a:p>
        </p:txBody>
      </p:sp>
    </p:spTree>
  </p:cSld>
</p:notes>
</file>

<file path=ppt/notesSlides/notesSlide2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p:nvPr>
        </p:nvSpPr>
        <p:spPr/>
      </p:sp>
      <p:sp>
        <p:nvSpPr>
          <p:cNvPr id="3" name="Notes Placeholder 2"/>
          <p:cNvSpPr>
            <a:spLocks noGrp="1"/>
          </p:cNvSpPr>
          <p:nvPr>
            <p:ph type="body"/>
          </p:nvPr>
        </p:nvSpPr>
        <p:spPr/>
        <p:txBody>
          <a:bodyPr/>
          <a:lstStyle/>
          <a:p>
            <a:r>
              <a:t>Trainer-Notizen:</a:t>
            </a:r>
          </a:p>
          <a:p>
            <a:r>
              <a:t>- Expression Problem in OOP</a:t>
            </a:r>
          </a:p>
          <a:p>
            <a:r>
              <a:t>- Adding Operations vs Adding Types</a:t>
            </a:r>
          </a:p>
          <a:p>
            <a:r>
              <a:t>- Network Analysis als praktisches Beispiel</a:t>
            </a:r>
          </a:p>
          <a:p>
            <a:r>
              <a:t>- Zeitrahmen: 4 Minuten</a:t>
            </a:r>
          </a:p>
        </p:txBody>
      </p:sp>
      <p:sp>
        <p:nvSpPr>
          <p:cNvPr id="4" name="Slide Number Placeholder 3"/>
          <p:cNvSpPr>
            <a:spLocks noGrp="1"/>
          </p:cNvSpPr>
          <p:nvPr>
            <p:ph type="sldNum" idx="14"/>
          </p:nvPr>
        </p:nvSpPr>
        <p:spPr/>
      </p:sp>
    </p:spTree>
  </p:cSld>
  <p:clrMapOvr>
    <a:masterClrMapping/>
  </p:clrMapOvr>
</p:notes>
</file>

<file path=ppt/notesSlides/notesSlide2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17" name="PlaceHolder 1"/>
          <p:cNvSpPr>
            <a:spLocks noGrp="1"/>
          </p:cNvSpPr>
          <p:nvPr>
            <p:ph type="sldImg"/>
          </p:nvPr>
        </p:nvSpPr>
        <p:spPr>
          <a:xfrm>
            <a:off x="380880" y="685800"/>
            <a:ext cx="6095520" cy="3428640"/>
          </a:xfrm>
          <a:prstGeom prst="rect">
            <a:avLst/>
          </a:prstGeom>
          <a:ln w="0">
            <a:noFill/>
          </a:ln>
        </p:spPr>
      </p:sp>
      <p:sp>
        <p:nvSpPr>
          <p:cNvPr id="718" name="PlaceHolder 2"/>
          <p:cNvSpPr>
            <a:spLocks noGrp="1"/>
          </p:cNvSpPr>
          <p:nvPr>
            <p:ph type="body"/>
          </p:nvPr>
        </p:nvSpPr>
        <p:spPr>
          <a:xfrm>
            <a:off x="685800" y="4343400"/>
            <a:ext cx="5486040" cy="4114440"/>
          </a:xfrm>
          <a:prstGeom prst="rect">
            <a:avLst/>
          </a:prstGeom>
          <a:noFill/>
          <a:ln w="0">
            <a:noFill/>
          </a:ln>
        </p:spPr>
        <p:txBody>
          <a:bodyPr lIns="91440" rIns="91440" tIns="91440" bIns="91440" anchor="t">
            <a:noAutofit/>
          </a:bodyPr>
          <a:p>
            <a:pPr marL="457200" indent="-298440">
              <a:lnSpc>
                <a:spcPct val="100000"/>
              </a:lnSpc>
              <a:buClr>
                <a:srgbClr val="000000"/>
              </a:buClr>
              <a:buFont typeface="Arial"/>
              <a:buChar char="●"/>
            </a:pPr>
            <a:r>
              <a:rPr b="0" lang="de-DE" sz="1100" strike="noStrike" u="none">
                <a:solidFill>
                  <a:srgbClr val="000000"/>
                </a:solidFill>
                <a:uFillTx/>
                <a:latin typeface="Open Sans"/>
                <a:ea typeface="Open Sans"/>
              </a:rPr>
              <a:t>70% und mehr Betriebskostenersparnis möglich</a:t>
            </a:r>
            <a:endParaRPr b="0" lang="en-US" sz="1100" strike="noStrike" u="none">
              <a:solidFill>
                <a:srgbClr val="000000"/>
              </a:solidFill>
              <a:uFillTx/>
              <a:latin typeface="Arial"/>
            </a:endParaRPr>
          </a:p>
        </p:txBody>
      </p:sp>
    </p:spTree>
  </p:cSld>
</p:notes>
</file>

<file path=ppt/notesSlides/notesSlide2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p:nvPr>
        </p:nvSpPr>
        <p:spPr/>
      </p:sp>
      <p:sp>
        <p:nvSpPr>
          <p:cNvPr id="3" name="Notes Placeholder 2"/>
          <p:cNvSpPr>
            <a:spLocks noGrp="1"/>
          </p:cNvSpPr>
          <p:nvPr>
            <p:ph type="body"/>
          </p:nvPr>
        </p:nvSpPr>
        <p:spPr/>
        <p:txBody>
          <a:bodyPr/>
          <a:lstStyle/>
          <a:p>
            <a:r>
              <a:t>Trainer-Notizen:</a:t>
            </a:r>
          </a:p>
          <a:p>
            <a:r>
              <a:t>- Inversion of Control Pattern</a:t>
            </a:r>
          </a:p>
          <a:p>
            <a:r>
              <a:t>- Template Method ist final</a:t>
            </a:r>
          </a:p>
          <a:p>
            <a:r>
              <a:t>- Hook Methods für optionale Extensions</a:t>
            </a:r>
          </a:p>
          <a:p>
            <a:r>
              <a:t>- Hollywood Principle erklären</a:t>
            </a:r>
          </a:p>
          <a:p>
            <a:r>
              <a:t>- Zeitrahmen: 5 Minuten</a:t>
            </a:r>
          </a:p>
        </p:txBody>
      </p:sp>
      <p:sp>
        <p:nvSpPr>
          <p:cNvPr id="4" name="Slide Number Placeholder 3"/>
          <p:cNvSpPr>
            <a:spLocks noGrp="1"/>
          </p:cNvSpPr>
          <p:nvPr>
            <p:ph type="sldNum" idx="14"/>
          </p:nvPr>
        </p:nvSpPr>
        <p:spPr/>
      </p:sp>
    </p:spTree>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90" name="PlaceHolder 1"/>
          <p:cNvSpPr>
            <a:spLocks noGrp="1"/>
          </p:cNvSpPr>
          <p:nvPr>
            <p:ph type="sldImg"/>
          </p:nvPr>
        </p:nvSpPr>
        <p:spPr>
          <a:xfrm>
            <a:off x="380880" y="685800"/>
            <a:ext cx="6095520" cy="3428640"/>
          </a:xfrm>
          <a:prstGeom prst="rect">
            <a:avLst/>
          </a:prstGeom>
          <a:ln w="0">
            <a:noFill/>
          </a:ln>
        </p:spPr>
      </p:sp>
      <p:sp>
        <p:nvSpPr>
          <p:cNvPr id="691" name="PlaceHolder 2"/>
          <p:cNvSpPr>
            <a:spLocks noGrp="1"/>
          </p:cNvSpPr>
          <p:nvPr>
            <p:ph type="body"/>
          </p:nvPr>
        </p:nvSpPr>
        <p:spPr>
          <a:xfrm>
            <a:off x="685800" y="4343400"/>
            <a:ext cx="5486040" cy="4114440"/>
          </a:xfrm>
          <a:prstGeom prst="rect">
            <a:avLst/>
          </a:prstGeom>
          <a:noFill/>
          <a:ln w="0">
            <a:noFill/>
          </a:ln>
        </p:spPr>
        <p:txBody>
          <a:bodyPr lIns="91440" rIns="91440" tIns="91440" bIns="91440" anchor="t">
            <a:noAutofit/>
          </a:bodyPr>
          <a:p>
            <a:pPr marL="457200" indent="-343080">
              <a:lnSpc>
                <a:spcPct val="115000"/>
              </a:lnSpc>
              <a:buClr>
                <a:srgbClr val="000000"/>
              </a:buClr>
              <a:buFont typeface="Trebuchet MS"/>
              <a:buChar char="●"/>
            </a:pPr>
            <a:r>
              <a:rPr b="0" lang="de" sz="1800" strike="noStrike" u="none">
                <a:solidFill>
                  <a:schemeClr val="dk2"/>
                </a:solidFill>
                <a:uFillTx/>
                <a:latin typeface="Open Sans"/>
                <a:ea typeface="Open Sans"/>
              </a:rPr>
              <a:t>Faster deployment</a:t>
            </a:r>
            <a:endParaRPr b="0" lang="en-US" sz="1800" strike="noStrike" u="none">
              <a:solidFill>
                <a:srgbClr val="000000"/>
              </a:solidFill>
              <a:uFillTx/>
              <a:latin typeface="Arial"/>
            </a:endParaRPr>
          </a:p>
          <a:p>
            <a:pPr marL="457200" indent="-343080">
              <a:lnSpc>
                <a:spcPct val="115000"/>
              </a:lnSpc>
              <a:buClr>
                <a:srgbClr val="000000"/>
              </a:buClr>
              <a:buFont typeface="Trebuchet MS"/>
              <a:buChar char="●"/>
            </a:pPr>
            <a:r>
              <a:rPr b="0" lang="de" sz="1800" strike="noStrike" u="none">
                <a:solidFill>
                  <a:schemeClr val="dk2"/>
                </a:solidFill>
                <a:uFillTx/>
                <a:latin typeface="Open Sans"/>
                <a:ea typeface="Open Sans"/>
              </a:rPr>
              <a:t>Faster time-to-market</a:t>
            </a:r>
            <a:endParaRPr b="0" lang="en-US" sz="1800" strike="noStrike" u="none">
              <a:solidFill>
                <a:srgbClr val="000000"/>
              </a:solidFill>
              <a:uFillTx/>
              <a:latin typeface="Arial"/>
            </a:endParaRPr>
          </a:p>
          <a:p>
            <a:pPr marL="457200" indent="-343080">
              <a:lnSpc>
                <a:spcPct val="115000"/>
              </a:lnSpc>
              <a:buClr>
                <a:srgbClr val="000000"/>
              </a:buClr>
              <a:buFont typeface="Trebuchet MS"/>
              <a:buChar char="●"/>
            </a:pPr>
            <a:r>
              <a:rPr b="0" lang="de" sz="1800" strike="noStrike" u="none">
                <a:solidFill>
                  <a:schemeClr val="dk2"/>
                </a:solidFill>
                <a:uFillTx/>
                <a:latin typeface="Open Sans"/>
                <a:ea typeface="Open Sans"/>
              </a:rPr>
              <a:t>Faster reaction times</a:t>
            </a:r>
            <a:endParaRPr b="0" lang="en-US" sz="1800" strike="noStrike" u="none">
              <a:solidFill>
                <a:srgbClr val="000000"/>
              </a:solidFill>
              <a:uFillTx/>
              <a:latin typeface="Arial"/>
            </a:endParaRPr>
          </a:p>
          <a:p>
            <a:pPr marL="457200" indent="-343080">
              <a:lnSpc>
                <a:spcPct val="115000"/>
              </a:lnSpc>
              <a:buClr>
                <a:srgbClr val="000000"/>
              </a:buClr>
              <a:buFont typeface="Trebuchet MS"/>
              <a:buChar char="●"/>
            </a:pPr>
            <a:r>
              <a:rPr b="0" lang="de" sz="1800" strike="noStrike" u="none">
                <a:solidFill>
                  <a:schemeClr val="dk2"/>
                </a:solidFill>
                <a:uFillTx/>
                <a:latin typeface="Open Sans"/>
                <a:ea typeface="Open Sans"/>
              </a:rPr>
              <a:t>Better scalability</a:t>
            </a:r>
            <a:endParaRPr b="0" lang="en-US" sz="1800" strike="noStrike" u="none">
              <a:solidFill>
                <a:srgbClr val="000000"/>
              </a:solidFill>
              <a:uFillTx/>
              <a:latin typeface="Arial"/>
            </a:endParaRPr>
          </a:p>
          <a:p>
            <a:pPr marL="457200" indent="-343080">
              <a:lnSpc>
                <a:spcPct val="115000"/>
              </a:lnSpc>
              <a:buClr>
                <a:srgbClr val="000000"/>
              </a:buClr>
              <a:buFont typeface="Trebuchet MS"/>
              <a:buChar char="●"/>
            </a:pPr>
            <a:r>
              <a:rPr b="0" lang="de" sz="1800" strike="noStrike" u="none">
                <a:solidFill>
                  <a:schemeClr val="dk2"/>
                </a:solidFill>
                <a:uFillTx/>
                <a:latin typeface="Open Sans"/>
                <a:ea typeface="Open Sans"/>
              </a:rPr>
              <a:t>24/7 availability</a:t>
            </a:r>
            <a:endParaRPr b="0" lang="en-US" sz="1800" strike="noStrike" u="none">
              <a:solidFill>
                <a:srgbClr val="000000"/>
              </a:solidFill>
              <a:uFillTx/>
              <a:latin typeface="Arial"/>
            </a:endParaRPr>
          </a:p>
          <a:p>
            <a:pPr marL="457200" indent="-343080">
              <a:lnSpc>
                <a:spcPct val="115000"/>
              </a:lnSpc>
              <a:buClr>
                <a:srgbClr val="000000"/>
              </a:buClr>
              <a:buFont typeface="Trebuchet MS"/>
              <a:buChar char="●"/>
            </a:pPr>
            <a:r>
              <a:rPr b="0" lang="de" sz="1800" strike="noStrike" u="none">
                <a:solidFill>
                  <a:schemeClr val="dk2"/>
                </a:solidFill>
                <a:uFillTx/>
                <a:latin typeface="Open Sans"/>
                <a:ea typeface="Open Sans"/>
              </a:rPr>
              <a:t>More automatization</a:t>
            </a:r>
            <a:endParaRPr b="0" lang="en-US" sz="1800" strike="noStrike" u="none">
              <a:solidFill>
                <a:srgbClr val="000000"/>
              </a:solidFill>
              <a:uFillTx/>
              <a:latin typeface="Arial"/>
            </a:endParaRPr>
          </a:p>
          <a:p>
            <a:pPr marL="457200" indent="-343080">
              <a:lnSpc>
                <a:spcPct val="115000"/>
              </a:lnSpc>
              <a:buClr>
                <a:srgbClr val="000000"/>
              </a:buClr>
              <a:buFont typeface="Trebuchet MS"/>
              <a:buChar char="●"/>
            </a:pPr>
            <a:r>
              <a:rPr b="0" lang="de" sz="1800" strike="noStrike" u="none">
                <a:solidFill>
                  <a:schemeClr val="dk2"/>
                </a:solidFill>
                <a:uFillTx/>
                <a:latin typeface="Open Sans"/>
                <a:ea typeface="Open Sans"/>
              </a:rPr>
              <a:t>Rollbacks and Quality of Service</a:t>
            </a:r>
            <a:endParaRPr b="0" lang="en-US" sz="1800" strike="noStrike" u="none">
              <a:solidFill>
                <a:srgbClr val="000000"/>
              </a:solidFill>
              <a:uFillTx/>
              <a:latin typeface="Arial"/>
            </a:endParaRPr>
          </a:p>
          <a:p>
            <a:pPr marL="457200" indent="-343080">
              <a:lnSpc>
                <a:spcPct val="115000"/>
              </a:lnSpc>
              <a:buClr>
                <a:srgbClr val="000000"/>
              </a:buClr>
              <a:buFont typeface="Trebuchet MS"/>
              <a:buChar char="●"/>
            </a:pPr>
            <a:r>
              <a:rPr b="0" lang="de" sz="1800" strike="noStrike" u="none">
                <a:solidFill>
                  <a:schemeClr val="dk2"/>
                </a:solidFill>
                <a:uFillTx/>
                <a:latin typeface="Open Sans"/>
                <a:ea typeface="Open Sans"/>
              </a:rPr>
              <a:t>Lower costs</a:t>
            </a:r>
            <a:endParaRPr b="0" lang="en-US" sz="1800" strike="noStrike" u="none">
              <a:solidFill>
                <a:srgbClr val="000000"/>
              </a:solidFill>
              <a:uFillTx/>
              <a:latin typeface="Arial"/>
            </a:endParaRPr>
          </a:p>
          <a:p>
            <a:pPr marL="457200" indent="-343080">
              <a:lnSpc>
                <a:spcPct val="115000"/>
              </a:lnSpc>
              <a:buClr>
                <a:srgbClr val="000000"/>
              </a:buClr>
              <a:buFont typeface="Trebuchet MS"/>
              <a:buChar char="●"/>
            </a:pPr>
            <a:r>
              <a:rPr b="0" lang="de" sz="1800" strike="noStrike" u="none">
                <a:solidFill>
                  <a:schemeClr val="dk2"/>
                </a:solidFill>
                <a:uFillTx/>
                <a:latin typeface="Open Sans"/>
                <a:ea typeface="Open Sans"/>
              </a:rPr>
              <a:t>...</a:t>
            </a:r>
            <a:endParaRPr b="0" lang="en-US" sz="1800" strike="noStrike" u="none">
              <a:solidFill>
                <a:srgbClr val="000000"/>
              </a:solidFill>
              <a:uFillTx/>
              <a:latin typeface="Arial"/>
            </a:endParaRPr>
          </a:p>
          <a:p>
            <a:pPr indent="0">
              <a:lnSpc>
                <a:spcPct val="100000"/>
              </a:lnSpc>
              <a:spcBef>
                <a:spcPts val="1599"/>
              </a:spcBef>
              <a:buNone/>
              <a:tabLst>
                <a:tab algn="l" pos="0"/>
              </a:tabLst>
            </a:pPr>
            <a:endParaRPr b="0" lang="en-US" sz="1100" strike="noStrike" u="none">
              <a:solidFill>
                <a:srgbClr val="000000"/>
              </a:solidFill>
              <a:uFillTx/>
              <a:latin typeface="Arial"/>
            </a:endParaRPr>
          </a:p>
        </p:txBody>
      </p:sp>
    </p:spTree>
  </p:cSld>
</p:notes>
</file>

<file path=ppt/notesSlides/notesSlide3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19" name="PlaceHolder 1"/>
          <p:cNvSpPr>
            <a:spLocks noGrp="1"/>
          </p:cNvSpPr>
          <p:nvPr>
            <p:ph type="sldImg"/>
          </p:nvPr>
        </p:nvSpPr>
        <p:spPr>
          <a:xfrm>
            <a:off x="380880" y="685800"/>
            <a:ext cx="6095520" cy="3428640"/>
          </a:xfrm>
          <a:prstGeom prst="rect">
            <a:avLst/>
          </a:prstGeom>
          <a:ln w="0">
            <a:noFill/>
          </a:ln>
        </p:spPr>
      </p:sp>
      <p:sp>
        <p:nvSpPr>
          <p:cNvPr id="720" name="PlaceHolder 2"/>
          <p:cNvSpPr>
            <a:spLocks noGrp="1"/>
          </p:cNvSpPr>
          <p:nvPr>
            <p:ph type="body"/>
          </p:nvPr>
        </p:nvSpPr>
        <p:spPr>
          <a:xfrm>
            <a:off x="685800" y="4343400"/>
            <a:ext cx="5486040" cy="4114440"/>
          </a:xfrm>
          <a:prstGeom prst="rect">
            <a:avLst/>
          </a:prstGeom>
          <a:noFill/>
          <a:ln w="0">
            <a:noFill/>
          </a:ln>
        </p:spPr>
        <p:txBody>
          <a:bodyPr lIns="91440" rIns="91440" tIns="91440" bIns="91440" anchor="t">
            <a:noAutofit/>
          </a:bodyPr>
          <a:p>
            <a:pPr indent="0">
              <a:lnSpc>
                <a:spcPct val="100000"/>
              </a:lnSpc>
              <a:buNone/>
              <a:tabLst>
                <a:tab algn="l" pos="0"/>
              </a:tabLst>
            </a:pPr>
            <a:r>
              <a:rPr b="0" lang="de" sz="1100" strike="noStrike" u="none">
                <a:solidFill>
                  <a:srgbClr val="000000"/>
                </a:solidFill>
                <a:uFillTx/>
                <a:latin typeface="Open Sans"/>
                <a:ea typeface="Open Sans"/>
              </a:rPr>
              <a:t>DevOps as technical approach:</a:t>
            </a:r>
            <a:endParaRPr b="0" lang="en-US" sz="1100" strike="noStrike" u="none">
              <a:solidFill>
                <a:srgbClr val="000000"/>
              </a:solidFill>
              <a:uFillTx/>
              <a:latin typeface="Arial"/>
            </a:endParaRPr>
          </a:p>
          <a:p>
            <a:pPr marL="457200" indent="-298440">
              <a:lnSpc>
                <a:spcPct val="100000"/>
              </a:lnSpc>
              <a:buClr>
                <a:srgbClr val="000000"/>
              </a:buClr>
              <a:buFont typeface="Arial"/>
              <a:buChar char="●"/>
              <a:tabLst>
                <a:tab algn="l" pos="0"/>
              </a:tabLst>
            </a:pPr>
            <a:r>
              <a:rPr b="0" lang="de" sz="1100" strike="noStrike" u="none">
                <a:solidFill>
                  <a:srgbClr val="000000"/>
                </a:solidFill>
                <a:uFillTx/>
                <a:latin typeface="Open Sans"/>
                <a:ea typeface="Open Sans"/>
              </a:rPr>
              <a:t>Technical Approach using CI/CD</a:t>
            </a:r>
            <a:endParaRPr b="0" lang="en-US" sz="1100" strike="noStrike" u="none">
              <a:solidFill>
                <a:srgbClr val="000000"/>
              </a:solidFill>
              <a:uFillTx/>
              <a:latin typeface="Arial"/>
            </a:endParaRPr>
          </a:p>
          <a:p>
            <a:pPr marL="457200" indent="-298440">
              <a:lnSpc>
                <a:spcPct val="100000"/>
              </a:lnSpc>
              <a:buClr>
                <a:srgbClr val="000000"/>
              </a:buClr>
              <a:buFont typeface="Arial"/>
              <a:buChar char="●"/>
              <a:tabLst>
                <a:tab algn="l" pos="0"/>
              </a:tabLst>
            </a:pPr>
            <a:r>
              <a:rPr b="0" lang="de" sz="1100" strike="noStrike" u="none">
                <a:solidFill>
                  <a:srgbClr val="000000"/>
                </a:solidFill>
                <a:uFillTx/>
                <a:latin typeface="Open Sans"/>
                <a:ea typeface="Open Sans"/>
              </a:rPr>
              <a:t>Automated build- and deployment pipeline</a:t>
            </a:r>
            <a:endParaRPr b="0" lang="en-US" sz="1100" strike="noStrike" u="none">
              <a:solidFill>
                <a:srgbClr val="000000"/>
              </a:solidFill>
              <a:uFillTx/>
              <a:latin typeface="Arial"/>
            </a:endParaRPr>
          </a:p>
          <a:p>
            <a:pPr indent="0">
              <a:lnSpc>
                <a:spcPct val="100000"/>
              </a:lnSpc>
              <a:buNone/>
              <a:tabLst>
                <a:tab algn="l" pos="0"/>
              </a:tabLst>
            </a:pPr>
            <a:endParaRPr b="0" lang="en-US" sz="1100" strike="noStrike" u="none">
              <a:solidFill>
                <a:srgbClr val="000000"/>
              </a:solidFill>
              <a:uFillTx/>
              <a:latin typeface="Arial"/>
            </a:endParaRPr>
          </a:p>
          <a:p>
            <a:pPr indent="0">
              <a:lnSpc>
                <a:spcPct val="100000"/>
              </a:lnSpc>
              <a:buNone/>
              <a:tabLst>
                <a:tab algn="l" pos="0"/>
              </a:tabLst>
            </a:pPr>
            <a:r>
              <a:rPr b="0" lang="de" sz="1100" strike="noStrike" u="none">
                <a:solidFill>
                  <a:srgbClr val="000000"/>
                </a:solidFill>
                <a:uFillTx/>
                <a:latin typeface="Open Sans"/>
                <a:ea typeface="Open Sans"/>
              </a:rPr>
              <a:t>DevOps as cultural approach:</a:t>
            </a:r>
            <a:endParaRPr b="0" lang="en-US" sz="1100" strike="noStrike" u="none">
              <a:solidFill>
                <a:srgbClr val="000000"/>
              </a:solidFill>
              <a:uFillTx/>
              <a:latin typeface="Arial"/>
            </a:endParaRPr>
          </a:p>
          <a:p>
            <a:pPr marL="457200" indent="-298440">
              <a:lnSpc>
                <a:spcPct val="100000"/>
              </a:lnSpc>
              <a:buClr>
                <a:srgbClr val="000000"/>
              </a:buClr>
              <a:buFont typeface="Arial"/>
              <a:buChar char="●"/>
              <a:tabLst>
                <a:tab algn="l" pos="0"/>
              </a:tabLst>
            </a:pPr>
            <a:r>
              <a:rPr b="0" lang="de" sz="1100" strike="noStrike" u="none">
                <a:solidFill>
                  <a:srgbClr val="000000"/>
                </a:solidFill>
                <a:uFillTx/>
                <a:latin typeface="Open Sans"/>
                <a:ea typeface="Open Sans"/>
              </a:rPr>
              <a:t>Bringing together development and operations</a:t>
            </a:r>
            <a:endParaRPr b="0" lang="en-US" sz="1100" strike="noStrike" u="none">
              <a:solidFill>
                <a:srgbClr val="000000"/>
              </a:solidFill>
              <a:uFillTx/>
              <a:latin typeface="Arial"/>
            </a:endParaRPr>
          </a:p>
          <a:p>
            <a:pPr marL="457200" indent="-298440">
              <a:lnSpc>
                <a:spcPct val="100000"/>
              </a:lnSpc>
              <a:buClr>
                <a:srgbClr val="000000"/>
              </a:buClr>
              <a:buFont typeface="Arial"/>
              <a:buChar char="●"/>
              <a:tabLst>
                <a:tab algn="l" pos="0"/>
              </a:tabLst>
            </a:pPr>
            <a:r>
              <a:rPr b="0" lang="de" sz="1100" strike="noStrike" u="none">
                <a:solidFill>
                  <a:srgbClr val="000000"/>
                </a:solidFill>
                <a:uFillTx/>
                <a:latin typeface="Open Sans"/>
                <a:ea typeface="Open Sans"/>
              </a:rPr>
              <a:t>Understanding the different needs and approaches</a:t>
            </a:r>
            <a:endParaRPr b="0" lang="en-US" sz="1100" strike="noStrike" u="none">
              <a:solidFill>
                <a:srgbClr val="000000"/>
              </a:solidFill>
              <a:uFillTx/>
              <a:latin typeface="Arial"/>
            </a:endParaRPr>
          </a:p>
          <a:p>
            <a:pPr marL="457200" indent="-298440">
              <a:lnSpc>
                <a:spcPct val="100000"/>
              </a:lnSpc>
              <a:buClr>
                <a:srgbClr val="000000"/>
              </a:buClr>
              <a:buFont typeface="Arial"/>
              <a:buChar char="●"/>
              <a:tabLst>
                <a:tab algn="l" pos="0"/>
              </a:tabLst>
            </a:pPr>
            <a:r>
              <a:rPr b="0" lang="de" sz="1100" strike="noStrike" u="none">
                <a:solidFill>
                  <a:srgbClr val="000000"/>
                </a:solidFill>
                <a:uFillTx/>
                <a:latin typeface="Open Sans"/>
                <a:ea typeface="Open Sans"/>
              </a:rPr>
              <a:t>Interacting as early as possible</a:t>
            </a:r>
            <a:endParaRPr b="0" lang="en-US" sz="1100" strike="noStrike" u="none">
              <a:solidFill>
                <a:srgbClr val="000000"/>
              </a:solidFill>
              <a:uFillTx/>
              <a:latin typeface="Arial"/>
            </a:endParaRPr>
          </a:p>
          <a:p>
            <a:pPr marL="457200" indent="-298440">
              <a:lnSpc>
                <a:spcPct val="100000"/>
              </a:lnSpc>
              <a:buClr>
                <a:srgbClr val="000000"/>
              </a:buClr>
              <a:buFont typeface="Arial"/>
              <a:buChar char="●"/>
              <a:tabLst>
                <a:tab algn="l" pos="0"/>
              </a:tabLst>
            </a:pPr>
            <a:r>
              <a:rPr b="0" lang="de" sz="1100" strike="noStrike" u="none">
                <a:solidFill>
                  <a:srgbClr val="000000"/>
                </a:solidFill>
                <a:uFillTx/>
                <a:latin typeface="Open Sans"/>
                <a:ea typeface="Open Sans"/>
              </a:rPr>
              <a:t>Integrating with each other</a:t>
            </a:r>
            <a:endParaRPr b="0" lang="en-US" sz="1100" strike="noStrike" u="none">
              <a:solidFill>
                <a:srgbClr val="000000"/>
              </a:solidFill>
              <a:uFillTx/>
              <a:latin typeface="Arial"/>
            </a:endParaRPr>
          </a:p>
          <a:p>
            <a:pPr marL="457200" indent="-298440">
              <a:lnSpc>
                <a:spcPct val="100000"/>
              </a:lnSpc>
              <a:buClr>
                <a:srgbClr val="000000"/>
              </a:buClr>
              <a:buFont typeface="Arial"/>
              <a:buChar char="●"/>
              <a:tabLst>
                <a:tab algn="l" pos="0"/>
              </a:tabLst>
            </a:pPr>
            <a:r>
              <a:rPr b="0" lang="de" sz="1100" strike="noStrike" u="none">
                <a:solidFill>
                  <a:srgbClr val="000000"/>
                </a:solidFill>
                <a:uFillTx/>
                <a:latin typeface="Open Sans"/>
                <a:ea typeface="Open Sans"/>
              </a:rPr>
              <a:t>Integrating with technical components</a:t>
            </a:r>
            <a:endParaRPr b="0" lang="en-US" sz="1100" strike="noStrike" u="none">
              <a:solidFill>
                <a:srgbClr val="000000"/>
              </a:solidFill>
              <a:uFillTx/>
              <a:latin typeface="Arial"/>
            </a:endParaRPr>
          </a:p>
          <a:p>
            <a:pPr marL="457200" indent="-298440">
              <a:lnSpc>
                <a:spcPct val="100000"/>
              </a:lnSpc>
              <a:buClr>
                <a:srgbClr val="000000"/>
              </a:buClr>
              <a:buFont typeface="Arial"/>
              <a:buChar char="●"/>
              <a:tabLst>
                <a:tab algn="l" pos="0"/>
              </a:tabLst>
            </a:pPr>
            <a:r>
              <a:rPr b="0" lang="de" sz="1100" strike="noStrike" u="none">
                <a:solidFill>
                  <a:srgbClr val="000000"/>
                </a:solidFill>
                <a:uFillTx/>
                <a:latin typeface="Open Sans"/>
                <a:ea typeface="Open Sans"/>
              </a:rPr>
              <a:t>No more “Throwing-over-the-fence”-approaches!</a:t>
            </a:r>
            <a:endParaRPr b="0" lang="en-US" sz="1100" strike="noStrike" u="none">
              <a:solidFill>
                <a:srgbClr val="000000"/>
              </a:solidFill>
              <a:uFillTx/>
              <a:latin typeface="Arial"/>
            </a:endParaRPr>
          </a:p>
          <a:p>
            <a:pPr marL="457200" indent="-298440">
              <a:lnSpc>
                <a:spcPct val="100000"/>
              </a:lnSpc>
              <a:buClr>
                <a:srgbClr val="000000"/>
              </a:buClr>
              <a:buFont typeface="Arial"/>
              <a:buChar char="●"/>
              <a:tabLst>
                <a:tab algn="l" pos="0"/>
              </a:tabLst>
            </a:pPr>
            <a:r>
              <a:rPr b="0" lang="de" sz="1100" strike="noStrike" u="none">
                <a:solidFill>
                  <a:srgbClr val="000000"/>
                </a:solidFill>
                <a:uFillTx/>
                <a:latin typeface="Open Sans"/>
                <a:ea typeface="Open Sans"/>
              </a:rPr>
              <a:t>Communication!</a:t>
            </a:r>
            <a:endParaRPr b="0" lang="en-US" sz="1100" strike="noStrike" u="none">
              <a:solidFill>
                <a:srgbClr val="000000"/>
              </a:solidFill>
              <a:uFillTx/>
              <a:latin typeface="Arial"/>
            </a:endParaRPr>
          </a:p>
          <a:p>
            <a:pPr marL="457200" indent="-298440">
              <a:lnSpc>
                <a:spcPct val="100000"/>
              </a:lnSpc>
              <a:buClr>
                <a:srgbClr val="000000"/>
              </a:buClr>
              <a:buFont typeface="Arial"/>
              <a:buChar char="●"/>
              <a:tabLst>
                <a:tab algn="l" pos="0"/>
              </a:tabLst>
            </a:pPr>
            <a:r>
              <a:rPr b="0" lang="de" sz="1100" strike="noStrike" u="none">
                <a:solidFill>
                  <a:srgbClr val="000000"/>
                </a:solidFill>
                <a:uFillTx/>
                <a:latin typeface="Open Sans"/>
                <a:ea typeface="Open Sans"/>
              </a:rPr>
              <a:t>Culture of understanding and taking each other seriously</a:t>
            </a:r>
            <a:endParaRPr b="0" lang="en-US" sz="1100" strike="noStrike" u="none">
              <a:solidFill>
                <a:srgbClr val="000000"/>
              </a:solidFill>
              <a:uFillTx/>
              <a:latin typeface="Arial"/>
            </a:endParaRPr>
          </a:p>
          <a:p>
            <a:pPr marL="457200" indent="-298440">
              <a:lnSpc>
                <a:spcPct val="100000"/>
              </a:lnSpc>
              <a:buClr>
                <a:srgbClr val="000000"/>
              </a:buClr>
              <a:buFont typeface="Arial"/>
              <a:buChar char="●"/>
              <a:tabLst>
                <a:tab algn="l" pos="0"/>
              </a:tabLst>
            </a:pPr>
            <a:r>
              <a:rPr b="0" lang="de" sz="1100" strike="noStrike" u="none">
                <a:solidFill>
                  <a:srgbClr val="000000"/>
                </a:solidFill>
                <a:uFillTx/>
                <a:latin typeface="Open Sans"/>
                <a:ea typeface="Open Sans"/>
              </a:rPr>
              <a:t>“</a:t>
            </a:r>
            <a:r>
              <a:rPr b="0" lang="de" sz="1100" strike="noStrike" u="none">
                <a:solidFill>
                  <a:srgbClr val="000000"/>
                </a:solidFill>
                <a:uFillTx/>
                <a:latin typeface="Open Sans"/>
                <a:ea typeface="Open Sans"/>
              </a:rPr>
              <a:t>You build it, you run it”-mentality (Joint approach) </a:t>
            </a:r>
            <a:endParaRPr b="0" lang="en-US" sz="1100" strike="noStrike" u="none">
              <a:solidFill>
                <a:srgbClr val="000000"/>
              </a:solidFill>
              <a:uFillTx/>
              <a:latin typeface="Arial"/>
            </a:endParaRPr>
          </a:p>
          <a:p>
            <a:pPr marL="457200" indent="-298440">
              <a:lnSpc>
                <a:spcPct val="100000"/>
              </a:lnSpc>
              <a:buClr>
                <a:srgbClr val="000000"/>
              </a:buClr>
              <a:buFont typeface="Arial"/>
              <a:buChar char="●"/>
              <a:tabLst>
                <a:tab algn="l" pos="0"/>
              </a:tabLst>
            </a:pPr>
            <a:r>
              <a:rPr b="0" lang="de" sz="1100" strike="noStrike" u="none">
                <a:solidFill>
                  <a:srgbClr val="000000"/>
                </a:solidFill>
                <a:uFillTx/>
                <a:latin typeface="Open Sans"/>
                <a:ea typeface="Open Sans"/>
              </a:rPr>
              <a:t>Preservation and transformation of knowledge</a:t>
            </a:r>
            <a:endParaRPr b="0" lang="en-US" sz="1100" strike="noStrike" u="none">
              <a:solidFill>
                <a:srgbClr val="000000"/>
              </a:solidFill>
              <a:uFillTx/>
              <a:latin typeface="Arial"/>
            </a:endParaRPr>
          </a:p>
          <a:p>
            <a:pPr marL="457200" indent="-298440">
              <a:lnSpc>
                <a:spcPct val="100000"/>
              </a:lnSpc>
              <a:buClr>
                <a:srgbClr val="000000"/>
              </a:buClr>
              <a:buFont typeface="Arial"/>
              <a:buChar char="●"/>
              <a:tabLst>
                <a:tab algn="l" pos="0"/>
              </a:tabLst>
            </a:pPr>
            <a:r>
              <a:rPr b="0" lang="de" sz="1100" strike="noStrike" u="none">
                <a:solidFill>
                  <a:srgbClr val="000000"/>
                </a:solidFill>
                <a:uFillTx/>
                <a:latin typeface="Open Sans"/>
                <a:ea typeface="Open Sans"/>
              </a:rPr>
              <a:t>Deep integration of Software, Middleware and Infrastructure</a:t>
            </a:r>
            <a:endParaRPr b="0" lang="en-US" sz="1100" strike="noStrike" u="none">
              <a:solidFill>
                <a:srgbClr val="000000"/>
              </a:solidFill>
              <a:uFillTx/>
              <a:latin typeface="Arial"/>
            </a:endParaRPr>
          </a:p>
          <a:p>
            <a:pPr indent="0">
              <a:lnSpc>
                <a:spcPct val="100000"/>
              </a:lnSpc>
              <a:buNone/>
              <a:tabLst>
                <a:tab algn="l" pos="0"/>
              </a:tabLst>
            </a:pPr>
            <a:endParaRPr b="0" lang="en-US" sz="1100" strike="noStrike" u="none">
              <a:solidFill>
                <a:srgbClr val="000000"/>
              </a:solidFill>
              <a:uFillTx/>
              <a:latin typeface="Arial"/>
            </a:endParaRPr>
          </a:p>
          <a:p>
            <a:pPr indent="0">
              <a:lnSpc>
                <a:spcPct val="100000"/>
              </a:lnSpc>
              <a:buNone/>
              <a:tabLst>
                <a:tab algn="l" pos="0"/>
              </a:tabLst>
            </a:pPr>
            <a:r>
              <a:rPr b="0" lang="de" sz="1100" strike="noStrike" u="none">
                <a:solidFill>
                  <a:srgbClr val="000000"/>
                </a:solidFill>
                <a:uFillTx/>
                <a:latin typeface="Open Sans"/>
                <a:ea typeface="Open Sans"/>
              </a:rPr>
              <a:t>The cultural aspect is at least as important as the technical aspect!</a:t>
            </a:r>
            <a:endParaRPr b="0" lang="en-US" sz="1100" strike="noStrike" u="none">
              <a:solidFill>
                <a:srgbClr val="000000"/>
              </a:solidFill>
              <a:uFillTx/>
              <a:latin typeface="Arial"/>
            </a:endParaRPr>
          </a:p>
        </p:txBody>
      </p:sp>
    </p:spTree>
  </p:cSld>
</p:notes>
</file>

<file path=ppt/notesSlides/notesSlide3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21" name="PlaceHolder 1"/>
          <p:cNvSpPr>
            <a:spLocks noGrp="1"/>
          </p:cNvSpPr>
          <p:nvPr>
            <p:ph type="sldImg"/>
          </p:nvPr>
        </p:nvSpPr>
        <p:spPr>
          <a:xfrm>
            <a:off x="380880" y="685800"/>
            <a:ext cx="6095520" cy="3428640"/>
          </a:xfrm>
          <a:prstGeom prst="rect">
            <a:avLst/>
          </a:prstGeom>
          <a:ln w="0">
            <a:noFill/>
          </a:ln>
        </p:spPr>
      </p:sp>
      <p:sp>
        <p:nvSpPr>
          <p:cNvPr id="722" name="PlaceHolder 2"/>
          <p:cNvSpPr>
            <a:spLocks noGrp="1"/>
          </p:cNvSpPr>
          <p:nvPr>
            <p:ph type="body"/>
          </p:nvPr>
        </p:nvSpPr>
        <p:spPr>
          <a:xfrm>
            <a:off x="685800" y="4343400"/>
            <a:ext cx="5486040" cy="4114440"/>
          </a:xfrm>
          <a:prstGeom prst="rect">
            <a:avLst/>
          </a:prstGeom>
          <a:noFill/>
          <a:ln w="0">
            <a:noFill/>
          </a:ln>
        </p:spPr>
        <p:txBody>
          <a:bodyPr lIns="91440" rIns="91440" tIns="91440" bIns="91440" anchor="t">
            <a:noAutofit/>
          </a:bodyPr>
          <a:p>
            <a:pPr indent="0">
              <a:lnSpc>
                <a:spcPct val="100000"/>
              </a:lnSpc>
              <a:buNone/>
              <a:tabLst>
                <a:tab algn="l" pos="0"/>
              </a:tabLst>
            </a:pPr>
            <a:r>
              <a:rPr b="0" lang="de" sz="1100" strike="noStrike" u="none">
                <a:solidFill>
                  <a:srgbClr val="000000"/>
                </a:solidFill>
                <a:uFillTx/>
                <a:latin typeface="Open Sans"/>
                <a:ea typeface="Open Sans"/>
              </a:rPr>
              <a:t>Automatization</a:t>
            </a:r>
            <a:endParaRPr b="0" lang="en-US" sz="1100" strike="noStrike" u="none">
              <a:solidFill>
                <a:srgbClr val="000000"/>
              </a:solidFill>
              <a:uFillTx/>
              <a:latin typeface="Arial"/>
            </a:endParaRPr>
          </a:p>
          <a:p>
            <a:pPr marL="457200" indent="-298440">
              <a:lnSpc>
                <a:spcPct val="100000"/>
              </a:lnSpc>
              <a:buClr>
                <a:srgbClr val="000000"/>
              </a:buClr>
              <a:buFont typeface="Arial"/>
              <a:buChar char="●"/>
              <a:tabLst>
                <a:tab algn="l" pos="0"/>
              </a:tabLst>
            </a:pPr>
            <a:r>
              <a:rPr b="0" lang="de" sz="1100" strike="noStrike" u="none">
                <a:solidFill>
                  <a:srgbClr val="000000"/>
                </a:solidFill>
                <a:uFillTx/>
                <a:latin typeface="Open Sans"/>
                <a:ea typeface="Open Sans"/>
              </a:rPr>
              <a:t>No SSHing anymore!</a:t>
            </a:r>
            <a:endParaRPr b="0" lang="en-US" sz="1100" strike="noStrike" u="none">
              <a:solidFill>
                <a:srgbClr val="000000"/>
              </a:solidFill>
              <a:uFillTx/>
              <a:latin typeface="Arial"/>
            </a:endParaRPr>
          </a:p>
          <a:p>
            <a:pPr marL="457200" indent="-298440">
              <a:lnSpc>
                <a:spcPct val="100000"/>
              </a:lnSpc>
              <a:buClr>
                <a:srgbClr val="000000"/>
              </a:buClr>
              <a:buFont typeface="Arial"/>
              <a:buChar char="●"/>
              <a:tabLst>
                <a:tab algn="l" pos="0"/>
              </a:tabLst>
            </a:pPr>
            <a:r>
              <a:rPr b="0" lang="de" sz="1100" strike="noStrike" u="none">
                <a:solidFill>
                  <a:srgbClr val="000000"/>
                </a:solidFill>
                <a:uFillTx/>
                <a:latin typeface="Open Sans"/>
                <a:ea typeface="Open Sans"/>
              </a:rPr>
              <a:t>No manual approaches to problems</a:t>
            </a:r>
            <a:endParaRPr b="0" lang="en-US" sz="1100" strike="noStrike" u="none">
              <a:solidFill>
                <a:srgbClr val="000000"/>
              </a:solidFill>
              <a:uFillTx/>
              <a:latin typeface="Arial"/>
            </a:endParaRPr>
          </a:p>
          <a:p>
            <a:pPr marL="457200" indent="-298440">
              <a:lnSpc>
                <a:spcPct val="100000"/>
              </a:lnSpc>
              <a:buClr>
                <a:srgbClr val="000000"/>
              </a:buClr>
              <a:buFont typeface="Arial"/>
              <a:buChar char="●"/>
              <a:tabLst>
                <a:tab algn="l" pos="0"/>
              </a:tabLst>
            </a:pPr>
            <a:r>
              <a:rPr b="0" lang="de" sz="1100" strike="noStrike" u="none">
                <a:solidFill>
                  <a:srgbClr val="000000"/>
                </a:solidFill>
                <a:uFillTx/>
                <a:latin typeface="Open Sans"/>
                <a:ea typeface="Open Sans"/>
              </a:rPr>
              <a:t>Ansible, Teraform and Scripting instead of classical administrational approaches</a:t>
            </a:r>
            <a:endParaRPr b="0" lang="en-US" sz="1100" strike="noStrike" u="none">
              <a:solidFill>
                <a:srgbClr val="000000"/>
              </a:solidFill>
              <a:uFillTx/>
              <a:latin typeface="Arial"/>
            </a:endParaRPr>
          </a:p>
          <a:p>
            <a:pPr marL="457200" indent="-298440">
              <a:lnSpc>
                <a:spcPct val="100000"/>
              </a:lnSpc>
              <a:buClr>
                <a:srgbClr val="000000"/>
              </a:buClr>
              <a:buFont typeface="Arial"/>
              <a:buChar char="●"/>
              <a:tabLst>
                <a:tab algn="l" pos="0"/>
              </a:tabLst>
            </a:pPr>
            <a:r>
              <a:rPr b="0" lang="de" sz="1100" strike="noStrike" u="none">
                <a:solidFill>
                  <a:srgbClr val="000000"/>
                </a:solidFill>
                <a:uFillTx/>
                <a:latin typeface="Open Sans"/>
                <a:ea typeface="Open Sans"/>
              </a:rPr>
              <a:t>If something goes wrong: </a:t>
            </a:r>
            <a:endParaRPr b="0" lang="en-US" sz="1100" strike="noStrike" u="none">
              <a:solidFill>
                <a:srgbClr val="000000"/>
              </a:solidFill>
              <a:uFillTx/>
              <a:latin typeface="Arial"/>
            </a:endParaRPr>
          </a:p>
          <a:p>
            <a:pPr lvl="1" marL="914400" indent="-298440">
              <a:lnSpc>
                <a:spcPct val="100000"/>
              </a:lnSpc>
              <a:buClr>
                <a:srgbClr val="000000"/>
              </a:buClr>
              <a:buFont typeface="Arial"/>
              <a:buChar char="○"/>
              <a:tabLst>
                <a:tab algn="l" pos="0"/>
              </a:tabLst>
            </a:pPr>
            <a:r>
              <a:rPr b="0" lang="de" sz="1100" strike="noStrike" u="none">
                <a:solidFill>
                  <a:srgbClr val="000000"/>
                </a:solidFill>
                <a:uFillTx/>
                <a:latin typeface="Open Sans"/>
                <a:ea typeface="Open Sans"/>
              </a:rPr>
              <a:t>Rollback to the previous version - for software and infrastructure!</a:t>
            </a:r>
            <a:endParaRPr b="0" lang="en-US" sz="1100" strike="noStrike" u="none">
              <a:solidFill>
                <a:srgbClr val="000000"/>
              </a:solidFill>
              <a:uFillTx/>
              <a:latin typeface="Arial"/>
            </a:endParaRPr>
          </a:p>
          <a:p>
            <a:pPr lvl="1" marL="914400" indent="-298440">
              <a:lnSpc>
                <a:spcPct val="100000"/>
              </a:lnSpc>
              <a:buClr>
                <a:srgbClr val="000000"/>
              </a:buClr>
              <a:buFont typeface="Arial"/>
              <a:buChar char="○"/>
              <a:tabLst>
                <a:tab algn="l" pos="0"/>
              </a:tabLst>
            </a:pPr>
            <a:r>
              <a:rPr b="0" lang="de" sz="1100" strike="noStrike" u="none">
                <a:solidFill>
                  <a:srgbClr val="000000"/>
                </a:solidFill>
                <a:uFillTx/>
                <a:latin typeface="Open Sans"/>
                <a:ea typeface="Open Sans"/>
              </a:rPr>
              <a:t>Download and analyze the logs</a:t>
            </a:r>
            <a:endParaRPr b="0" lang="en-US" sz="1100" strike="noStrike" u="none">
              <a:solidFill>
                <a:srgbClr val="000000"/>
              </a:solidFill>
              <a:uFillTx/>
              <a:latin typeface="Arial"/>
            </a:endParaRPr>
          </a:p>
          <a:p>
            <a:pPr lvl="1" marL="914400" indent="-298440">
              <a:lnSpc>
                <a:spcPct val="100000"/>
              </a:lnSpc>
              <a:buClr>
                <a:srgbClr val="000000"/>
              </a:buClr>
              <a:buFont typeface="Arial"/>
              <a:buChar char="○"/>
              <a:tabLst>
                <a:tab algn="l" pos="0"/>
              </a:tabLst>
            </a:pPr>
            <a:r>
              <a:rPr b="0" lang="de" sz="1100" strike="noStrike" u="none">
                <a:solidFill>
                  <a:srgbClr val="000000"/>
                </a:solidFill>
                <a:uFillTx/>
                <a:latin typeface="Open Sans"/>
                <a:ea typeface="Open Sans"/>
              </a:rPr>
              <a:t>Create a new version</a:t>
            </a:r>
            <a:endParaRPr b="0" lang="en-US" sz="1100" strike="noStrike" u="none">
              <a:solidFill>
                <a:srgbClr val="000000"/>
              </a:solidFill>
              <a:uFillTx/>
              <a:latin typeface="Arial"/>
            </a:endParaRPr>
          </a:p>
          <a:p>
            <a:pPr lvl="1" marL="914400" indent="-298440">
              <a:lnSpc>
                <a:spcPct val="100000"/>
              </a:lnSpc>
              <a:buClr>
                <a:srgbClr val="000000"/>
              </a:buClr>
              <a:buFont typeface="Arial"/>
              <a:buChar char="○"/>
              <a:tabLst>
                <a:tab algn="l" pos="0"/>
              </a:tabLst>
            </a:pPr>
            <a:r>
              <a:rPr b="0" lang="de" sz="1100" strike="noStrike" u="none">
                <a:solidFill>
                  <a:srgbClr val="000000"/>
                </a:solidFill>
                <a:uFillTx/>
                <a:latin typeface="Open Sans"/>
                <a:ea typeface="Open Sans"/>
              </a:rPr>
              <a:t>Deploy automatically</a:t>
            </a:r>
            <a:endParaRPr b="0" lang="en-US" sz="1100" strike="noStrike" u="none">
              <a:solidFill>
                <a:srgbClr val="000000"/>
              </a:solidFill>
              <a:uFillTx/>
              <a:latin typeface="Arial"/>
            </a:endParaRPr>
          </a:p>
          <a:p>
            <a:pPr marL="457200" indent="-298440">
              <a:lnSpc>
                <a:spcPct val="100000"/>
              </a:lnSpc>
              <a:buClr>
                <a:srgbClr val="000000"/>
              </a:buClr>
              <a:buFont typeface="Arial"/>
              <a:buChar char="●"/>
              <a:tabLst>
                <a:tab algn="l" pos="0"/>
              </a:tabLst>
            </a:pPr>
            <a:r>
              <a:rPr b="0" lang="de" sz="1100" strike="noStrike" u="none">
                <a:solidFill>
                  <a:srgbClr val="000000"/>
                </a:solidFill>
                <a:uFillTx/>
                <a:latin typeface="Open Sans"/>
                <a:ea typeface="Open Sans"/>
              </a:rPr>
              <a:t>Reusability instead of one-time changes</a:t>
            </a:r>
            <a:endParaRPr b="0" lang="en-US" sz="1100" strike="noStrike" u="none">
              <a:solidFill>
                <a:srgbClr val="000000"/>
              </a:solidFill>
              <a:uFillTx/>
              <a:latin typeface="Arial"/>
            </a:endParaRPr>
          </a:p>
          <a:p>
            <a:pPr marL="457200" indent="-298440">
              <a:lnSpc>
                <a:spcPct val="100000"/>
              </a:lnSpc>
              <a:buClr>
                <a:srgbClr val="000000"/>
              </a:buClr>
              <a:buFont typeface="Arial"/>
              <a:buChar char="●"/>
              <a:tabLst>
                <a:tab algn="l" pos="0"/>
              </a:tabLst>
            </a:pPr>
            <a:r>
              <a:rPr b="0" lang="de" sz="1100" strike="noStrike" u="none">
                <a:solidFill>
                  <a:srgbClr val="000000"/>
                </a:solidFill>
                <a:uFillTx/>
                <a:latin typeface="Open Sans"/>
                <a:ea typeface="Open Sans"/>
              </a:rPr>
              <a:t>Automatic deployments instead of manual ones</a:t>
            </a:r>
            <a:endParaRPr b="0" lang="en-US" sz="1100" strike="noStrike" u="none">
              <a:solidFill>
                <a:srgbClr val="000000"/>
              </a:solidFill>
              <a:uFillTx/>
              <a:latin typeface="Arial"/>
            </a:endParaRPr>
          </a:p>
          <a:p>
            <a:pPr marL="457200" indent="-298440">
              <a:lnSpc>
                <a:spcPct val="100000"/>
              </a:lnSpc>
              <a:buClr>
                <a:srgbClr val="000000"/>
              </a:buClr>
              <a:buFont typeface="Arial"/>
              <a:buChar char="●"/>
              <a:tabLst>
                <a:tab algn="l" pos="0"/>
              </a:tabLst>
            </a:pPr>
            <a:r>
              <a:rPr b="0" lang="de" sz="1100" strike="noStrike" u="none">
                <a:solidFill>
                  <a:srgbClr val="000000"/>
                </a:solidFill>
                <a:uFillTx/>
                <a:latin typeface="Open Sans"/>
                <a:ea typeface="Open Sans"/>
              </a:rPr>
              <a:t>Proactivity instead of reactivity</a:t>
            </a:r>
            <a:endParaRPr b="0" lang="en-US" sz="1100" strike="noStrike" u="none">
              <a:solidFill>
                <a:srgbClr val="000000"/>
              </a:solidFill>
              <a:uFillTx/>
              <a:latin typeface="Arial"/>
            </a:endParaRPr>
          </a:p>
          <a:p>
            <a:pPr marL="457200" indent="-298440">
              <a:lnSpc>
                <a:spcPct val="100000"/>
              </a:lnSpc>
              <a:buClr>
                <a:srgbClr val="000000"/>
              </a:buClr>
              <a:buFont typeface="Arial"/>
              <a:buChar char="●"/>
              <a:tabLst>
                <a:tab algn="l" pos="0"/>
              </a:tabLst>
            </a:pPr>
            <a:r>
              <a:rPr b="0" lang="de" sz="1100" strike="noStrike" u="none">
                <a:solidFill>
                  <a:srgbClr val="000000"/>
                </a:solidFill>
                <a:uFillTx/>
                <a:latin typeface="Open Sans"/>
                <a:ea typeface="Open Sans"/>
              </a:rPr>
              <a:t>Goal: Automated Deployment &amp; Automated Operations</a:t>
            </a:r>
            <a:endParaRPr b="0" lang="en-US" sz="1100" strike="noStrike" u="none">
              <a:solidFill>
                <a:srgbClr val="000000"/>
              </a:solidFill>
              <a:uFillTx/>
              <a:latin typeface="Arial"/>
            </a:endParaRPr>
          </a:p>
          <a:p>
            <a:pPr marL="457200" indent="-298440">
              <a:lnSpc>
                <a:spcPct val="100000"/>
              </a:lnSpc>
              <a:buClr>
                <a:srgbClr val="000000"/>
              </a:buClr>
              <a:buFont typeface="Arial"/>
              <a:buChar char="●"/>
              <a:tabLst>
                <a:tab algn="l" pos="0"/>
              </a:tabLst>
            </a:pPr>
            <a:r>
              <a:rPr b="0" lang="de" sz="1100" strike="noStrike" u="none">
                <a:solidFill>
                  <a:srgbClr val="000000"/>
                </a:solidFill>
                <a:uFillTx/>
                <a:latin typeface="Open Sans"/>
                <a:ea typeface="Open Sans"/>
              </a:rPr>
              <a:t>Experts instead of engineers</a:t>
            </a:r>
            <a:endParaRPr b="0" lang="en-US" sz="1100" strike="noStrike" u="none">
              <a:solidFill>
                <a:srgbClr val="000000"/>
              </a:solidFill>
              <a:uFillTx/>
              <a:latin typeface="Arial"/>
            </a:endParaRPr>
          </a:p>
          <a:p>
            <a:pPr marL="457200" indent="-298440">
              <a:lnSpc>
                <a:spcPct val="100000"/>
              </a:lnSpc>
              <a:buClr>
                <a:srgbClr val="000000"/>
              </a:buClr>
              <a:buFont typeface="Arial"/>
              <a:buChar char="●"/>
              <a:tabLst>
                <a:tab algn="l" pos="0"/>
              </a:tabLst>
            </a:pPr>
            <a:r>
              <a:rPr b="0" lang="de" sz="1100" strike="noStrike" u="none">
                <a:solidFill>
                  <a:srgbClr val="000000"/>
                </a:solidFill>
                <a:uFillTx/>
                <a:latin typeface="Open Sans"/>
                <a:ea typeface="Open Sans"/>
              </a:rPr>
              <a:t>Imagine a Robot plant instead a manufactury or an Assembly line</a:t>
            </a:r>
            <a:endParaRPr b="0" lang="en-US" sz="1100" strike="noStrike" u="none">
              <a:solidFill>
                <a:srgbClr val="000000"/>
              </a:solidFill>
              <a:uFillTx/>
              <a:latin typeface="Arial"/>
            </a:endParaRPr>
          </a:p>
          <a:p>
            <a:pPr marL="457200" indent="-298440">
              <a:lnSpc>
                <a:spcPct val="100000"/>
              </a:lnSpc>
              <a:buClr>
                <a:srgbClr val="000000"/>
              </a:buClr>
              <a:buFont typeface="Arial"/>
              <a:buChar char="●"/>
              <a:tabLst>
                <a:tab algn="l" pos="0"/>
              </a:tabLst>
            </a:pPr>
            <a:r>
              <a:rPr b="0" lang="de" sz="1100" strike="noStrike" u="none">
                <a:solidFill>
                  <a:srgbClr val="000000"/>
                </a:solidFill>
                <a:uFillTx/>
                <a:latin typeface="Open Sans"/>
                <a:ea typeface="Open Sans"/>
              </a:rPr>
              <a:t>The less human interaction, the faster and cheaper an operation will be</a:t>
            </a:r>
            <a:endParaRPr b="0" lang="en-US" sz="1100" strike="noStrike" u="none">
              <a:solidFill>
                <a:srgbClr val="000000"/>
              </a:solidFill>
              <a:uFillTx/>
              <a:latin typeface="Arial"/>
            </a:endParaRPr>
          </a:p>
          <a:p>
            <a:pPr marL="457200" indent="-298440">
              <a:lnSpc>
                <a:spcPct val="100000"/>
              </a:lnSpc>
              <a:buClr>
                <a:srgbClr val="000000"/>
              </a:buClr>
              <a:buFont typeface="Arial"/>
              <a:buChar char="●"/>
              <a:tabLst>
                <a:tab algn="l" pos="0"/>
              </a:tabLst>
            </a:pPr>
            <a:r>
              <a:rPr b="0" lang="de" sz="1100" strike="noStrike" u="none">
                <a:solidFill>
                  <a:srgbClr val="000000"/>
                </a:solidFill>
                <a:uFillTx/>
                <a:latin typeface="Open Sans"/>
                <a:ea typeface="Open Sans"/>
              </a:rPr>
              <a:t>Save up to 70% of costs!</a:t>
            </a:r>
            <a:endParaRPr b="0" lang="en-US" sz="1100" strike="noStrike" u="none">
              <a:solidFill>
                <a:srgbClr val="000000"/>
              </a:solidFill>
              <a:uFillTx/>
              <a:latin typeface="Arial"/>
            </a:endParaRPr>
          </a:p>
        </p:txBody>
      </p:sp>
    </p:spTree>
  </p:cSld>
</p:notes>
</file>

<file path=ppt/notesSlides/notesSlide3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p:nvPr>
        </p:nvSpPr>
        <p:spPr/>
      </p:sp>
      <p:sp>
        <p:nvSpPr>
          <p:cNvPr id="3" name="Notes Placeholder 2"/>
          <p:cNvSpPr>
            <a:spLocks noGrp="1"/>
          </p:cNvSpPr>
          <p:nvPr>
            <p:ph type="body"/>
          </p:nvPr>
        </p:nvSpPr>
        <p:spPr/>
        <p:txBody>
          <a:bodyPr/>
          <a:lstStyle/>
          <a:p>
            <a:r>
              <a:t>Trainer-Notizen:</a:t>
            </a:r>
          </a:p>
          <a:p>
            <a:r>
              <a:t>- Algorithm Skeleton Pattern</a:t>
            </a:r>
          </a:p>
          <a:p>
            <a:r>
              <a:t>- Template definiert Struktur</a:t>
            </a:r>
          </a:p>
          <a:p>
            <a:r>
              <a:t>- Subclasses implementieren Variable</a:t>
            </a:r>
          </a:p>
          <a:p>
            <a:r>
              <a:t>- Zeitrahmen: 4 Minuten</a:t>
            </a:r>
          </a:p>
        </p:txBody>
      </p:sp>
      <p:sp>
        <p:nvSpPr>
          <p:cNvPr id="4" name="Slide Number Placeholder 3"/>
          <p:cNvSpPr>
            <a:spLocks noGrp="1"/>
          </p:cNvSpPr>
          <p:nvPr>
            <p:ph type="sldNum" idx="14"/>
          </p:nvPr>
        </p:nvSpPr>
        <p:spPr/>
      </p:sp>
    </p:spTree>
  </p:cSld>
  <p:clrMapOvr>
    <a:masterClrMapping/>
  </p:clrMapOvr>
</p:notes>
</file>

<file path=ppt/notesSlides/notesSlide3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p:nvPr>
        </p:nvSpPr>
        <p:spPr/>
      </p:sp>
      <p:sp>
        <p:nvSpPr>
          <p:cNvPr id="3" name="Notes Placeholder 2"/>
          <p:cNvSpPr>
            <a:spLocks noGrp="1"/>
          </p:cNvSpPr>
          <p:nvPr>
            <p:ph type="body"/>
          </p:nvPr>
        </p:nvSpPr>
        <p:spPr/>
        <p:txBody>
          <a:bodyPr/>
          <a:lstStyle/>
          <a:p>
            <a:r>
              <a:t>Trainer-Notizen:</a:t>
            </a:r>
          </a:p>
          <a:p>
            <a:r>
              <a:t>- Context mit Strategy-Delegation</a:t>
            </a:r>
          </a:p>
          <a:p>
            <a:r>
              <a:t>- Runtime Strategy Switching</a:t>
            </a:r>
          </a:p>
          <a:p>
            <a:r>
              <a:t>- Condition-based Strategy Selection</a:t>
            </a:r>
          </a:p>
          <a:p>
            <a:r>
              <a:t>- Dynamic Adaptation an Netzwerkbedingungen</a:t>
            </a:r>
          </a:p>
          <a:p>
            <a:r>
              <a:t>- Zeitrahmen: 5 Minuten</a:t>
            </a:r>
          </a:p>
        </p:txBody>
      </p:sp>
      <p:sp>
        <p:nvSpPr>
          <p:cNvPr id="4" name="Slide Number Placeholder 3"/>
          <p:cNvSpPr>
            <a:spLocks noGrp="1"/>
          </p:cNvSpPr>
          <p:nvPr>
            <p:ph type="sldNum" idx="14"/>
          </p:nvPr>
        </p:nvSpPr>
        <p:spPr/>
      </p:sp>
    </p:spTree>
  </p:cSld>
  <p:clrMapOvr>
    <a:masterClrMapping/>
  </p:clrMapOvr>
</p:notes>
</file>

<file path=ppt/notesSlides/notesSlide3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p:nvPr>
        </p:nvSpPr>
        <p:spPr/>
      </p:sp>
      <p:sp>
        <p:nvSpPr>
          <p:cNvPr id="3" name="Notes Placeholder 2"/>
          <p:cNvSpPr>
            <a:spLocks noGrp="1"/>
          </p:cNvSpPr>
          <p:nvPr>
            <p:ph type="body"/>
          </p:nvPr>
        </p:nvSpPr>
        <p:spPr/>
        <p:txBody>
          <a:bodyPr/>
          <a:lstStyle/>
          <a:p>
            <a:r>
              <a:t>Trainer-Notizen:</a:t>
            </a:r>
          </a:p>
          <a:p>
            <a:r>
              <a:t>- Composition over Inheritance</a:t>
            </a:r>
          </a:p>
          <a:p>
            <a:r>
              <a:t>- Strategy als pluggable Algorithm</a:t>
            </a:r>
          </a:p>
          <a:p>
            <a:r>
              <a:t>- Context wird parametrisiert</a:t>
            </a:r>
          </a:p>
          <a:p>
            <a:r>
              <a:t>- Open-Closed Principle erfüllt</a:t>
            </a:r>
          </a:p>
          <a:p>
            <a:r>
              <a:t>- Zeitrahmen: 4 Minuten</a:t>
            </a:r>
          </a:p>
        </p:txBody>
      </p:sp>
      <p:sp>
        <p:nvSpPr>
          <p:cNvPr id="4" name="Slide Number Placeholder 3"/>
          <p:cNvSpPr>
            <a:spLocks noGrp="1"/>
          </p:cNvSpPr>
          <p:nvPr>
            <p:ph type="sldNum" idx="14"/>
          </p:nvPr>
        </p:nvSpPr>
        <p:spPr/>
      </p:sp>
    </p:spTree>
  </p:cSld>
  <p:clrMapOvr>
    <a:masterClrMapping/>
  </p:clrMapOvr>
</p:notes>
</file>

<file path=ppt/notesSlides/notesSlide3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p:nvPr>
        </p:nvSpPr>
        <p:spPr/>
      </p:sp>
      <p:sp>
        <p:nvSpPr>
          <p:cNvPr id="3" name="Notes Placeholder 2"/>
          <p:cNvSpPr>
            <a:spLocks noGrp="1"/>
          </p:cNvSpPr>
          <p:nvPr>
            <p:ph type="body"/>
          </p:nvPr>
        </p:nvSpPr>
        <p:spPr/>
        <p:txBody>
          <a:bodyPr/>
          <a:lstStyle/>
          <a:p>
            <a:r>
              <a:t>Trainer-Notizen:</a:t>
            </a:r>
          </a:p>
          <a:p>
            <a:r>
              <a:t>- Familie von Algorithmen</a:t>
            </a:r>
          </a:p>
          <a:p>
            <a:r>
              <a:t>- Runtime Algorithm Selection</a:t>
            </a:r>
          </a:p>
          <a:p>
            <a:r>
              <a:t>- Telekom: Dynamic Routing Strategies</a:t>
            </a:r>
          </a:p>
          <a:p>
            <a:r>
              <a:t>- Zeitrahmen: 4 Minuten</a:t>
            </a:r>
          </a:p>
        </p:txBody>
      </p:sp>
      <p:sp>
        <p:nvSpPr>
          <p:cNvPr id="4" name="Slide Number Placeholder 3"/>
          <p:cNvSpPr>
            <a:spLocks noGrp="1"/>
          </p:cNvSpPr>
          <p:nvPr>
            <p:ph type="sldNum" idx="14"/>
          </p:nvPr>
        </p:nvSpPr>
        <p:spPr/>
      </p:sp>
    </p:spTree>
  </p:cSld>
  <p:clrMapOvr>
    <a:masterClrMapping/>
  </p:clrMapOvr>
</p:notes>
</file>

<file path=ppt/notesSlides/notesSlide3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p:nvPr>
        </p:nvSpPr>
        <p:spPr/>
      </p:sp>
      <p:sp>
        <p:nvSpPr>
          <p:cNvPr id="3" name="Notes Placeholder 2"/>
          <p:cNvSpPr>
            <a:spLocks noGrp="1"/>
          </p:cNvSpPr>
          <p:nvPr>
            <p:ph type="body"/>
          </p:nvPr>
        </p:nvSpPr>
        <p:spPr/>
        <p:txBody>
          <a:bodyPr/>
          <a:lstStyle/>
          <a:p>
            <a:r>
              <a:t>Trainer-Notizen:</a:t>
            </a:r>
          </a:p>
          <a:p>
            <a:r>
              <a:t>- State-spezifisches Verhalten</a:t>
            </a:r>
          </a:p>
          <a:p>
            <a:r>
              <a:t>- Illegale Transitions als Exceptions</a:t>
            </a:r>
          </a:p>
          <a:p>
            <a:r>
              <a:t>- States können weitere Transitions auslösen</a:t>
            </a:r>
          </a:p>
          <a:p>
            <a:r>
              <a:t>- Klar definierte State Semantics</a:t>
            </a:r>
          </a:p>
          <a:p>
            <a:r>
              <a:t>- Zeitrahmen: 6 Minuten</a:t>
            </a:r>
          </a:p>
        </p:txBody>
      </p:sp>
      <p:sp>
        <p:nvSpPr>
          <p:cNvPr id="4" name="Slide Number Placeholder 3"/>
          <p:cNvSpPr>
            <a:spLocks noGrp="1"/>
          </p:cNvSpPr>
          <p:nvPr>
            <p:ph type="sldNum" idx="14"/>
          </p:nvPr>
        </p:nvSpPr>
        <p:spPr/>
      </p:sp>
    </p:spTree>
  </p:cSld>
  <p:clrMapOvr>
    <a:masterClrMapping/>
  </p:clrMapOvr>
</p:notes>
</file>

<file path=ppt/notesSlides/notesSlide3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p:nvPr>
        </p:nvSpPr>
        <p:spPr/>
      </p:sp>
      <p:sp>
        <p:nvSpPr>
          <p:cNvPr id="3" name="Notes Placeholder 2"/>
          <p:cNvSpPr>
            <a:spLocks noGrp="1"/>
          </p:cNvSpPr>
          <p:nvPr>
            <p:ph type="body"/>
          </p:nvPr>
        </p:nvSpPr>
        <p:spPr/>
        <p:txBody>
          <a:bodyPr/>
          <a:lstStyle/>
          <a:p>
            <a:r>
              <a:t>Trainer-Notizen:</a:t>
            </a:r>
          </a:p>
          <a:p>
            <a:r>
              <a:t>- Context als State Machine</a:t>
            </a:r>
          </a:p>
          <a:p>
            <a:r>
              <a:t>- Delegation an Current State</a:t>
            </a:r>
          </a:p>
          <a:p>
            <a:r>
              <a:t>- State Transition Logging</a:t>
            </a:r>
          </a:p>
          <a:p>
            <a:r>
              <a:t>- Einheitliche Interface für alle Operationen</a:t>
            </a:r>
          </a:p>
          <a:p>
            <a:r>
              <a:t>- Zeitrahmen: 6 Minuten</a:t>
            </a:r>
          </a:p>
        </p:txBody>
      </p:sp>
      <p:sp>
        <p:nvSpPr>
          <p:cNvPr id="4" name="Slide Number Placeholder 3"/>
          <p:cNvSpPr>
            <a:spLocks noGrp="1"/>
          </p:cNvSpPr>
          <p:nvPr>
            <p:ph type="sldNum" idx="14"/>
          </p:nvPr>
        </p:nvSpPr>
        <p:spPr/>
      </p:sp>
    </p:spTree>
  </p:cSld>
  <p:clrMapOvr>
    <a:masterClrMapping/>
  </p:clrMapOvr>
</p:notes>
</file>

<file path=ppt/notesSlides/notesSlide3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p:nvPr>
        </p:nvSpPr>
        <p:spPr/>
      </p:sp>
      <p:sp>
        <p:nvSpPr>
          <p:cNvPr id="3" name="Notes Placeholder 2"/>
          <p:cNvSpPr>
            <a:spLocks noGrp="1"/>
          </p:cNvSpPr>
          <p:nvPr>
            <p:ph type="body"/>
          </p:nvPr>
        </p:nvSpPr>
        <p:spPr/>
        <p:txBody>
          <a:bodyPr/>
          <a:lstStyle/>
          <a:p>
            <a:r>
              <a:t>Trainer-Notizen:</a:t>
            </a:r>
          </a:p>
          <a:p>
            <a:r>
              <a:t>- Context als State Machine</a:t>
            </a:r>
          </a:p>
          <a:p>
            <a:r>
              <a:t>- Delegation statt Conditionals</a:t>
            </a:r>
          </a:p>
          <a:p>
            <a:r>
              <a:t>- States kennen mögliche Transitions</a:t>
            </a:r>
          </a:p>
          <a:p>
            <a:r>
              <a:t>- Open-Closed Principle anwendbar</a:t>
            </a:r>
          </a:p>
          <a:p>
            <a:r>
              <a:t>- Zeitrahmen: 5 Minuten</a:t>
            </a:r>
          </a:p>
        </p:txBody>
      </p:sp>
      <p:sp>
        <p:nvSpPr>
          <p:cNvPr id="4" name="Slide Number Placeholder 3"/>
          <p:cNvSpPr>
            <a:spLocks noGrp="1"/>
          </p:cNvSpPr>
          <p:nvPr>
            <p:ph type="sldNum" idx="14"/>
          </p:nvPr>
        </p:nvSpPr>
        <p:spPr/>
      </p:sp>
    </p:spTree>
  </p:cSld>
  <p:clrMapOvr>
    <a:masterClrMapping/>
  </p:clrMapOvr>
</p:notes>
</file>

<file path=ppt/notesSlides/notesSlide3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p:nvPr>
        </p:nvSpPr>
        <p:spPr/>
      </p:sp>
      <p:sp>
        <p:nvSpPr>
          <p:cNvPr id="3" name="Notes Placeholder 2"/>
          <p:cNvSpPr>
            <a:spLocks noGrp="1"/>
          </p:cNvSpPr>
          <p:nvPr>
            <p:ph type="body"/>
          </p:nvPr>
        </p:nvSpPr>
        <p:spPr/>
        <p:txBody>
          <a:bodyPr/>
          <a:lstStyle/>
          <a:p>
            <a:r>
              <a:t>Trainer-Notizen:</a:t>
            </a:r>
          </a:p>
          <a:p>
            <a:r>
              <a:t>- Verschiedene Observer-Typen</a:t>
            </a:r>
          </a:p>
          <a:p>
            <a:r>
              <a:t>- Dashboard, Alerting, Logging</a:t>
            </a:r>
          </a:p>
          <a:p>
            <a:r>
              <a:t>- Unterschiedliche Reaktionen auf Events</a:t>
            </a:r>
          </a:p>
          <a:p>
            <a:r>
              <a:t>- Loose Coupling zwischen Observern</a:t>
            </a:r>
          </a:p>
          <a:p>
            <a:r>
              <a:t>- Zeitrahmen: 5 Minuten</a:t>
            </a:r>
          </a:p>
        </p:txBody>
      </p:sp>
      <p:sp>
        <p:nvSpPr>
          <p:cNvPr id="4" name="Slide Number Placeholder 3"/>
          <p:cNvSpPr>
            <a:spLocks noGrp="1"/>
          </p:cNvSpPr>
          <p:nvPr>
            <p:ph type="sldNum" idx="14"/>
          </p:nvPr>
        </p:nvSpPr>
        <p:spPr/>
      </p:sp>
    </p:spTree>
  </p:cSld>
  <p:clrMapOvr>
    <a:masterClrMapping/>
  </p:clrMapOvr>
</p:notes>
</file>

<file path=ppt/notesSlides/notesSlide4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p:nvPr>
        </p:nvSpPr>
        <p:spPr/>
      </p:sp>
      <p:sp>
        <p:nvSpPr>
          <p:cNvPr id="3" name="Notes Placeholder 2"/>
          <p:cNvSpPr>
            <a:spLocks noGrp="1"/>
          </p:cNvSpPr>
          <p:nvPr>
            <p:ph type="body"/>
          </p:nvPr>
        </p:nvSpPr>
        <p:spPr/>
        <p:txBody>
          <a:bodyPr/>
          <a:lstStyle/>
          <a:p>
            <a:r>
              <a:t>Trainer-Notizen:</a:t>
            </a:r>
          </a:p>
          <a:p>
            <a:r>
              <a:t>- Classic GoF Observer Pattern</a:t>
            </a:r>
          </a:p>
          <a:p>
            <a:r>
              <a:t>- Push vs Pull Model erklären</a:t>
            </a:r>
          </a:p>
          <a:p>
            <a:r>
              <a:t>- Observer List Management</a:t>
            </a:r>
          </a:p>
          <a:p>
            <a:r>
              <a:t>- Notification Loop Prevention</a:t>
            </a:r>
          </a:p>
          <a:p>
            <a:r>
              <a:t>- Zeitrahmen: 5 Minuten</a:t>
            </a:r>
          </a:p>
        </p:txBody>
      </p:sp>
      <p:sp>
        <p:nvSpPr>
          <p:cNvPr id="4" name="Slide Number Placeholder 3"/>
          <p:cNvSpPr>
            <a:spLocks noGrp="1"/>
          </p:cNvSpPr>
          <p:nvPr>
            <p:ph type="sldNum" idx="14"/>
          </p:nvPr>
        </p:nvSpPr>
        <p:spPr/>
      </p:sp>
    </p:spTree>
  </p:cSld>
  <p:clrMapOvr>
    <a:masterClrMapping/>
  </p:clrMapOvr>
</p:notes>
</file>

<file path=ppt/notesSlides/notesSlide4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p:nvPr>
        </p:nvSpPr>
        <p:spPr/>
      </p:sp>
      <p:sp>
        <p:nvSpPr>
          <p:cNvPr id="3" name="Notes Placeholder 2"/>
          <p:cNvSpPr>
            <a:spLocks noGrp="1"/>
          </p:cNvSpPr>
          <p:nvPr>
            <p:ph type="body"/>
          </p:nvPr>
        </p:nvSpPr>
        <p:spPr/>
        <p:txBody>
          <a:bodyPr/>
          <a:lstStyle/>
          <a:p>
            <a:r>
              <a:t>Trainer-Notizen:</a:t>
            </a:r>
          </a:p>
          <a:p>
            <a:r>
              <a:t>- Publish-Subscribe Pattern</a:t>
            </a:r>
          </a:p>
          <a:p>
            <a:r>
              <a:t>- GUI Model-View-Controller verwandt</a:t>
            </a:r>
          </a:p>
          <a:p>
            <a:r>
              <a:t>- Event-Driven Architecture Foundation</a:t>
            </a:r>
          </a:p>
          <a:p>
            <a:r>
              <a:t>- Zeitrahmen: 4 Minuten</a:t>
            </a:r>
          </a:p>
        </p:txBody>
      </p:sp>
      <p:sp>
        <p:nvSpPr>
          <p:cNvPr id="4" name="Slide Number Placeholder 3"/>
          <p:cNvSpPr>
            <a:spLocks noGrp="1"/>
          </p:cNvSpPr>
          <p:nvPr>
            <p:ph type="sldNum" idx="14"/>
          </p:nvPr>
        </p:nvSpPr>
        <p:spPr/>
      </p:sp>
    </p:spTree>
  </p:cSld>
  <p:clrMapOvr>
    <a:masterClrMapping/>
  </p:clrMapOvr>
</p:notes>
</file>

<file path=ppt/notesSlides/notesSlide4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p:nvPr>
        </p:nvSpPr>
        <p:spPr/>
      </p:sp>
      <p:sp>
        <p:nvSpPr>
          <p:cNvPr id="3" name="Notes Placeholder 2"/>
          <p:cNvSpPr>
            <a:spLocks noGrp="1"/>
          </p:cNvSpPr>
          <p:nvPr>
            <p:ph type="body"/>
          </p:nvPr>
        </p:nvSpPr>
        <p:spPr/>
        <p:txBody>
          <a:bodyPr/>
          <a:lstStyle/>
          <a:p>
            <a:r>
              <a:t>Trainer-Notizen:</a:t>
            </a:r>
          </a:p>
          <a:p>
            <a:r>
              <a:t>- Caretaker verwaltet Memento-Lifecycle</a:t>
            </a:r>
          </a:p>
          <a:p>
            <a:r>
              <a:t>- History-Größe begrenzen für Memory Management</a:t>
            </a:r>
          </a:p>
          <a:p>
            <a:r>
              <a:t>- Safe Configuration Change Pattern</a:t>
            </a:r>
          </a:p>
          <a:p>
            <a:r>
              <a:t>- Automatic Rollback bei Fehlern</a:t>
            </a:r>
          </a:p>
          <a:p>
            <a:r>
              <a:t>- Zeitrahmen: 6 Minuten</a:t>
            </a:r>
          </a:p>
        </p:txBody>
      </p:sp>
      <p:sp>
        <p:nvSpPr>
          <p:cNvPr id="4" name="Slide Number Placeholder 3"/>
          <p:cNvSpPr>
            <a:spLocks noGrp="1"/>
          </p:cNvSpPr>
          <p:nvPr>
            <p:ph type="sldNum" idx="14"/>
          </p:nvPr>
        </p:nvSpPr>
        <p:spPr/>
      </p:sp>
    </p:spTree>
  </p:cSld>
  <p:clrMapOvr>
    <a:masterClrMapping/>
  </p:clrMapOvr>
</p:notes>
</file>

<file path=ppt/notesSlides/notesSlide4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p:nvPr>
        </p:nvSpPr>
        <p:spPr/>
      </p:sp>
      <p:sp>
        <p:nvSpPr>
          <p:cNvPr id="3" name="Notes Placeholder 2"/>
          <p:cNvSpPr>
            <a:spLocks noGrp="1"/>
          </p:cNvSpPr>
          <p:nvPr>
            <p:ph type="body"/>
          </p:nvPr>
        </p:nvSpPr>
        <p:spPr/>
        <p:txBody>
          <a:bodyPr/>
          <a:lstStyle/>
          <a:p>
            <a:r>
              <a:t>Trainer-Notizen:</a:t>
            </a:r>
          </a:p>
          <a:p>
            <a:r>
              <a:t>- Configuration Management als Beispiel</a:t>
            </a:r>
          </a:p>
          <a:p>
            <a:r>
              <a:t>- Problem der Kapselungsverletzung</a:t>
            </a:r>
          </a:p>
          <a:p>
            <a:r>
              <a:t>- Snapshot-Funktionalität in Netzwerken</a:t>
            </a:r>
          </a:p>
          <a:p>
            <a:r>
              <a:t>- Zeitrahmen: 4 Minuten</a:t>
            </a:r>
          </a:p>
        </p:txBody>
      </p:sp>
      <p:sp>
        <p:nvSpPr>
          <p:cNvPr id="4" name="Slide Number Placeholder 3"/>
          <p:cNvSpPr>
            <a:spLocks noGrp="1"/>
          </p:cNvSpPr>
          <p:nvPr>
            <p:ph type="sldNum" idx="14"/>
          </p:nvPr>
        </p:nvSpPr>
        <p:spPr/>
      </p:sp>
    </p:spTree>
  </p:cSld>
  <p:clrMapOvr>
    <a:masterClrMapping/>
  </p:clrMapOvr>
</p:notes>
</file>

<file path=ppt/notesSlides/notesSlide4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p:nvPr>
        </p:nvSpPr>
        <p:spPr/>
      </p:sp>
      <p:sp>
        <p:nvSpPr>
          <p:cNvPr id="3" name="Notes Placeholder 2"/>
          <p:cNvSpPr>
            <a:spLocks noGrp="1"/>
          </p:cNvSpPr>
          <p:nvPr>
            <p:ph type="body"/>
          </p:nvPr>
        </p:nvSpPr>
        <p:spPr/>
        <p:txBody>
          <a:bodyPr/>
          <a:lstStyle/>
          <a:p>
            <a:r>
              <a:t>Trainer-Notizen:</a:t>
            </a:r>
          </a:p>
          <a:p>
            <a:r>
              <a:t>- Zentrale Orchestrierung aller Events</a:t>
            </a:r>
          </a:p>
          <a:p>
            <a:r>
              <a:t>- Event-basierte Kommunikation</a:t>
            </a:r>
          </a:p>
          <a:p>
            <a:r>
              <a:t>- NOC als reales Mediator-Beispiel</a:t>
            </a:r>
          </a:p>
          <a:p>
            <a:r>
              <a:t>- Koordination verschiedener Systeme</a:t>
            </a:r>
          </a:p>
          <a:p>
            <a:r>
              <a:t>- Zeitrahmen: 6 Minuten</a:t>
            </a:r>
          </a:p>
        </p:txBody>
      </p:sp>
      <p:sp>
        <p:nvSpPr>
          <p:cNvPr id="4" name="Slide Number Placeholder 3"/>
          <p:cNvSpPr>
            <a:spLocks noGrp="1"/>
          </p:cNvSpPr>
          <p:nvPr>
            <p:ph type="sldNum" idx="14"/>
          </p:nvPr>
        </p:nvSpPr>
        <p:spPr/>
      </p:sp>
    </p:spTree>
  </p:cSld>
  <p:clrMapOvr>
    <a:masterClrMapping/>
  </p:clrMapOvr>
</p:notes>
</file>

<file path=ppt/notesSlides/notesSlide4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p:nvPr>
        </p:nvSpPr>
        <p:spPr/>
      </p:sp>
      <p:sp>
        <p:nvSpPr>
          <p:cNvPr id="3" name="Notes Placeholder 2"/>
          <p:cNvSpPr>
            <a:spLocks noGrp="1"/>
          </p:cNvSpPr>
          <p:nvPr>
            <p:ph type="body"/>
          </p:nvPr>
        </p:nvSpPr>
        <p:spPr/>
        <p:txBody>
          <a:bodyPr/>
          <a:lstStyle/>
          <a:p>
            <a:r>
              <a:t>Trainer-Notizen:</a:t>
            </a:r>
          </a:p>
          <a:p>
            <a:r>
              <a:t>- Network Management Beispiel</a:t>
            </a:r>
          </a:p>
          <a:p>
            <a:r>
              <a:t>- Components kennen nur den Mediator</a:t>
            </a:r>
          </a:p>
          <a:p>
            <a:r>
              <a:t>- Events werden an Mediator weitergeleitet</a:t>
            </a:r>
          </a:p>
          <a:p>
            <a:r>
              <a:t>- Mediator orchestriert Reaktionen</a:t>
            </a:r>
          </a:p>
          <a:p>
            <a:r>
              <a:t>- Zeitrahmen: 6 Minuten</a:t>
            </a:r>
          </a:p>
        </p:txBody>
      </p:sp>
      <p:sp>
        <p:nvSpPr>
          <p:cNvPr id="4" name="Slide Number Placeholder 3"/>
          <p:cNvSpPr>
            <a:spLocks noGrp="1"/>
          </p:cNvSpPr>
          <p:nvPr>
            <p:ph type="sldNum" idx="14"/>
          </p:nvPr>
        </p:nvSpPr>
        <p:spPr/>
      </p:sp>
    </p:spTree>
  </p:cSld>
  <p:clrMapOvr>
    <a:masterClrMapping/>
  </p:clrMapOvr>
</p:notes>
</file>

<file path=ppt/notesSlides/notesSlide4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23" name="PlaceHolder 1"/>
          <p:cNvSpPr>
            <a:spLocks noGrp="1"/>
          </p:cNvSpPr>
          <p:nvPr>
            <p:ph type="sldImg"/>
          </p:nvPr>
        </p:nvSpPr>
        <p:spPr>
          <a:xfrm>
            <a:off x="380880" y="685800"/>
            <a:ext cx="6095520" cy="3428640"/>
          </a:xfrm>
          <a:prstGeom prst="rect">
            <a:avLst/>
          </a:prstGeom>
          <a:ln w="0">
            <a:noFill/>
          </a:ln>
        </p:spPr>
      </p:sp>
      <p:sp>
        <p:nvSpPr>
          <p:cNvPr id="724" name="PlaceHolder 2"/>
          <p:cNvSpPr>
            <a:spLocks noGrp="1"/>
          </p:cNvSpPr>
          <p:nvPr>
            <p:ph type="body"/>
          </p:nvPr>
        </p:nvSpPr>
        <p:spPr>
          <a:xfrm>
            <a:off x="685800" y="4343400"/>
            <a:ext cx="5486040" cy="4114440"/>
          </a:xfrm>
          <a:prstGeom prst="rect">
            <a:avLst/>
          </a:prstGeom>
          <a:noFill/>
          <a:ln w="0">
            <a:noFill/>
          </a:ln>
        </p:spPr>
        <p:txBody>
          <a:bodyPr lIns="91440" rIns="91440" tIns="91440" bIns="91440" anchor="t">
            <a:noAutofit/>
          </a:bodyPr>
          <a:p>
            <a:pPr marL="457200" indent="-298440">
              <a:lnSpc>
                <a:spcPct val="100000"/>
              </a:lnSpc>
              <a:buClr>
                <a:srgbClr val="000000"/>
              </a:buClr>
              <a:buFont typeface="Arial"/>
              <a:buChar char="●"/>
            </a:pPr>
            <a:r>
              <a:rPr b="0" lang="en-US" sz="1100" strike="noStrike" u="none">
                <a:solidFill>
                  <a:srgbClr val="000000"/>
                </a:solidFill>
                <a:uFillTx/>
                <a:latin typeface="Canva Sans"/>
                <a:ea typeface="Arial"/>
              </a:rPr>
              <a:t>Photo by Roman Kaiuk🇺🇦: https://www.pexels.com/photo/close-up-shot-of-a-crown-3948710/</a:t>
            </a:r>
            <a:endParaRPr b="0" lang="en-US" sz="1100" strike="noStrike" u="none">
              <a:solidFill>
                <a:srgbClr val="000000"/>
              </a:solidFill>
              <a:uFillTx/>
              <a:latin typeface="Arial"/>
            </a:endParaRPr>
          </a:p>
        </p:txBody>
      </p:sp>
    </p:spTree>
  </p:cSld>
</p:notes>
</file>

<file path=ppt/notesSlides/notesSlide4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p:nvPr>
        </p:nvSpPr>
        <p:spPr/>
      </p:sp>
      <p:sp>
        <p:nvSpPr>
          <p:cNvPr id="3" name="Notes Placeholder 2"/>
          <p:cNvSpPr>
            <a:spLocks noGrp="1"/>
          </p:cNvSpPr>
          <p:nvPr>
            <p:ph type="body"/>
          </p:nvPr>
        </p:nvSpPr>
        <p:spPr/>
        <p:txBody>
          <a:bodyPr/>
          <a:lstStyle/>
          <a:p>
            <a:r>
              <a:t>Trainer-Notizen:</a:t>
            </a:r>
          </a:p>
          <a:p>
            <a:r>
              <a:t>- Hub and Spoke Architecture</a:t>
            </a:r>
          </a:p>
          <a:p>
            <a:r>
              <a:t>- Mediator ist der zentrale Koordinator</a:t>
            </a:r>
          </a:p>
          <a:p>
            <a:r>
              <a:t>- Colleagues kennen sich nicht direkt</a:t>
            </a:r>
          </a:p>
          <a:p>
            <a:r>
              <a:t>- Kommunikation nur über Events</a:t>
            </a:r>
          </a:p>
          <a:p>
            <a:r>
              <a:t>- Zeitrahmen: 5 Minuten</a:t>
            </a:r>
          </a:p>
        </p:txBody>
      </p:sp>
      <p:sp>
        <p:nvSpPr>
          <p:cNvPr id="4" name="Slide Number Placeholder 3"/>
          <p:cNvSpPr>
            <a:spLocks noGrp="1"/>
          </p:cNvSpPr>
          <p:nvPr>
            <p:ph type="sldNum" idx="14"/>
          </p:nvPr>
        </p:nvSpPr>
        <p:spPr/>
      </p:sp>
    </p:spTree>
  </p:cSld>
  <p:clrMapOvr>
    <a:masterClrMapping/>
  </p:clrMapOvr>
</p:notes>
</file>

<file path=ppt/notesSlides/notesSlide4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25" name="PlaceHolder 1"/>
          <p:cNvSpPr>
            <a:spLocks noGrp="1"/>
          </p:cNvSpPr>
          <p:nvPr>
            <p:ph type="sldImg"/>
          </p:nvPr>
        </p:nvSpPr>
        <p:spPr>
          <a:xfrm>
            <a:off x="380880" y="685800"/>
            <a:ext cx="6095520" cy="3428640"/>
          </a:xfrm>
          <a:prstGeom prst="rect">
            <a:avLst/>
          </a:prstGeom>
          <a:ln w="0">
            <a:noFill/>
          </a:ln>
        </p:spPr>
      </p:sp>
      <p:sp>
        <p:nvSpPr>
          <p:cNvPr id="726" name="PlaceHolder 2"/>
          <p:cNvSpPr>
            <a:spLocks noGrp="1"/>
          </p:cNvSpPr>
          <p:nvPr>
            <p:ph type="body"/>
          </p:nvPr>
        </p:nvSpPr>
        <p:spPr>
          <a:xfrm>
            <a:off x="685800" y="4343400"/>
            <a:ext cx="5486040" cy="4114440"/>
          </a:xfrm>
          <a:prstGeom prst="rect">
            <a:avLst/>
          </a:prstGeom>
          <a:noFill/>
          <a:ln w="0">
            <a:noFill/>
          </a:ln>
        </p:spPr>
        <p:txBody>
          <a:bodyPr lIns="91440" rIns="91440" tIns="91440" bIns="91440" anchor="t">
            <a:noAutofit/>
          </a:bodyPr>
          <a:p>
            <a:pPr marL="457200" indent="-298440">
              <a:lnSpc>
                <a:spcPct val="100000"/>
              </a:lnSpc>
              <a:buClr>
                <a:srgbClr val="000000"/>
              </a:buClr>
              <a:buFont typeface="Arial"/>
              <a:buChar char="●"/>
            </a:pPr>
            <a:r>
              <a:rPr b="0" lang="en-US" sz="1100" strike="noStrike" u="none">
                <a:solidFill>
                  <a:srgbClr val="000000"/>
                </a:solidFill>
                <a:uFillTx/>
                <a:latin typeface="Canva Sans"/>
                <a:ea typeface="Arial"/>
              </a:rPr>
              <a:t>Photo by panumas nikhomkhai: https://www.pexels.com/photo/close-up-photo-of-mining-rig-1148820/</a:t>
            </a:r>
            <a:endParaRPr b="0" lang="en-US" sz="1100" strike="noStrike" u="none">
              <a:solidFill>
                <a:srgbClr val="000000"/>
              </a:solidFill>
              <a:uFillTx/>
              <a:latin typeface="Arial"/>
            </a:endParaRPr>
          </a:p>
        </p:txBody>
      </p:sp>
    </p:spTree>
  </p:cSld>
</p:notes>
</file>

<file path=ppt/notesSlides/notesSlide4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p:nvPr>
        </p:nvSpPr>
        <p:spPr/>
      </p:sp>
      <p:sp>
        <p:nvSpPr>
          <p:cNvPr id="3" name="Notes Placeholder 2"/>
          <p:cNvSpPr>
            <a:spLocks noGrp="1"/>
          </p:cNvSpPr>
          <p:nvPr>
            <p:ph type="body"/>
          </p:nvPr>
        </p:nvSpPr>
        <p:spPr/>
        <p:txBody>
          <a:bodyPr/>
          <a:lstStyle/>
          <a:p>
            <a:r>
              <a:t>Trainer-Notizen:</a:t>
            </a:r>
          </a:p>
          <a:p>
            <a:r>
              <a:t>- Organisationsstruktur als Beispiel</a:t>
            </a:r>
          </a:p>
          <a:p>
            <a:r>
              <a:t>- Problem der Exposition interner Struktur</a:t>
            </a:r>
          </a:p>
          <a:p>
            <a:r>
              <a:t>- Java Collections Framework als Referenz</a:t>
            </a:r>
          </a:p>
          <a:p>
            <a:r>
              <a:t>- Zeitrahmen: 4 Minuten</a:t>
            </a:r>
          </a:p>
        </p:txBody>
      </p:sp>
      <p:sp>
        <p:nvSpPr>
          <p:cNvPr id="4" name="Slide Number Placeholder 3"/>
          <p:cNvSpPr>
            <a:spLocks noGrp="1"/>
          </p:cNvSpPr>
          <p:nvPr>
            <p:ph type="sldNum" idx="14"/>
          </p:nvPr>
        </p:nvSpPr>
        <p:spPr/>
      </p:sp>
    </p:spTree>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92" name="PlaceHolder 1"/>
          <p:cNvSpPr>
            <a:spLocks noGrp="1"/>
          </p:cNvSpPr>
          <p:nvPr>
            <p:ph type="sldImg"/>
          </p:nvPr>
        </p:nvSpPr>
        <p:spPr>
          <a:xfrm>
            <a:off x="380880" y="685800"/>
            <a:ext cx="6095520" cy="3428640"/>
          </a:xfrm>
          <a:prstGeom prst="rect">
            <a:avLst/>
          </a:prstGeom>
          <a:ln w="0">
            <a:noFill/>
          </a:ln>
        </p:spPr>
      </p:sp>
      <p:sp>
        <p:nvSpPr>
          <p:cNvPr id="693" name="PlaceHolder 2"/>
          <p:cNvSpPr>
            <a:spLocks noGrp="1"/>
          </p:cNvSpPr>
          <p:nvPr>
            <p:ph type="body"/>
          </p:nvPr>
        </p:nvSpPr>
        <p:spPr>
          <a:xfrm>
            <a:off x="685800" y="4343400"/>
            <a:ext cx="5486040" cy="4114440"/>
          </a:xfrm>
          <a:prstGeom prst="rect">
            <a:avLst/>
          </a:prstGeom>
          <a:noFill/>
          <a:ln w="0">
            <a:noFill/>
          </a:ln>
        </p:spPr>
        <p:txBody>
          <a:bodyPr lIns="91440" rIns="91440" tIns="91440" bIns="91440" anchor="t">
            <a:noAutofit/>
          </a:bodyPr>
          <a:p>
            <a:pPr marL="457200" indent="-298440">
              <a:lnSpc>
                <a:spcPct val="100000"/>
              </a:lnSpc>
              <a:buClr>
                <a:srgbClr val="000000"/>
              </a:buClr>
              <a:buFont typeface="Arial"/>
              <a:buChar char="●"/>
            </a:pPr>
            <a:r>
              <a:rPr b="0" lang="de-DE" sz="1100" strike="noStrike" u="none">
                <a:solidFill>
                  <a:srgbClr val="000000"/>
                </a:solidFill>
                <a:uFillTx/>
                <a:latin typeface="Open Sans"/>
                <a:ea typeface="Open Sans"/>
              </a:rPr>
              <a:t>95% aller AWS-Kunden beklagen lt. einer Gartner-Studie zu hohe Infrastrukturkosten nach einem Jahr...</a:t>
            </a:r>
            <a:endParaRPr b="0" lang="en-US" sz="1100" strike="noStrike" u="none">
              <a:solidFill>
                <a:srgbClr val="000000"/>
              </a:solidFill>
              <a:uFillTx/>
              <a:latin typeface="Arial"/>
            </a:endParaRPr>
          </a:p>
        </p:txBody>
      </p:sp>
    </p:spTree>
  </p:cSld>
</p:notes>
</file>

<file path=ppt/notesSlides/notesSlide5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27" name="PlaceHolder 1"/>
          <p:cNvSpPr>
            <a:spLocks noGrp="1"/>
          </p:cNvSpPr>
          <p:nvPr>
            <p:ph type="sldImg"/>
          </p:nvPr>
        </p:nvSpPr>
        <p:spPr>
          <a:xfrm>
            <a:off x="380880" y="685800"/>
            <a:ext cx="6095520" cy="3428640"/>
          </a:xfrm>
          <a:prstGeom prst="rect">
            <a:avLst/>
          </a:prstGeom>
          <a:ln w="0">
            <a:noFill/>
          </a:ln>
        </p:spPr>
      </p:sp>
      <p:sp>
        <p:nvSpPr>
          <p:cNvPr id="728" name="PlaceHolder 2"/>
          <p:cNvSpPr>
            <a:spLocks noGrp="1"/>
          </p:cNvSpPr>
          <p:nvPr>
            <p:ph type="body"/>
          </p:nvPr>
        </p:nvSpPr>
        <p:spPr>
          <a:xfrm>
            <a:off x="685800" y="4343400"/>
            <a:ext cx="5486040" cy="4114440"/>
          </a:xfrm>
          <a:prstGeom prst="rect">
            <a:avLst/>
          </a:prstGeom>
          <a:noFill/>
          <a:ln w="0">
            <a:noFill/>
          </a:ln>
        </p:spPr>
        <p:txBody>
          <a:bodyPr lIns="91440" rIns="91440" tIns="91440" bIns="91440" anchor="t">
            <a:noAutofit/>
          </a:bodyPr>
          <a:p>
            <a:pPr marL="457200" indent="-298440">
              <a:lnSpc>
                <a:spcPct val="100000"/>
              </a:lnSpc>
              <a:buClr>
                <a:srgbClr val="000000"/>
              </a:buClr>
              <a:buFont typeface="Arial"/>
              <a:buChar char="●"/>
            </a:pPr>
            <a:r>
              <a:rPr b="0" lang="en-US" sz="1100" strike="noStrike" u="none">
                <a:solidFill>
                  <a:srgbClr val="000000"/>
                </a:solidFill>
                <a:uFillTx/>
                <a:latin typeface="Canva Sans"/>
                <a:ea typeface="Arial"/>
              </a:rPr>
              <a:t>Photo by Pixabay: https://www.pexels.com/photo/question-mark-on-chalk-board-356079/</a:t>
            </a:r>
            <a:endParaRPr b="0" lang="en-US" sz="1100" strike="noStrike" u="none">
              <a:solidFill>
                <a:srgbClr val="000000"/>
              </a:solidFill>
              <a:uFillTx/>
              <a:latin typeface="Arial"/>
            </a:endParaRPr>
          </a:p>
        </p:txBody>
      </p:sp>
    </p:spTree>
  </p:cSld>
</p:notes>
</file>

<file path=ppt/notesSlides/notesSlide5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p:nvPr>
        </p:nvSpPr>
        <p:spPr/>
      </p:sp>
      <p:sp>
        <p:nvSpPr>
          <p:cNvPr id="3" name="Notes Placeholder 2"/>
          <p:cNvSpPr>
            <a:spLocks noGrp="1"/>
          </p:cNvSpPr>
          <p:nvPr>
            <p:ph type="body"/>
          </p:nvPr>
        </p:nvSpPr>
        <p:spPr/>
        <p:txBody>
          <a:bodyPr/>
          <a:lstStyle/>
          <a:p>
            <a:r>
              <a:t>Trainer-Notizen:</a:t>
            </a:r>
          </a:p>
          <a:p>
            <a:r>
              <a:t>- Invoker mit Command History</a:t>
            </a:r>
          </a:p>
          <a:p>
            <a:r>
              <a:t>- Undo-Stack Implementation</a:t>
            </a:r>
          </a:p>
          <a:p>
            <a:r>
              <a:t>- Macro Command für Batch-Operationen</a:t>
            </a:r>
          </a:p>
          <a:p>
            <a:r>
              <a:t>- Reihenfolge beim Undo beachten</a:t>
            </a:r>
          </a:p>
          <a:p>
            <a:r>
              <a:t>- Zeitrahmen: 6 Minuten</a:t>
            </a:r>
          </a:p>
        </p:txBody>
      </p:sp>
      <p:sp>
        <p:nvSpPr>
          <p:cNvPr id="4" name="Slide Number Placeholder 3"/>
          <p:cNvSpPr>
            <a:spLocks noGrp="1"/>
          </p:cNvSpPr>
          <p:nvPr>
            <p:ph type="sldNum" idx="14"/>
          </p:nvPr>
        </p:nvSpPr>
        <p:spPr/>
      </p:sp>
    </p:spTree>
  </p:cSld>
  <p:clrMapOvr>
    <a:masterClrMapping/>
  </p:clrMapOvr>
</p:notes>
</file>

<file path=ppt/notesSlides/notesSlide5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29" name="PlaceHolder 1"/>
          <p:cNvSpPr>
            <a:spLocks noGrp="1"/>
          </p:cNvSpPr>
          <p:nvPr>
            <p:ph type="sldImg"/>
          </p:nvPr>
        </p:nvSpPr>
        <p:spPr>
          <a:xfrm>
            <a:off x="380880" y="685800"/>
            <a:ext cx="6095520" cy="3428640"/>
          </a:xfrm>
          <a:prstGeom prst="rect">
            <a:avLst/>
          </a:prstGeom>
          <a:ln w="0">
            <a:noFill/>
          </a:ln>
        </p:spPr>
      </p:sp>
      <p:sp>
        <p:nvSpPr>
          <p:cNvPr id="730" name="PlaceHolder 2"/>
          <p:cNvSpPr>
            <a:spLocks noGrp="1"/>
          </p:cNvSpPr>
          <p:nvPr>
            <p:ph type="body"/>
          </p:nvPr>
        </p:nvSpPr>
        <p:spPr>
          <a:xfrm>
            <a:off x="685800" y="4343400"/>
            <a:ext cx="5486040" cy="4114440"/>
          </a:xfrm>
          <a:prstGeom prst="rect">
            <a:avLst/>
          </a:prstGeom>
          <a:noFill/>
          <a:ln w="0">
            <a:noFill/>
          </a:ln>
        </p:spPr>
        <p:txBody>
          <a:bodyPr lIns="91440" rIns="91440" tIns="91440" bIns="91440" anchor="t">
            <a:noAutofit/>
          </a:bodyPr>
          <a:p>
            <a:pPr marL="457200" indent="-298440">
              <a:lnSpc>
                <a:spcPct val="100000"/>
              </a:lnSpc>
              <a:buClr>
                <a:srgbClr val="000000"/>
              </a:buClr>
              <a:buFont typeface="Arial"/>
              <a:buChar char="●"/>
            </a:pPr>
            <a:r>
              <a:rPr b="0" lang="en-US" sz="1100" strike="noStrike" u="none">
                <a:solidFill>
                  <a:srgbClr val="000000"/>
                </a:solidFill>
                <a:uFillTx/>
                <a:latin typeface="Canva Sans"/>
                <a:ea typeface="Arial"/>
              </a:rPr>
              <a:t>Photo by Roman Kaiuk🇺🇦: https://www.pexels.com/photo/close-up-shot-of-a-crown-3948710/</a:t>
            </a:r>
            <a:endParaRPr b="0" lang="en-US" sz="1100" strike="noStrike" u="none">
              <a:solidFill>
                <a:srgbClr val="000000"/>
              </a:solidFill>
              <a:uFillTx/>
              <a:latin typeface="Arial"/>
            </a:endParaRPr>
          </a:p>
        </p:txBody>
      </p:sp>
    </p:spTree>
  </p:cSld>
</p:notes>
</file>

<file path=ppt/notesSlides/notesSlide5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31" name="PlaceHolder 1"/>
          <p:cNvSpPr>
            <a:spLocks noGrp="1"/>
          </p:cNvSpPr>
          <p:nvPr>
            <p:ph type="sldImg"/>
          </p:nvPr>
        </p:nvSpPr>
        <p:spPr>
          <a:xfrm>
            <a:off x="380880" y="685800"/>
            <a:ext cx="6095520" cy="3428640"/>
          </a:xfrm>
          <a:prstGeom prst="rect">
            <a:avLst/>
          </a:prstGeom>
          <a:ln w="0">
            <a:noFill/>
          </a:ln>
        </p:spPr>
      </p:sp>
      <p:sp>
        <p:nvSpPr>
          <p:cNvPr id="732" name="PlaceHolder 2"/>
          <p:cNvSpPr>
            <a:spLocks noGrp="1"/>
          </p:cNvSpPr>
          <p:nvPr>
            <p:ph type="body"/>
          </p:nvPr>
        </p:nvSpPr>
        <p:spPr>
          <a:xfrm>
            <a:off x="685800" y="4343400"/>
            <a:ext cx="5486040" cy="4114440"/>
          </a:xfrm>
          <a:prstGeom prst="rect">
            <a:avLst/>
          </a:prstGeom>
          <a:noFill/>
          <a:ln w="0">
            <a:noFill/>
          </a:ln>
        </p:spPr>
        <p:txBody>
          <a:bodyPr lIns="91440" rIns="91440" tIns="91440" bIns="91440" anchor="t">
            <a:noAutofit/>
          </a:bodyPr>
          <a:p>
            <a:pPr marL="457200" indent="-298440">
              <a:lnSpc>
                <a:spcPct val="100000"/>
              </a:lnSpc>
              <a:buClr>
                <a:srgbClr val="000000"/>
              </a:buClr>
              <a:buFont typeface="Arial"/>
              <a:buChar char="●"/>
            </a:pPr>
            <a:r>
              <a:rPr b="0" lang="en-US" sz="1100" strike="noStrike" u="none">
                <a:solidFill>
                  <a:srgbClr val="000000"/>
                </a:solidFill>
                <a:uFillTx/>
                <a:latin typeface="Canva Sans"/>
                <a:ea typeface="Arial"/>
              </a:rPr>
              <a:t>Photo by Roman Kaiuk🇺🇦: https://www.pexels.com/photo/close-up-shot-of-a-crown-3948710/</a:t>
            </a:r>
            <a:endParaRPr b="0" lang="en-US" sz="1100" strike="noStrike" u="none">
              <a:solidFill>
                <a:srgbClr val="000000"/>
              </a:solidFill>
              <a:uFillTx/>
              <a:latin typeface="Arial"/>
            </a:endParaRPr>
          </a:p>
        </p:txBody>
      </p:sp>
    </p:spTree>
  </p:cSld>
</p:notes>
</file>

<file path=ppt/notesSlides/notesSlide5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33" name="PlaceHolder 1"/>
          <p:cNvSpPr>
            <a:spLocks noGrp="1"/>
          </p:cNvSpPr>
          <p:nvPr>
            <p:ph type="sldImg"/>
          </p:nvPr>
        </p:nvSpPr>
        <p:spPr>
          <a:xfrm>
            <a:off x="380880" y="685800"/>
            <a:ext cx="6095520" cy="3428640"/>
          </a:xfrm>
          <a:prstGeom prst="rect">
            <a:avLst/>
          </a:prstGeom>
          <a:ln w="0">
            <a:noFill/>
          </a:ln>
        </p:spPr>
      </p:sp>
      <p:sp>
        <p:nvSpPr>
          <p:cNvPr id="734" name="PlaceHolder 2"/>
          <p:cNvSpPr>
            <a:spLocks noGrp="1"/>
          </p:cNvSpPr>
          <p:nvPr>
            <p:ph type="body"/>
          </p:nvPr>
        </p:nvSpPr>
        <p:spPr>
          <a:xfrm>
            <a:off x="685800" y="4343400"/>
            <a:ext cx="5486040" cy="4114440"/>
          </a:xfrm>
          <a:prstGeom prst="rect">
            <a:avLst/>
          </a:prstGeom>
          <a:noFill/>
          <a:ln w="0">
            <a:noFill/>
          </a:ln>
        </p:spPr>
        <p:txBody>
          <a:bodyPr lIns="91440" rIns="91440" tIns="91440" bIns="91440" anchor="t">
            <a:noAutofit/>
          </a:bodyPr>
          <a:p>
            <a:pPr marL="457200" indent="-298440">
              <a:lnSpc>
                <a:spcPct val="100000"/>
              </a:lnSpc>
              <a:buClr>
                <a:srgbClr val="000000"/>
              </a:buClr>
              <a:buFont typeface="Arial"/>
              <a:buChar char="●"/>
            </a:pPr>
            <a:r>
              <a:rPr b="0" lang="en-US" sz="1100" strike="noStrike" u="none">
                <a:solidFill>
                  <a:srgbClr val="000000"/>
                </a:solidFill>
                <a:uFillTx/>
                <a:latin typeface="Canva Sans"/>
                <a:ea typeface="Arial"/>
              </a:rPr>
              <a:t>Photo by Roman Kaiuk🇺🇦: https://www.pexels.com/photo/close-up-shot-of-a-crown-3948710/</a:t>
            </a:r>
            <a:endParaRPr b="0" lang="en-US" sz="1100" strike="noStrike" u="none">
              <a:solidFill>
                <a:srgbClr val="000000"/>
              </a:solidFill>
              <a:uFillTx/>
              <a:latin typeface="Arial"/>
            </a:endParaRPr>
          </a:p>
        </p:txBody>
      </p:sp>
    </p:spTree>
  </p:cSld>
</p:notes>
</file>

<file path=ppt/notesSlides/notesSlide5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35" name="PlaceHolder 1"/>
          <p:cNvSpPr>
            <a:spLocks noGrp="1"/>
          </p:cNvSpPr>
          <p:nvPr>
            <p:ph type="sldImg"/>
          </p:nvPr>
        </p:nvSpPr>
        <p:spPr>
          <a:xfrm>
            <a:off x="380880" y="685800"/>
            <a:ext cx="6095520" cy="3428640"/>
          </a:xfrm>
          <a:prstGeom prst="rect">
            <a:avLst/>
          </a:prstGeom>
          <a:ln w="0">
            <a:noFill/>
          </a:ln>
        </p:spPr>
      </p:sp>
      <p:sp>
        <p:nvSpPr>
          <p:cNvPr id="736" name="PlaceHolder 2"/>
          <p:cNvSpPr>
            <a:spLocks noGrp="1"/>
          </p:cNvSpPr>
          <p:nvPr>
            <p:ph type="body"/>
          </p:nvPr>
        </p:nvSpPr>
        <p:spPr>
          <a:xfrm>
            <a:off x="685800" y="4343400"/>
            <a:ext cx="5486040" cy="4114440"/>
          </a:xfrm>
          <a:prstGeom prst="rect">
            <a:avLst/>
          </a:prstGeom>
          <a:noFill/>
          <a:ln w="0">
            <a:noFill/>
          </a:ln>
        </p:spPr>
        <p:txBody>
          <a:bodyPr lIns="91440" rIns="91440" tIns="91440" bIns="91440" anchor="t">
            <a:noAutofit/>
          </a:bodyPr>
          <a:p>
            <a:pPr marL="457200" indent="-298440">
              <a:lnSpc>
                <a:spcPct val="100000"/>
              </a:lnSpc>
              <a:buClr>
                <a:srgbClr val="000000"/>
              </a:buClr>
              <a:buFont typeface="Arial"/>
              <a:buChar char="●"/>
            </a:pPr>
            <a:r>
              <a:rPr b="0" lang="en-US" sz="1100" strike="noStrike" u="none">
                <a:solidFill>
                  <a:srgbClr val="000000"/>
                </a:solidFill>
                <a:uFillTx/>
                <a:latin typeface="Canva Sans"/>
                <a:ea typeface="Arial"/>
              </a:rPr>
              <a:t>Photo by Roman Kaiuk🇺🇦: https://www.pexels.com/photo/close-up-shot-of-a-crown-3948710/</a:t>
            </a:r>
            <a:endParaRPr b="0" lang="en-US" sz="1100" strike="noStrike" u="none">
              <a:solidFill>
                <a:srgbClr val="000000"/>
              </a:solidFill>
              <a:uFillTx/>
              <a:latin typeface="Arial"/>
            </a:endParaRPr>
          </a:p>
        </p:txBody>
      </p:sp>
    </p:spTree>
  </p:cSld>
</p:notes>
</file>

<file path=ppt/notesSlides/notesSlide5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37" name="PlaceHolder 1"/>
          <p:cNvSpPr>
            <a:spLocks noGrp="1"/>
          </p:cNvSpPr>
          <p:nvPr>
            <p:ph type="sldImg"/>
          </p:nvPr>
        </p:nvSpPr>
        <p:spPr>
          <a:xfrm>
            <a:off x="380880" y="685800"/>
            <a:ext cx="6095520" cy="3428640"/>
          </a:xfrm>
          <a:prstGeom prst="rect">
            <a:avLst/>
          </a:prstGeom>
          <a:ln w="0">
            <a:noFill/>
          </a:ln>
        </p:spPr>
      </p:sp>
      <p:sp>
        <p:nvSpPr>
          <p:cNvPr id="738" name="PlaceHolder 2"/>
          <p:cNvSpPr>
            <a:spLocks noGrp="1"/>
          </p:cNvSpPr>
          <p:nvPr>
            <p:ph type="body"/>
          </p:nvPr>
        </p:nvSpPr>
        <p:spPr>
          <a:xfrm>
            <a:off x="685800" y="4343400"/>
            <a:ext cx="5486040" cy="4114440"/>
          </a:xfrm>
          <a:prstGeom prst="rect">
            <a:avLst/>
          </a:prstGeom>
          <a:noFill/>
          <a:ln w="0">
            <a:noFill/>
          </a:ln>
        </p:spPr>
        <p:txBody>
          <a:bodyPr lIns="91440" rIns="91440" tIns="91440" bIns="91440" anchor="t">
            <a:noAutofit/>
          </a:bodyPr>
          <a:p>
            <a:pPr marL="457200" indent="-298440">
              <a:lnSpc>
                <a:spcPct val="100000"/>
              </a:lnSpc>
              <a:buClr>
                <a:srgbClr val="000000"/>
              </a:buClr>
              <a:buFont typeface="Arial"/>
              <a:buChar char="●"/>
            </a:pPr>
            <a:r>
              <a:rPr b="0" lang="en-US" sz="1100" strike="noStrike" u="none">
                <a:solidFill>
                  <a:srgbClr val="000000"/>
                </a:solidFill>
                <a:uFillTx/>
                <a:latin typeface="Canva Sans"/>
                <a:ea typeface="Arial"/>
              </a:rPr>
              <a:t>Photo by Roman Kaiuk🇺🇦: https://www.pexels.com/photo/close-up-shot-of-a-crown-3948710/</a:t>
            </a:r>
            <a:endParaRPr b="0" lang="en-US" sz="1100" strike="noStrike" u="none">
              <a:solidFill>
                <a:srgbClr val="000000"/>
              </a:solidFill>
              <a:uFillTx/>
              <a:latin typeface="Arial"/>
            </a:endParaRPr>
          </a:p>
        </p:txBody>
      </p:sp>
    </p:spTree>
  </p:cSld>
</p:notes>
</file>

<file path=ppt/notesSlides/notesSlide5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39" name="PlaceHolder 1"/>
          <p:cNvSpPr>
            <a:spLocks noGrp="1"/>
          </p:cNvSpPr>
          <p:nvPr>
            <p:ph type="sldImg"/>
          </p:nvPr>
        </p:nvSpPr>
        <p:spPr>
          <a:xfrm>
            <a:off x="380880" y="685800"/>
            <a:ext cx="6095520" cy="3428640"/>
          </a:xfrm>
          <a:prstGeom prst="rect">
            <a:avLst/>
          </a:prstGeom>
          <a:ln w="0">
            <a:noFill/>
          </a:ln>
        </p:spPr>
      </p:sp>
      <p:sp>
        <p:nvSpPr>
          <p:cNvPr id="740" name="PlaceHolder 2"/>
          <p:cNvSpPr>
            <a:spLocks noGrp="1"/>
          </p:cNvSpPr>
          <p:nvPr>
            <p:ph type="body"/>
          </p:nvPr>
        </p:nvSpPr>
        <p:spPr>
          <a:xfrm>
            <a:off x="685800" y="4343400"/>
            <a:ext cx="5486040" cy="4114440"/>
          </a:xfrm>
          <a:prstGeom prst="rect">
            <a:avLst/>
          </a:prstGeom>
          <a:noFill/>
          <a:ln w="0">
            <a:noFill/>
          </a:ln>
        </p:spPr>
        <p:txBody>
          <a:bodyPr lIns="91440" rIns="91440" tIns="91440" bIns="91440" anchor="t">
            <a:noAutofit/>
          </a:bodyPr>
          <a:p>
            <a:pPr marL="457200" indent="-298440">
              <a:lnSpc>
                <a:spcPct val="100000"/>
              </a:lnSpc>
              <a:buClr>
                <a:srgbClr val="000000"/>
              </a:buClr>
              <a:buFont typeface="Arial"/>
              <a:buChar char="●"/>
            </a:pPr>
            <a:r>
              <a:rPr b="0" lang="en-US" sz="1100" strike="noStrike" u="none">
                <a:solidFill>
                  <a:srgbClr val="000000"/>
                </a:solidFill>
                <a:uFillTx/>
                <a:latin typeface="Canva Sans"/>
                <a:ea typeface="Arial"/>
              </a:rPr>
              <a:t>Photo by Roman Kaiuk🇺🇦: https://www.pexels.com/photo/close-up-shot-of-a-crown-3948710/</a:t>
            </a:r>
            <a:endParaRPr b="0" lang="en-US" sz="1100" strike="noStrike" u="none">
              <a:solidFill>
                <a:srgbClr val="000000"/>
              </a:solidFill>
              <a:uFillTx/>
              <a:latin typeface="Arial"/>
            </a:endParaRPr>
          </a:p>
        </p:txBody>
      </p:sp>
    </p:spTree>
  </p:cSld>
</p:notes>
</file>

<file path=ppt/notesSlides/notesSlide5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p:nvPr>
        </p:nvSpPr>
        <p:spPr/>
      </p:sp>
      <p:sp>
        <p:nvSpPr>
          <p:cNvPr id="3" name="Notes Placeholder 2"/>
          <p:cNvSpPr>
            <a:spLocks noGrp="1"/>
          </p:cNvSpPr>
          <p:nvPr>
            <p:ph type="body"/>
          </p:nvPr>
        </p:nvSpPr>
        <p:spPr/>
        <p:txBody>
          <a:bodyPr/>
          <a:lstStyle/>
          <a:p>
            <a:r>
              <a:t>Trainer-Notizen:</a:t>
            </a:r>
          </a:p>
          <a:p>
            <a:r>
              <a:t>- Klare Trennung von Aufruf und Ausführung</a:t>
            </a:r>
          </a:p>
          <a:p>
            <a:r>
              <a:t>- Command speichert alle benötigten Daten</a:t>
            </a:r>
          </a:p>
          <a:p>
            <a:r>
              <a:t>- Invoker kennt nur das Command Interface</a:t>
            </a:r>
          </a:p>
          <a:p>
            <a:r>
              <a:t>- Zeitrahmen: 5 Minuten</a:t>
            </a:r>
          </a:p>
        </p:txBody>
      </p:sp>
      <p:sp>
        <p:nvSpPr>
          <p:cNvPr id="4" name="Slide Number Placeholder 3"/>
          <p:cNvSpPr>
            <a:spLocks noGrp="1"/>
          </p:cNvSpPr>
          <p:nvPr>
            <p:ph type="sldNum" idx="14"/>
          </p:nvPr>
        </p:nvSpPr>
        <p:spPr/>
      </p:sp>
    </p:spTree>
  </p:cSld>
  <p:clrMapOvr>
    <a:masterClrMapping/>
  </p:clrMapOvr>
</p:notes>
</file>

<file path=ppt/notesSlides/notesSlide5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p:nvPr>
        </p:nvSpPr>
        <p:spPr/>
      </p:sp>
      <p:sp>
        <p:nvSpPr>
          <p:cNvPr id="3" name="Notes Placeholder 2"/>
          <p:cNvSpPr>
            <a:spLocks noGrp="1"/>
          </p:cNvSpPr>
          <p:nvPr>
            <p:ph type="body"/>
          </p:nvPr>
        </p:nvSpPr>
        <p:spPr/>
        <p:txBody>
          <a:bodyPr/>
          <a:lstStyle/>
          <a:p>
            <a:r>
              <a:t>Trainer-Notizen:</a:t>
            </a:r>
          </a:p>
          <a:p>
            <a:r>
              <a:t>- UML-Diagramm zeigen</a:t>
            </a:r>
          </a:p>
          <a:p>
            <a:r>
              <a:t>- Handler-Interface ist zentral</a:t>
            </a:r>
          </a:p>
          <a:p>
            <a:r>
              <a:t>- setNext() für Verkettung</a:t>
            </a:r>
          </a:p>
          <a:p>
            <a:r>
              <a:t>- Jeder Handler entscheidet selbst</a:t>
            </a:r>
          </a:p>
          <a:p>
            <a:r>
              <a:t>- Zeitrahmen: 5 Minuten</a:t>
            </a:r>
          </a:p>
        </p:txBody>
      </p:sp>
      <p:sp>
        <p:nvSpPr>
          <p:cNvPr id="4" name="Slide Number Placeholder 3"/>
          <p:cNvSpPr>
            <a:spLocks noGrp="1"/>
          </p:cNvSpPr>
          <p:nvPr>
            <p:ph type="sldNum" idx="14"/>
          </p:nvPr>
        </p:nvSpPr>
        <p:spPr/>
      </p:sp>
    </p:spTree>
  </p:cSld>
  <p:clrMapOvr>
    <a:masterClrMapping/>
  </p:clrMapOvr>
</p:notes>
</file>

<file path=ppt/notesSlides/notesSlide6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p:nvPr>
        </p:nvSpPr>
        <p:spPr/>
      </p:sp>
      <p:sp>
        <p:nvSpPr>
          <p:cNvPr id="3" name="Notes Placeholder 2"/>
          <p:cNvSpPr>
            <a:spLocks noGrp="1"/>
          </p:cNvSpPr>
          <p:nvPr>
            <p:ph type="body"/>
          </p:nvPr>
        </p:nvSpPr>
        <p:spPr/>
        <p:txBody>
          <a:bodyPr/>
          <a:lstStyle/>
          <a:p>
            <a:r>
              <a:t>Trainer-Notizen:</a:t>
            </a:r>
          </a:p>
          <a:p>
            <a:r>
              <a:t>- Behavioral Patterns fokussieren auf Kommunikation</a:t>
            </a:r>
          </a:p>
          <a:p>
            <a:r>
              <a:t>- Entkopplung von Sendern und Empfängern</a:t>
            </a:r>
          </a:p>
          <a:p>
            <a:r>
              <a:t>- Flexibilität in Algorithmen und Verhalten</a:t>
            </a:r>
          </a:p>
          <a:p>
            <a:r>
              <a:t>- Besonders wichtig für Event-Driven Architecture</a:t>
            </a:r>
          </a:p>
          <a:p>
            <a:r>
              <a:t>- Telekom: Workflow-Management, Benachrichtigungen</a:t>
            </a:r>
          </a:p>
          <a:p>
            <a:r>
              <a:t>- Zeitrahmen: 3 Minuten Überblick</a:t>
            </a:r>
          </a:p>
        </p:txBody>
      </p:sp>
      <p:sp>
        <p:nvSpPr>
          <p:cNvPr id="4" name="Slide Number Placeholder 3"/>
          <p:cNvSpPr>
            <a:spLocks noGrp="1"/>
          </p:cNvSpPr>
          <p:nvPr>
            <p:ph type="sldNum" idx="14"/>
          </p:nvPr>
        </p:nvSpPr>
        <p:spPr/>
      </p:sp>
    </p:spTree>
  </p:cSld>
  <p:clrMapOvr>
    <a:masterClrMapping/>
  </p:clrMapOvr>
</p:notes>
</file>

<file path=ppt/notesSlides/notesSlide6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p:nvPr>
        </p:nvSpPr>
        <p:spPr/>
      </p:sp>
      <p:sp>
        <p:nvSpPr>
          <p:cNvPr id="3" name="Notes Placeholder 2"/>
          <p:cNvSpPr>
            <a:spLocks noGrp="1"/>
          </p:cNvSpPr>
          <p:nvPr>
            <p:ph type="body"/>
          </p:nvPr>
        </p:nvSpPr>
        <p:spPr/>
        <p:txBody>
          <a:bodyPr/>
          <a:lstStyle/>
          <a:p>
            <a:r>
              <a:t>Trainer-Notizen:</a:t>
            </a:r>
          </a:p>
          <a:p>
            <a:r>
              <a:t>- Konkrete Anwendungsfälle in Telekom-Umgebung</a:t>
            </a:r>
          </a:p>
          <a:p>
            <a:r>
              <a:t>- Pattern-Kombinationen in realen Systemen</a:t>
            </a:r>
          </a:p>
          <a:p>
            <a:r>
              <a:t>- Diskussion: Welche Erfahrungen haben Teilnehmer?</a:t>
            </a:r>
          </a:p>
          <a:p>
            <a:r>
              <a:t>- Überleitung zu Implementierungs-Workshop</a:t>
            </a:r>
          </a:p>
          <a:p>
            <a:r>
              <a:t>- Zeitrahmen: ca. 6 Minuten</a:t>
            </a:r>
          </a:p>
        </p:txBody>
      </p:sp>
      <p:sp>
        <p:nvSpPr>
          <p:cNvPr id="4" name="Slide Number Placeholder 3"/>
          <p:cNvSpPr>
            <a:spLocks noGrp="1"/>
          </p:cNvSpPr>
          <p:nvPr>
            <p:ph type="sldNum" idx="14"/>
          </p:nvPr>
        </p:nvSpPr>
        <p:spPr/>
      </p:sp>
    </p:spTree>
  </p:cSld>
  <p:clrMapOvr>
    <a:masterClrMapping/>
  </p:clrMapOvr>
</p:notes>
</file>

<file path=ppt/notesSlides/notesSlide6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p:nvPr>
        </p:nvSpPr>
        <p:spPr/>
      </p:sp>
      <p:sp>
        <p:nvSpPr>
          <p:cNvPr id="3" name="Notes Placeholder 2"/>
          <p:cNvSpPr>
            <a:spLocks noGrp="1"/>
          </p:cNvSpPr>
          <p:nvPr>
            <p:ph type="body"/>
          </p:nvPr>
        </p:nvSpPr>
        <p:spPr/>
        <p:txBody>
          <a:bodyPr/>
          <a:lstStyle/>
          <a:p>
            <a:r>
              <a:t>Trainer-Notizen:</a:t>
            </a:r>
          </a:p>
          <a:p>
            <a:r>
              <a:t>- Entscheidungshilfe für Pattern-Auswahl</a:t>
            </a:r>
          </a:p>
          <a:p>
            <a:r>
              <a:t>- Überschneidungen und Unterschiede diskutieren</a:t>
            </a:r>
          </a:p>
          <a:p>
            <a:r>
              <a:t>- Kombinationsmöglichkeiten erwähnen</a:t>
            </a:r>
          </a:p>
          <a:p>
            <a:r>
              <a:t>- Telekom-Kontext: Welche Patterns wo einsetzen?</a:t>
            </a:r>
          </a:p>
          <a:p>
            <a:r>
              <a:t>- Zeitrahmen: ca. 8 Minuten</a:t>
            </a:r>
          </a:p>
        </p:txBody>
      </p:sp>
      <p:sp>
        <p:nvSpPr>
          <p:cNvPr id="4" name="Slide Number Placeholder 3"/>
          <p:cNvSpPr>
            <a:spLocks noGrp="1"/>
          </p:cNvSpPr>
          <p:nvPr>
            <p:ph type="sldNum" idx="14"/>
          </p:nvPr>
        </p:nvSpPr>
        <p:spPr/>
      </p:sp>
    </p:spTree>
  </p:cSld>
  <p:clrMapOvr>
    <a:masterClrMapping/>
  </p:clrMapOvr>
</p:notes>
</file>

<file path=ppt/notesSlides/notesSlide6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p:nvPr>
        </p:nvSpPr>
        <p:spPr/>
      </p:sp>
      <p:sp>
        <p:nvSpPr>
          <p:cNvPr id="3" name="Notes Placeholder 2"/>
          <p:cNvSpPr>
            <a:spLocks noGrp="1"/>
          </p:cNvSpPr>
          <p:nvPr>
            <p:ph type="body"/>
          </p:nvPr>
        </p:nvSpPr>
        <p:spPr/>
        <p:txBody>
          <a:bodyPr/>
          <a:lstStyle/>
          <a:p>
            <a:r>
              <a:t>Trainer-Notizen:</a:t>
            </a:r>
          </a:p>
          <a:p>
            <a:r>
              <a:t>- Überblick über alle 7 Structural Patterns</a:t>
            </a:r>
          </a:p>
          <a:p>
            <a:r>
              <a:t>- Fokus auf Objektbeziehungen und -zusammensetzung</a:t>
            </a:r>
          </a:p>
          <a:p>
            <a:r>
              <a:t>- Unterschied zu Creational Patterns erklären</a:t>
            </a:r>
          </a:p>
          <a:p>
            <a:r>
              <a:t>- Telekom-Kontext: Legacy-Integration, Service-Orchestrierung</a:t>
            </a:r>
          </a:p>
          <a:p>
            <a:r>
              <a:t>- Zeitrahmen: ca. 6 Minuten</a:t>
            </a:r>
          </a:p>
        </p:txBody>
      </p:sp>
      <p:sp>
        <p:nvSpPr>
          <p:cNvPr id="4" name="Slide Number Placeholder 3"/>
          <p:cNvSpPr>
            <a:spLocks noGrp="1"/>
          </p:cNvSpPr>
          <p:nvPr>
            <p:ph type="sldNum" idx="14"/>
          </p:nvPr>
        </p:nvSpPr>
        <p:spPr/>
      </p:sp>
    </p:spTree>
  </p:cSld>
  <p:clrMapOvr>
    <a:masterClrMapping/>
  </p:clrMapOvr>
</p:notes>
</file>

<file path=ppt/notesSlides/notesSlide6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p:nvPr>
        </p:nvSpPr>
        <p:spPr/>
      </p:sp>
      <p:sp>
        <p:nvSpPr>
          <p:cNvPr id="3" name="Notes Placeholder 2"/>
          <p:cNvSpPr>
            <a:spLocks noGrp="1"/>
          </p:cNvSpPr>
          <p:nvPr>
            <p:ph type="body"/>
          </p:nvPr>
        </p:nvSpPr>
        <p:spPr/>
        <p:txBody>
          <a:bodyPr/>
          <a:lstStyle/>
          <a:p>
            <a:r>
              <a:t>Trainer-Notizen:</a:t>
            </a:r>
          </a:p>
          <a:p>
            <a:r>
              <a:t>- Entscheidungsbaum interaktiv durchgehen</a:t>
            </a:r>
          </a:p>
          <a:p>
            <a:r>
              <a:t>- Teilnehmer eigene Beispiele finden lassen</a:t>
            </a:r>
          </a:p>
          <a:p>
            <a:r>
              <a:t>- Pattern-Kombinationen erwähnen</a:t>
            </a:r>
          </a:p>
          <a:p>
            <a:r>
              <a:t>- Telekom-Kontext: Welche Patterns wo einsetzen?</a:t>
            </a:r>
          </a:p>
          <a:p>
            <a:r>
              <a:t>- Zeitrahmen: ca. 8 Minuten</a:t>
            </a:r>
          </a:p>
        </p:txBody>
      </p:sp>
      <p:sp>
        <p:nvSpPr>
          <p:cNvPr id="4" name="Slide Number Placeholder 3"/>
          <p:cNvSpPr>
            <a:spLocks noGrp="1"/>
          </p:cNvSpPr>
          <p:nvPr>
            <p:ph type="sldNum" idx="14"/>
          </p:nvPr>
        </p:nvSpPr>
        <p:spPr/>
      </p:sp>
    </p:spTree>
  </p:cSld>
  <p:clrMapOvr>
    <a:masterClrMapping/>
  </p:clrMapOvr>
</p:notes>
</file>

<file path=ppt/notesSlides/notesSlide6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p:nvPr>
        </p:nvSpPr>
        <p:spPr/>
      </p:sp>
      <p:sp>
        <p:nvSpPr>
          <p:cNvPr id="3" name="Notes Placeholder 2"/>
          <p:cNvSpPr>
            <a:spLocks noGrp="1"/>
          </p:cNvSpPr>
          <p:nvPr>
            <p:ph type="body"/>
          </p:nvPr>
        </p:nvSpPr>
        <p:spPr/>
        <p:txBody>
          <a:bodyPr/>
          <a:lstStyle/>
          <a:p>
            <a:r>
              <a:t>Trainer-Notizen:</a:t>
            </a:r>
          </a:p>
          <a:p>
            <a:r>
              <a:t>- Abstract Factory für Service-Bundles erklären</a:t>
            </a:r>
          </a:p>
          <a:p>
            <a:r>
              <a:t>- Konsistenz zwischen verwandten Services betonen</a:t>
            </a:r>
          </a:p>
          <a:p>
            <a:r>
              <a:t>- Unterschied zu Factory Method verdeutlichen</a:t>
            </a:r>
          </a:p>
          <a:p>
            <a:r>
              <a:t>- Zeitrahmen: ca. 8 Minuten</a:t>
            </a:r>
          </a:p>
        </p:txBody>
      </p:sp>
      <p:sp>
        <p:nvSpPr>
          <p:cNvPr id="4" name="Slide Number Placeholder 3"/>
          <p:cNvSpPr>
            <a:spLocks noGrp="1"/>
          </p:cNvSpPr>
          <p:nvPr>
            <p:ph type="sldNum" idx="14"/>
          </p:nvPr>
        </p:nvSpPr>
        <p:spPr/>
      </p:sp>
    </p:spTree>
  </p:cSld>
  <p:clrMapOvr>
    <a:masterClrMapping/>
  </p:clrMapOvr>
</p:notes>
</file>

<file path=ppt/notesSlides/notesSlide6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p:nvPr>
        </p:nvSpPr>
        <p:spPr/>
      </p:sp>
      <p:sp>
        <p:nvSpPr>
          <p:cNvPr id="3" name="Notes Placeholder 2"/>
          <p:cNvSpPr>
            <a:spLocks noGrp="1"/>
          </p:cNvSpPr>
          <p:nvPr>
            <p:ph type="body"/>
          </p:nvPr>
        </p:nvSpPr>
        <p:spPr/>
        <p:txBody>
          <a:bodyPr/>
          <a:lstStyle/>
          <a:p>
            <a:r>
              <a:t>Trainer-Notizen:</a:t>
            </a:r>
          </a:p>
          <a:p>
            <a:r>
              <a:t>- Bezug zu realen Telekom-Services herstellen</a:t>
            </a:r>
          </a:p>
          <a:p>
            <a:r>
              <a:t>- Template Method Pattern Integration zeigen</a:t>
            </a:r>
          </a:p>
          <a:p>
            <a:r>
              <a:t>- Skalierbarkeit für neue Services betonen</a:t>
            </a:r>
          </a:p>
          <a:p>
            <a:r>
              <a:t>- Zeitrahmen: ca. 6 Minuten</a:t>
            </a:r>
          </a:p>
        </p:txBody>
      </p:sp>
      <p:sp>
        <p:nvSpPr>
          <p:cNvPr id="4" name="Slide Number Placeholder 3"/>
          <p:cNvSpPr>
            <a:spLocks noGrp="1"/>
          </p:cNvSpPr>
          <p:nvPr>
            <p:ph type="sldNum" idx="14"/>
          </p:nvPr>
        </p:nvSpPr>
        <p:spPr/>
      </p:sp>
    </p:spTree>
  </p:cSld>
  <p:clrMapOvr>
    <a:masterClrMapping/>
  </p:clrMapOvr>
</p:notes>
</file>

<file path=ppt/notesSlides/notesSlide6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p:nvPr>
        </p:nvSpPr>
        <p:spPr/>
      </p:sp>
      <p:sp>
        <p:nvSpPr>
          <p:cNvPr id="3" name="Notes Placeholder 2"/>
          <p:cNvSpPr>
            <a:spLocks noGrp="1"/>
          </p:cNvSpPr>
          <p:nvPr>
            <p:ph type="body"/>
          </p:nvPr>
        </p:nvSpPr>
        <p:spPr/>
        <p:txBody>
          <a:bodyPr/>
          <a:lstStyle/>
          <a:p>
            <a:r>
              <a:t>Trainer-Notizen:</a:t>
            </a:r>
          </a:p>
          <a:p>
            <a:r>
              <a:t>- Code-Smells identifizieren lassen</a:t>
            </a:r>
          </a:p>
          <a:p>
            <a:r>
              <a:t>- Long Method, Switch Statement, Duplicate Code</a:t>
            </a:r>
          </a:p>
          <a:p>
            <a:r>
              <a:t>- Open/Closed Principle Verletzung zeigen</a:t>
            </a:r>
          </a:p>
          <a:p>
            <a:r>
              <a:t>- Zeitrahmen: ca. 7 Minuten</a:t>
            </a:r>
          </a:p>
        </p:txBody>
      </p:sp>
      <p:sp>
        <p:nvSpPr>
          <p:cNvPr id="4" name="Slide Number Placeholder 3"/>
          <p:cNvSpPr>
            <a:spLocks noGrp="1"/>
          </p:cNvSpPr>
          <p:nvPr>
            <p:ph type="sldNum" idx="14"/>
          </p:nvPr>
        </p:nvSpPr>
        <p:spPr/>
      </p:sp>
    </p:spTree>
  </p:cSld>
  <p:clrMapOvr>
    <a:masterClrMapping/>
  </p:clrMapOvr>
</p:notes>
</file>

<file path=ppt/notesSlides/notesSlide6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p:nvPr>
        </p:nvSpPr>
        <p:spPr/>
      </p:sp>
      <p:sp>
        <p:nvSpPr>
          <p:cNvPr id="3" name="Notes Placeholder 2"/>
          <p:cNvSpPr>
            <a:spLocks noGrp="1"/>
          </p:cNvSpPr>
          <p:nvPr>
            <p:ph type="body"/>
          </p:nvPr>
        </p:nvSpPr>
        <p:spPr/>
        <p:txBody>
          <a:bodyPr/>
          <a:lstStyle/>
          <a:p>
            <a:r>
              <a:t>Trainer-Notizen:</a:t>
            </a:r>
          </a:p>
          <a:p>
            <a:r>
              <a:t>- Überblick über alle 5 Creational Patterns</a:t>
            </a:r>
          </a:p>
          <a:p>
            <a:r>
              <a:t>- Gemeinsame Ziele betonen: Entkopplung, Flexibilität</a:t>
            </a:r>
          </a:p>
          <a:p>
            <a:r>
              <a:t>- Unterschiedliche Einsatzgebiete kurz erwähnen</a:t>
            </a:r>
          </a:p>
          <a:p>
            <a:r>
              <a:t>- Telekom-Kontext: Verschiedene Service-Typen, Kunden-Kategorien</a:t>
            </a:r>
          </a:p>
          <a:p>
            <a:r>
              <a:t>- Zeitrahmen: ca. 5 Minuten</a:t>
            </a:r>
          </a:p>
        </p:txBody>
      </p:sp>
      <p:sp>
        <p:nvSpPr>
          <p:cNvPr id="4" name="Slide Number Placeholder 3"/>
          <p:cNvSpPr>
            <a:spLocks noGrp="1"/>
          </p:cNvSpPr>
          <p:nvPr>
            <p:ph type="sldNum" idx="14"/>
          </p:nvPr>
        </p:nvSpPr>
        <p:spPr/>
      </p:sp>
    </p:spTree>
  </p:cSld>
  <p:clrMapOvr>
    <a:masterClrMapping/>
  </p:clrMapOvr>
</p:notes>
</file>

<file path=ppt/notesSlides/notesSlide6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p:nvPr>
        </p:nvSpPr>
        <p:spPr/>
      </p:sp>
      <p:sp>
        <p:nvSpPr>
          <p:cNvPr id="3" name="Notes Placeholder 2"/>
          <p:cNvSpPr>
            <a:spLocks noGrp="1"/>
          </p:cNvSpPr>
          <p:nvPr>
            <p:ph type="body"/>
          </p:nvPr>
        </p:nvSpPr>
        <p:spPr/>
        <p:txBody>
          <a:bodyPr/>
          <a:lstStyle/>
          <a:p>
            <a:r>
              <a:t>Trainer-Notizen:</a:t>
            </a:r>
          </a:p>
          <a:p>
            <a:r>
              <a:t>- Interaktiven Charakter des Trainings betonen</a:t>
            </a:r>
          </a:p>
          <a:p>
            <a:r>
              <a:t>- Teilnehmer ermutigen, eigene Beispiele einzubringen</a:t>
            </a:r>
          </a:p>
          <a:p>
            <a:r>
              <a:t>- Laptop/IDE-Setup für Hands-on Sessions erwähnen</a:t>
            </a:r>
          </a:p>
          <a:p>
            <a:r>
              <a:t>- Zeitrahmen: ca. 3 Minuten</a:t>
            </a:r>
          </a:p>
        </p:txBody>
      </p:sp>
      <p:sp>
        <p:nvSpPr>
          <p:cNvPr id="4" name="Slide Number Placeholder 3"/>
          <p:cNvSpPr>
            <a:spLocks noGrp="1"/>
          </p:cNvSpPr>
          <p:nvPr>
            <p:ph type="sldNum" idx="14"/>
          </p:nvPr>
        </p:nvSpPr>
        <p:spPr/>
      </p:sp>
    </p:spTree>
  </p:cSld>
  <p:clrMapOvr>
    <a:masterClrMapping/>
  </p:clrMapOvr>
</p:notes>
</file>

<file path=ppt/notesSlides/notesSlide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94" name="PlaceHolder 1"/>
          <p:cNvSpPr>
            <a:spLocks noGrp="1"/>
          </p:cNvSpPr>
          <p:nvPr>
            <p:ph type="sldImg"/>
          </p:nvPr>
        </p:nvSpPr>
        <p:spPr>
          <a:xfrm>
            <a:off x="380880" y="685800"/>
            <a:ext cx="6095520" cy="3428640"/>
          </a:xfrm>
          <a:prstGeom prst="rect">
            <a:avLst/>
          </a:prstGeom>
          <a:ln w="0">
            <a:noFill/>
          </a:ln>
        </p:spPr>
      </p:sp>
      <p:sp>
        <p:nvSpPr>
          <p:cNvPr id="695" name="PlaceHolder 2"/>
          <p:cNvSpPr>
            <a:spLocks noGrp="1"/>
          </p:cNvSpPr>
          <p:nvPr>
            <p:ph type="body"/>
          </p:nvPr>
        </p:nvSpPr>
        <p:spPr>
          <a:xfrm>
            <a:off x="685800" y="4343400"/>
            <a:ext cx="5486040" cy="4114440"/>
          </a:xfrm>
          <a:prstGeom prst="rect">
            <a:avLst/>
          </a:prstGeom>
          <a:noFill/>
          <a:ln w="0">
            <a:noFill/>
          </a:ln>
        </p:spPr>
        <p:txBody>
          <a:bodyPr lIns="91440" rIns="91440" tIns="91440" bIns="91440" anchor="t">
            <a:noAutofit/>
          </a:bodyPr>
          <a:p>
            <a:pPr marL="457200" indent="-298440">
              <a:lnSpc>
                <a:spcPct val="100000"/>
              </a:lnSpc>
              <a:buClr>
                <a:srgbClr val="000000"/>
              </a:buClr>
              <a:buFont typeface="Arial"/>
              <a:buChar char="●"/>
            </a:pPr>
            <a:r>
              <a:rPr b="0" lang="de-DE" sz="1100" strike="noStrike" u="none">
                <a:solidFill>
                  <a:srgbClr val="000000"/>
                </a:solidFill>
                <a:uFillTx/>
                <a:latin typeface="Open Sans"/>
                <a:ea typeface="Open Sans"/>
              </a:rPr>
              <a:t>credits: Google CEO Eric Schmidt introduced the term to an industry conference</a:t>
            </a:r>
            <a:endParaRPr b="0" lang="en-US" sz="1100" strike="noStrike" u="none">
              <a:solidFill>
                <a:srgbClr val="000000"/>
              </a:solidFill>
              <a:uFillTx/>
              <a:latin typeface="Arial"/>
            </a:endParaRPr>
          </a:p>
        </p:txBody>
      </p:sp>
      <p:sp>
        <p:nvSpPr>
          <p:cNvPr id="696" name="PlaceHolder 3"/>
          <p:cNvSpPr>
            <a:spLocks noGrp="1"/>
          </p:cNvSpPr>
          <p:nvPr>
            <p:ph type="sldNum" idx="21"/>
          </p:nvPr>
        </p:nvSpPr>
        <p:spPr>
          <a:xfrm>
            <a:off x="0" y="0"/>
            <a:ext cx="0" cy="0"/>
          </a:xfrm>
          <a:prstGeom prst="rect">
            <a:avLst/>
          </a:prstGeom>
          <a:noFill/>
          <a:ln w="0">
            <a:noFill/>
          </a:ln>
        </p:spPr>
        <p:txBody>
          <a:bodyPr lIns="90000" rIns="90000" tIns="-45000" bIns="-45000" anchor="t">
            <a:noAutofit/>
          </a:bodyPr>
          <a:lstStyle>
            <a:lvl1pPr indent="0">
              <a:lnSpc>
                <a:spcPct val="100000"/>
              </a:lnSpc>
              <a:buNone/>
              <a:defRPr b="0" lang="de-DE" sz="1400" strike="noStrike" u="none">
                <a:solidFill>
                  <a:srgbClr val="000000"/>
                </a:solidFill>
                <a:uFillTx/>
                <a:latin typeface="Open Sans"/>
                <a:ea typeface="Open Sans"/>
              </a:defRPr>
            </a:lvl1pPr>
          </a:lstStyle>
          <a:p>
            <a:pPr indent="0">
              <a:lnSpc>
                <a:spcPct val="100000"/>
              </a:lnSpc>
              <a:buNone/>
            </a:pPr>
            <a:fld id="{219B4802-220B-4496-BAC6-D954A9B7A455}" type="slidenum">
              <a:rPr b="0" lang="de-DE" sz="1400" strike="noStrike" u="none">
                <a:solidFill>
                  <a:srgbClr val="000000"/>
                </a:solidFill>
                <a:uFillTx/>
                <a:latin typeface="Open Sans"/>
                <a:ea typeface="Open Sans"/>
              </a:rPr>
              <a:t>&lt;number&gt;</a:t>
            </a:fld>
            <a:endParaRPr b="0" lang="en-US" sz="1400" strike="noStrike" u="none">
              <a:solidFill>
                <a:srgbClr val="000000"/>
              </a:solidFill>
              <a:uFillTx/>
              <a:latin typeface="Times New Roman"/>
            </a:endParaRPr>
          </a:p>
        </p:txBody>
      </p:sp>
    </p:spTree>
  </p:cSld>
</p:notes>
</file>

<file path=ppt/notesSlides/notesSlide7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p:nvPr>
        </p:nvSpPr>
        <p:spPr/>
      </p:sp>
      <p:sp>
        <p:nvSpPr>
          <p:cNvPr id="3" name="Notes Placeholder 2"/>
          <p:cNvSpPr>
            <a:spLocks noGrp="1"/>
          </p:cNvSpPr>
          <p:nvPr>
            <p:ph type="body"/>
          </p:nvPr>
        </p:nvSpPr>
        <p:spPr/>
        <p:txBody>
          <a:bodyPr/>
          <a:lstStyle/>
          <a:p>
            <a:r>
              <a:t>Trainer-Notizen:</a:t>
            </a:r>
          </a:p>
          <a:p>
            <a:r>
              <a:t>- Persönliche Vorstellung anpassen</a:t>
            </a:r>
          </a:p>
          <a:p>
            <a:r>
              <a:t>- Eigene Erfahrungen mit Telekom-Projekten erwähnen</a:t>
            </a:r>
          </a:p>
          <a:p>
            <a:r>
              <a:t>- Interaktion fördern: 'Was ist eure Erfahrung mit Architektur-Patterns?'</a:t>
            </a:r>
          </a:p>
          <a:p>
            <a:r>
              <a:t>- Zeitrahmen: 3-5 Minuten</a:t>
            </a:r>
          </a:p>
        </p:txBody>
      </p:sp>
      <p:sp>
        <p:nvSpPr>
          <p:cNvPr id="4" name="Slide Number Placeholder 3"/>
          <p:cNvSpPr>
            <a:spLocks noGrp="1"/>
          </p:cNvSpPr>
          <p:nvPr>
            <p:ph type="sldNum" idx="14"/>
          </p:nvPr>
        </p:nvSpPr>
        <p:spPr/>
      </p:sp>
    </p:spTree>
  </p:cSld>
  <p:clrMapOvr>
    <a:masterClrMapping/>
  </p:clrMapOvr>
</p:notes>
</file>

<file path=ppt/notesSlides/notesSlide7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p:nvPr>
        </p:nvSpPr>
        <p:spPr/>
      </p:sp>
      <p:sp>
        <p:nvSpPr>
          <p:cNvPr id="3" name="Notes Placeholder 2"/>
          <p:cNvSpPr>
            <a:spLocks noGrp="1"/>
          </p:cNvSpPr>
          <p:nvPr>
            <p:ph type="body"/>
          </p:nvPr>
        </p:nvSpPr>
        <p:spPr/>
        <p:txBody>
          <a:bodyPr/>
          <a:lstStyle/>
          <a:p>
            <a:r>
              <a:t>Trainer-Notizen:</a:t>
            </a:r>
          </a:p>
          <a:p>
            <a:r>
              <a:t>- Betonen Sie die praktische Anwendung der Prinzipien</a:t>
            </a:r>
          </a:p>
          <a:p>
            <a:r>
              <a:t>- Verweisen Sie auf die Telekom-spezifischen Beispiele</a:t>
            </a:r>
          </a:p>
          <a:p>
            <a:r>
              <a:t>- Erwähnen Sie, dass alle Konzepte mit Code-Beispielen unterlegt sind</a:t>
            </a:r>
          </a:p>
          <a:p>
            <a:r>
              <a:t>- Zeitrahmen: ca. 5 Minuten</a:t>
            </a:r>
          </a:p>
        </p:txBody>
      </p:sp>
      <p:sp>
        <p:nvSpPr>
          <p:cNvPr id="4" name="Slide Number Placeholder 3"/>
          <p:cNvSpPr>
            <a:spLocks noGrp="1"/>
          </p:cNvSpPr>
          <p:nvPr>
            <p:ph type="sldNum" idx="14"/>
          </p:nvPr>
        </p:nvSpPr>
        <p:spPr/>
      </p:sp>
    </p:spTree>
  </p:cSld>
  <p:clrMapOvr>
    <a:masterClrMapping/>
  </p:clrMapOvr>
</p:notes>
</file>

<file path=ppt/notesSlides/notesSlide7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41" name="PlaceHolder 1"/>
          <p:cNvSpPr>
            <a:spLocks noGrp="1"/>
          </p:cNvSpPr>
          <p:nvPr>
            <p:ph type="sldImg"/>
          </p:nvPr>
        </p:nvSpPr>
        <p:spPr>
          <a:xfrm>
            <a:off x="380880" y="685800"/>
            <a:ext cx="6095520" cy="3428640"/>
          </a:xfrm>
          <a:prstGeom prst="rect">
            <a:avLst/>
          </a:prstGeom>
          <a:ln w="0">
            <a:noFill/>
          </a:ln>
        </p:spPr>
      </p:sp>
      <p:sp>
        <p:nvSpPr>
          <p:cNvPr id="742" name="PlaceHolder 2"/>
          <p:cNvSpPr>
            <a:spLocks noGrp="1"/>
          </p:cNvSpPr>
          <p:nvPr>
            <p:ph type="body"/>
          </p:nvPr>
        </p:nvSpPr>
        <p:spPr>
          <a:xfrm>
            <a:off x="685800" y="4343400"/>
            <a:ext cx="5486040" cy="4114440"/>
          </a:xfrm>
          <a:prstGeom prst="rect">
            <a:avLst/>
          </a:prstGeom>
          <a:noFill/>
          <a:ln w="0">
            <a:noFill/>
          </a:ln>
        </p:spPr>
        <p:txBody>
          <a:bodyPr lIns="91440" rIns="91440" tIns="91440" bIns="91440" anchor="t">
            <a:noAutofit/>
          </a:bodyPr>
          <a:p>
            <a:pPr marL="457200" indent="-298440">
              <a:lnSpc>
                <a:spcPct val="100000"/>
              </a:lnSpc>
              <a:buClr>
                <a:srgbClr val="000000"/>
              </a:buClr>
              <a:buFont typeface="Arial"/>
              <a:buChar char="●"/>
            </a:pPr>
            <a:r>
              <a:rPr b="0" lang="de-DE" sz="1100" strike="noStrike" u="none">
                <a:solidFill>
                  <a:srgbClr val="000000"/>
                </a:solidFill>
                <a:uFillTx/>
                <a:latin typeface="Open Sans"/>
                <a:ea typeface="Open Sans"/>
              </a:rPr>
              <a:t>credits: Google CEO Eric Schmidt introduced the term to an industry conference</a:t>
            </a:r>
            <a:endParaRPr b="0" lang="en-US" sz="1100" strike="noStrike" u="none">
              <a:solidFill>
                <a:srgbClr val="000000"/>
              </a:solidFill>
              <a:uFillTx/>
              <a:latin typeface="Arial"/>
            </a:endParaRPr>
          </a:p>
        </p:txBody>
      </p:sp>
      <p:sp>
        <p:nvSpPr>
          <p:cNvPr id="743" name="PlaceHolder 3"/>
          <p:cNvSpPr>
            <a:spLocks noGrp="1"/>
          </p:cNvSpPr>
          <p:nvPr>
            <p:ph type="sldNum" idx="26"/>
          </p:nvPr>
        </p:nvSpPr>
        <p:spPr>
          <a:xfrm>
            <a:off x="0" y="0"/>
            <a:ext cx="0" cy="0"/>
          </a:xfrm>
          <a:prstGeom prst="rect">
            <a:avLst/>
          </a:prstGeom>
          <a:noFill/>
          <a:ln w="0">
            <a:noFill/>
          </a:ln>
        </p:spPr>
        <p:txBody>
          <a:bodyPr lIns="90000" rIns="90000" tIns="-45000" bIns="-45000" anchor="t">
            <a:noAutofit/>
          </a:bodyPr>
          <a:lstStyle>
            <a:lvl1pPr indent="0">
              <a:lnSpc>
                <a:spcPct val="100000"/>
              </a:lnSpc>
              <a:buNone/>
              <a:defRPr b="0" lang="de-DE" sz="1400" strike="noStrike" u="none">
                <a:solidFill>
                  <a:srgbClr val="000000"/>
                </a:solidFill>
                <a:uFillTx/>
                <a:latin typeface="Open Sans"/>
                <a:ea typeface="Open Sans"/>
              </a:defRPr>
            </a:lvl1pPr>
          </a:lstStyle>
          <a:p>
            <a:pPr indent="0">
              <a:lnSpc>
                <a:spcPct val="100000"/>
              </a:lnSpc>
              <a:buNone/>
            </a:pPr>
            <a:fld id="{119F8A75-1040-4D8C-9C46-A3FF97E2A5B6}" type="slidenum">
              <a:rPr b="0" lang="de-DE" sz="1400" strike="noStrike" u="none">
                <a:solidFill>
                  <a:srgbClr val="000000"/>
                </a:solidFill>
                <a:uFillTx/>
                <a:latin typeface="Open Sans"/>
                <a:ea typeface="Open Sans"/>
              </a:rPr>
              <a:t>&lt;number&gt;</a:t>
            </a:fld>
            <a:endParaRPr b="0" lang="en-US" sz="1400" strike="noStrike" u="none">
              <a:solidFill>
                <a:srgbClr val="000000"/>
              </a:solidFill>
              <a:uFillTx/>
              <a:latin typeface="Times New Roman"/>
            </a:endParaRPr>
          </a:p>
        </p:txBody>
      </p:sp>
    </p:spTree>
  </p:cSld>
</p:notes>
</file>

<file path=ppt/notesSlides/notesSlide7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p:nvPr>
        </p:nvSpPr>
        <p:spPr/>
      </p:sp>
      <p:sp>
        <p:nvSpPr>
          <p:cNvPr id="3" name="Notes Placeholder 2"/>
          <p:cNvSpPr>
            <a:spLocks noGrp="1"/>
          </p:cNvSpPr>
          <p:nvPr>
            <p:ph type="body"/>
          </p:nvPr>
        </p:nvSpPr>
        <p:spPr/>
        <p:txBody>
          <a:bodyPr/>
          <a:lstStyle/>
          <a:p>
            <a:r>
              <a:t>Trainer-Notizen:</a:t>
            </a:r>
          </a:p>
          <a:p>
            <a:r>
              <a:t>- Unterschied anhand Telekom-Beispielen erklären</a:t>
            </a:r>
          </a:p>
          <a:p>
            <a:r>
              <a:t>- Microservices (Architektur) vs. Service-Implementation (Design)</a:t>
            </a:r>
          </a:p>
          <a:p>
            <a:r>
              <a:t>- Kosten von Architektur-Änderungen vs. Design-Änderungen</a:t>
            </a:r>
          </a:p>
          <a:p>
            <a:r>
              <a:t>- Zeitrahmen: ca. 7-8 Minuten</a:t>
            </a:r>
          </a:p>
        </p:txBody>
      </p:sp>
      <p:sp>
        <p:nvSpPr>
          <p:cNvPr id="4" name="Slide Number Placeholder 3"/>
          <p:cNvSpPr>
            <a:spLocks noGrp="1"/>
          </p:cNvSpPr>
          <p:nvPr>
            <p:ph type="sldNum" idx="14"/>
          </p:nvPr>
        </p:nvSpPr>
        <p:spPr/>
      </p:sp>
    </p:spTree>
  </p:cSld>
  <p:clrMapOvr>
    <a:masterClrMapping/>
  </p:clrMapOvr>
</p:notes>
</file>

<file path=ppt/notesSlides/notesSlide7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p:nvPr>
        </p:nvSpPr>
        <p:spPr/>
      </p:sp>
      <p:sp>
        <p:nvSpPr>
          <p:cNvPr id="3" name="Notes Placeholder 2"/>
          <p:cNvSpPr>
            <a:spLocks noGrp="1"/>
          </p:cNvSpPr>
          <p:nvPr>
            <p:ph type="body"/>
          </p:nvPr>
        </p:nvSpPr>
        <p:spPr/>
        <p:txBody>
          <a:bodyPr/>
          <a:lstStyle/>
          <a:p>
            <a:r>
              <a:t>Trainer-Notizen:</a:t>
            </a:r>
          </a:p>
          <a:p>
            <a:r>
              <a:t>- Code-Smells anhand von Telekom-Beispielen erklären</a:t>
            </a:r>
          </a:p>
          <a:p>
            <a:r>
              <a:t>- Interaktion: 'Welche Code-Smells habt ihr schon erlebt?'</a:t>
            </a:r>
          </a:p>
          <a:p>
            <a:r>
              <a:t>- Refactoring-Techniken als Lösung erwähnen</a:t>
            </a:r>
          </a:p>
          <a:p>
            <a:r>
              <a:t>- Überleitung zu Design Patterns als Lösungsansatz</a:t>
            </a:r>
          </a:p>
          <a:p>
            <a:r>
              <a:t>- Zeitrahmen: ca. 10 Minuten</a:t>
            </a:r>
          </a:p>
        </p:txBody>
      </p:sp>
      <p:sp>
        <p:nvSpPr>
          <p:cNvPr id="4" name="Slide Number Placeholder 3"/>
          <p:cNvSpPr>
            <a:spLocks noGrp="1"/>
          </p:cNvSpPr>
          <p:nvPr>
            <p:ph type="sldNum" idx="14"/>
          </p:nvPr>
        </p:nvSpPr>
        <p:spPr/>
      </p:sp>
    </p:spTree>
  </p:cSld>
  <p:clrMapOvr>
    <a:masterClrMapping/>
  </p:clrMapOvr>
</p:notes>
</file>

<file path=ppt/notesSlides/notesSlide7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44" name="PlaceHolder 1"/>
          <p:cNvSpPr>
            <a:spLocks noGrp="1"/>
          </p:cNvSpPr>
          <p:nvPr>
            <p:ph type="sldImg"/>
          </p:nvPr>
        </p:nvSpPr>
        <p:spPr>
          <a:xfrm>
            <a:off x="380880" y="685800"/>
            <a:ext cx="6095520" cy="3428640"/>
          </a:xfrm>
          <a:prstGeom prst="rect">
            <a:avLst/>
          </a:prstGeom>
          <a:ln w="0">
            <a:noFill/>
          </a:ln>
        </p:spPr>
      </p:sp>
      <p:sp>
        <p:nvSpPr>
          <p:cNvPr id="745" name="PlaceHolder 2"/>
          <p:cNvSpPr>
            <a:spLocks noGrp="1"/>
          </p:cNvSpPr>
          <p:nvPr>
            <p:ph type="body"/>
          </p:nvPr>
        </p:nvSpPr>
        <p:spPr>
          <a:xfrm>
            <a:off x="685800" y="4343400"/>
            <a:ext cx="5486040" cy="4114440"/>
          </a:xfrm>
          <a:prstGeom prst="rect">
            <a:avLst/>
          </a:prstGeom>
          <a:noFill/>
          <a:ln w="0">
            <a:noFill/>
          </a:ln>
        </p:spPr>
        <p:txBody>
          <a:bodyPr lIns="91440" rIns="91440" tIns="91440" bIns="91440" anchor="t">
            <a:noAutofit/>
          </a:bodyPr>
          <a:p>
            <a:pPr indent="0">
              <a:lnSpc>
                <a:spcPct val="115000"/>
              </a:lnSpc>
              <a:buNone/>
              <a:tabLst>
                <a:tab algn="l" pos="0"/>
              </a:tabLst>
            </a:pPr>
            <a:r>
              <a:rPr b="0" lang="de" sz="1100" strike="noStrike" u="none">
                <a:solidFill>
                  <a:srgbClr val="00519e"/>
                </a:solidFill>
                <a:uFillTx/>
                <a:latin typeface="Open Sans"/>
                <a:ea typeface="Open Sans"/>
              </a:rPr>
              <a:t>Historically grown</a:t>
            </a:r>
            <a:endParaRPr b="0" lang="en-US" sz="1100" strike="noStrike" u="none">
              <a:solidFill>
                <a:srgbClr val="000000"/>
              </a:solidFill>
              <a:uFillTx/>
              <a:latin typeface="Arial"/>
            </a:endParaRPr>
          </a:p>
          <a:p>
            <a:pPr marL="457200" indent="-343080">
              <a:lnSpc>
                <a:spcPct val="115000"/>
              </a:lnSpc>
              <a:spcBef>
                <a:spcPts val="400"/>
              </a:spcBef>
              <a:buClr>
                <a:srgbClr val="000000"/>
              </a:buClr>
              <a:buFont typeface="Trebuchet MS"/>
              <a:buChar char="●"/>
              <a:tabLst>
                <a:tab algn="l" pos="0"/>
              </a:tabLst>
            </a:pPr>
            <a:r>
              <a:rPr b="0" lang="de" sz="1100" strike="noStrike" u="none">
                <a:solidFill>
                  <a:srgbClr val="4b4b4b"/>
                </a:solidFill>
                <a:uFillTx/>
                <a:latin typeface="Open Sans"/>
                <a:ea typeface="Open Sans"/>
              </a:rPr>
              <a:t>Old Technologies</a:t>
            </a:r>
            <a:endParaRPr b="0" lang="en-US" sz="1100" strike="noStrike" u="none">
              <a:solidFill>
                <a:srgbClr val="000000"/>
              </a:solidFill>
              <a:uFillTx/>
              <a:latin typeface="Arial"/>
            </a:endParaRPr>
          </a:p>
          <a:p>
            <a:pPr marL="457200" indent="-343080">
              <a:lnSpc>
                <a:spcPct val="115000"/>
              </a:lnSpc>
              <a:buClr>
                <a:srgbClr val="4b4b4b"/>
              </a:buClr>
              <a:buFont typeface="Trebuchet MS"/>
              <a:buChar char="●"/>
              <a:tabLst>
                <a:tab algn="l" pos="0"/>
              </a:tabLst>
            </a:pPr>
            <a:r>
              <a:rPr b="0" lang="de" sz="1100" strike="noStrike" u="none">
                <a:solidFill>
                  <a:srgbClr val="4b4b4b"/>
                </a:solidFill>
                <a:uFillTx/>
                <a:latin typeface="Open Sans"/>
                <a:ea typeface="Open Sans"/>
              </a:rPr>
              <a:t>Old Approaches</a:t>
            </a:r>
            <a:endParaRPr b="0" lang="en-US" sz="1100" strike="noStrike" u="none">
              <a:solidFill>
                <a:srgbClr val="000000"/>
              </a:solidFill>
              <a:uFillTx/>
              <a:latin typeface="Arial"/>
            </a:endParaRPr>
          </a:p>
          <a:p>
            <a:pPr marL="457200" indent="-343080">
              <a:lnSpc>
                <a:spcPct val="115000"/>
              </a:lnSpc>
              <a:buClr>
                <a:srgbClr val="000000"/>
              </a:buClr>
              <a:buFont typeface="Trebuchet MS"/>
              <a:buChar char="●"/>
              <a:tabLst>
                <a:tab algn="l" pos="0"/>
              </a:tabLst>
            </a:pPr>
            <a:r>
              <a:rPr b="0" lang="de" sz="1100" strike="noStrike" u="none">
                <a:solidFill>
                  <a:schemeClr val="dk1"/>
                </a:solidFill>
                <a:uFillTx/>
                <a:latin typeface="Open Sans"/>
                <a:ea typeface="Open Sans"/>
              </a:rPr>
              <a:t>Hard to modernize</a:t>
            </a:r>
            <a:endParaRPr b="0" lang="en-US" sz="1100" strike="noStrike" u="none">
              <a:solidFill>
                <a:srgbClr val="000000"/>
              </a:solidFill>
              <a:uFillTx/>
              <a:latin typeface="Arial"/>
            </a:endParaRPr>
          </a:p>
          <a:p>
            <a:pPr marL="457200" indent="-343080">
              <a:lnSpc>
                <a:spcPct val="115000"/>
              </a:lnSpc>
              <a:buClr>
                <a:srgbClr val="000000"/>
              </a:buClr>
              <a:buFont typeface="Trebuchet MS"/>
              <a:buChar char="●"/>
              <a:tabLst>
                <a:tab algn="l" pos="0"/>
              </a:tabLst>
            </a:pPr>
            <a:r>
              <a:rPr b="0" lang="de" sz="1100" strike="noStrike" u="none">
                <a:solidFill>
                  <a:schemeClr val="dk1"/>
                </a:solidFill>
                <a:uFillTx/>
                <a:latin typeface="Open Sans"/>
                <a:ea typeface="Open Sans"/>
              </a:rPr>
              <a:t>Maintainability?</a:t>
            </a:r>
            <a:endParaRPr b="0" lang="en-US" sz="1100" strike="noStrike" u="none">
              <a:solidFill>
                <a:srgbClr val="000000"/>
              </a:solidFill>
              <a:uFillTx/>
              <a:latin typeface="Arial"/>
            </a:endParaRPr>
          </a:p>
          <a:p>
            <a:pPr marL="457200" indent="-343080">
              <a:lnSpc>
                <a:spcPct val="115000"/>
              </a:lnSpc>
              <a:buClr>
                <a:srgbClr val="000000"/>
              </a:buClr>
              <a:buFont typeface="Trebuchet MS"/>
              <a:buChar char="●"/>
              <a:tabLst>
                <a:tab algn="l" pos="0"/>
              </a:tabLst>
            </a:pPr>
            <a:r>
              <a:rPr b="0" lang="de" sz="1100" strike="noStrike" u="none">
                <a:solidFill>
                  <a:schemeClr val="dk1"/>
                </a:solidFill>
                <a:uFillTx/>
                <a:latin typeface="Open Sans"/>
                <a:ea typeface="Open Sans"/>
              </a:rPr>
              <a:t>Scalability</a:t>
            </a:r>
            <a:r>
              <a:rPr b="0" lang="de" sz="1100" strike="noStrike" u="none">
                <a:solidFill>
                  <a:srgbClr val="4b4b4b"/>
                </a:solidFill>
                <a:uFillTx/>
                <a:latin typeface="Open Sans"/>
                <a:ea typeface="Open Sans"/>
              </a:rPr>
              <a:t>?</a:t>
            </a:r>
            <a:endParaRPr b="0" lang="en-US" sz="1100" strike="noStrike" u="none">
              <a:solidFill>
                <a:srgbClr val="000000"/>
              </a:solidFill>
              <a:uFillTx/>
              <a:latin typeface="Arial"/>
            </a:endParaRPr>
          </a:p>
          <a:p>
            <a:pPr indent="0">
              <a:lnSpc>
                <a:spcPct val="115000"/>
              </a:lnSpc>
              <a:spcBef>
                <a:spcPts val="400"/>
              </a:spcBef>
              <a:buNone/>
              <a:tabLst>
                <a:tab algn="l" pos="0"/>
              </a:tabLst>
            </a:pPr>
            <a:endParaRPr b="0" lang="en-US" sz="1100" strike="noStrike" u="none">
              <a:solidFill>
                <a:srgbClr val="000000"/>
              </a:solidFill>
              <a:uFillTx/>
              <a:latin typeface="Arial"/>
            </a:endParaRPr>
          </a:p>
          <a:p>
            <a:pPr indent="0">
              <a:lnSpc>
                <a:spcPct val="115000"/>
              </a:lnSpc>
              <a:spcBef>
                <a:spcPts val="400"/>
              </a:spcBef>
              <a:buNone/>
              <a:tabLst>
                <a:tab algn="l" pos="0"/>
              </a:tabLst>
            </a:pPr>
            <a:r>
              <a:rPr b="0" lang="de" sz="1100" strike="noStrike" u="none">
                <a:solidFill>
                  <a:srgbClr val="00519e"/>
                </a:solidFill>
                <a:uFillTx/>
                <a:latin typeface="Open Sans"/>
                <a:ea typeface="Open Sans"/>
              </a:rPr>
              <a:t>Typical approaches</a:t>
            </a:r>
            <a:endParaRPr b="0" lang="en-US" sz="1100" strike="noStrike" u="none">
              <a:solidFill>
                <a:srgbClr val="000000"/>
              </a:solidFill>
              <a:uFillTx/>
              <a:latin typeface="Arial"/>
            </a:endParaRPr>
          </a:p>
          <a:p>
            <a:pPr marL="457200" indent="-343080">
              <a:lnSpc>
                <a:spcPct val="115000"/>
              </a:lnSpc>
              <a:spcBef>
                <a:spcPts val="400"/>
              </a:spcBef>
              <a:buClr>
                <a:srgbClr val="000000"/>
              </a:buClr>
              <a:buFont typeface="Trebuchet MS"/>
              <a:buChar char="●"/>
              <a:tabLst>
                <a:tab algn="l" pos="0"/>
              </a:tabLst>
            </a:pPr>
            <a:r>
              <a:rPr b="0" lang="de" sz="1100" strike="noStrike" u="none">
                <a:solidFill>
                  <a:schemeClr val="dk1"/>
                </a:solidFill>
                <a:uFillTx/>
                <a:latin typeface="Open Sans"/>
                <a:ea typeface="Open Sans"/>
              </a:rPr>
              <a:t>Hard coded relationships between components</a:t>
            </a:r>
            <a:endParaRPr b="0" lang="en-US" sz="1100" strike="noStrike" u="none">
              <a:solidFill>
                <a:srgbClr val="000000"/>
              </a:solidFill>
              <a:uFillTx/>
              <a:latin typeface="Arial"/>
            </a:endParaRPr>
          </a:p>
          <a:p>
            <a:pPr marL="457200" indent="-343080">
              <a:lnSpc>
                <a:spcPct val="115000"/>
              </a:lnSpc>
              <a:buClr>
                <a:srgbClr val="000000"/>
              </a:buClr>
              <a:buFont typeface="Trebuchet MS"/>
              <a:buChar char="●"/>
              <a:tabLst>
                <a:tab algn="l" pos="0"/>
              </a:tabLst>
            </a:pPr>
            <a:r>
              <a:rPr b="0" lang="de" sz="1100" strike="noStrike" u="none">
                <a:solidFill>
                  <a:schemeClr val="dk1"/>
                </a:solidFill>
                <a:uFillTx/>
                <a:latin typeface="Open Sans"/>
                <a:ea typeface="Open Sans"/>
              </a:rPr>
              <a:t>No borders between domains and functionalities</a:t>
            </a:r>
            <a:endParaRPr b="0" lang="en-US" sz="1100" strike="noStrike" u="none">
              <a:solidFill>
                <a:srgbClr val="000000"/>
              </a:solidFill>
              <a:uFillTx/>
              <a:latin typeface="Arial"/>
            </a:endParaRPr>
          </a:p>
          <a:p>
            <a:pPr marL="457200" indent="-343080">
              <a:lnSpc>
                <a:spcPct val="115000"/>
              </a:lnSpc>
              <a:buClr>
                <a:srgbClr val="000000"/>
              </a:buClr>
              <a:buFont typeface="Trebuchet MS"/>
              <a:buChar char="●"/>
              <a:tabLst>
                <a:tab algn="l" pos="0"/>
              </a:tabLst>
            </a:pPr>
            <a:r>
              <a:rPr b="0" lang="de" sz="1100" strike="noStrike" u="none">
                <a:solidFill>
                  <a:srgbClr val="4b4b4b"/>
                </a:solidFill>
                <a:uFillTx/>
                <a:latin typeface="Open Sans"/>
                <a:ea typeface="Open Sans"/>
              </a:rPr>
              <a:t>„</a:t>
            </a:r>
            <a:r>
              <a:rPr b="0" lang="de" sz="1100" strike="noStrike" u="none">
                <a:solidFill>
                  <a:srgbClr val="4b4b4b"/>
                </a:solidFill>
                <a:uFillTx/>
                <a:latin typeface="Open Sans"/>
                <a:ea typeface="Open Sans"/>
              </a:rPr>
              <a:t>All in One“-Approach</a:t>
            </a:r>
            <a:endParaRPr b="0" lang="en-US" sz="1100" strike="noStrike" u="none">
              <a:solidFill>
                <a:srgbClr val="000000"/>
              </a:solidFill>
              <a:uFillTx/>
              <a:latin typeface="Arial"/>
            </a:endParaRPr>
          </a:p>
          <a:p>
            <a:pPr indent="0">
              <a:lnSpc>
                <a:spcPct val="115000"/>
              </a:lnSpc>
              <a:spcBef>
                <a:spcPts val="400"/>
              </a:spcBef>
              <a:buNone/>
              <a:tabLst>
                <a:tab algn="l" pos="0"/>
              </a:tabLst>
            </a:pPr>
            <a:endParaRPr b="0" lang="en-US" sz="1100" strike="noStrike" u="none">
              <a:solidFill>
                <a:srgbClr val="000000"/>
              </a:solidFill>
              <a:uFillTx/>
              <a:latin typeface="Arial"/>
            </a:endParaRPr>
          </a:p>
          <a:p>
            <a:pPr indent="0">
              <a:lnSpc>
                <a:spcPct val="115000"/>
              </a:lnSpc>
              <a:spcBef>
                <a:spcPts val="400"/>
              </a:spcBef>
              <a:buNone/>
              <a:tabLst>
                <a:tab algn="l" pos="0"/>
              </a:tabLst>
            </a:pPr>
            <a:r>
              <a:rPr b="0" lang="de" sz="1100" strike="noStrike" u="none">
                <a:solidFill>
                  <a:schemeClr val="dk1"/>
                </a:solidFill>
                <a:uFillTx/>
                <a:latin typeface="Open Sans"/>
                <a:ea typeface="Open Sans"/>
              </a:rPr>
              <a:t>Usually...</a:t>
            </a:r>
            <a:endParaRPr b="0" lang="en-US" sz="1100" strike="noStrike" u="none">
              <a:solidFill>
                <a:srgbClr val="000000"/>
              </a:solidFill>
              <a:uFillTx/>
              <a:latin typeface="Arial"/>
            </a:endParaRPr>
          </a:p>
          <a:p>
            <a:pPr marL="457200" indent="-343080">
              <a:lnSpc>
                <a:spcPct val="115000"/>
              </a:lnSpc>
              <a:spcBef>
                <a:spcPts val="400"/>
              </a:spcBef>
              <a:buClr>
                <a:srgbClr val="000000"/>
              </a:buClr>
              <a:buFont typeface="Trebuchet MS"/>
              <a:buChar char="●"/>
              <a:tabLst>
                <a:tab algn="l" pos="0"/>
              </a:tabLst>
            </a:pPr>
            <a:r>
              <a:rPr b="0" lang="de" sz="1100" strike="noStrike" u="none">
                <a:solidFill>
                  <a:srgbClr val="4b4b4b"/>
                </a:solidFill>
                <a:uFillTx/>
                <a:latin typeface="Open Sans"/>
                <a:ea typeface="Open Sans"/>
              </a:rPr>
              <a:t>Huge</a:t>
            </a:r>
            <a:endParaRPr b="0" lang="en-US" sz="1100" strike="noStrike" u="none">
              <a:solidFill>
                <a:srgbClr val="000000"/>
              </a:solidFill>
              <a:uFillTx/>
              <a:latin typeface="Arial"/>
            </a:endParaRPr>
          </a:p>
          <a:p>
            <a:pPr marL="457200" indent="-343080">
              <a:lnSpc>
                <a:spcPct val="115000"/>
              </a:lnSpc>
              <a:buClr>
                <a:srgbClr val="000000"/>
              </a:buClr>
              <a:buFont typeface="Trebuchet MS"/>
              <a:buChar char="●"/>
              <a:tabLst>
                <a:tab algn="l" pos="0"/>
              </a:tabLst>
            </a:pPr>
            <a:r>
              <a:rPr b="0" lang="de" sz="1100" strike="noStrike" u="none">
                <a:solidFill>
                  <a:schemeClr val="dk1"/>
                </a:solidFill>
                <a:uFillTx/>
                <a:latin typeface="Open Sans"/>
                <a:ea typeface="Open Sans"/>
              </a:rPr>
              <a:t>Monolithic</a:t>
            </a:r>
            <a:endParaRPr b="0" lang="en-US" sz="1100" strike="noStrike" u="none">
              <a:solidFill>
                <a:srgbClr val="000000"/>
              </a:solidFill>
              <a:uFillTx/>
              <a:latin typeface="Arial"/>
            </a:endParaRPr>
          </a:p>
          <a:p>
            <a:pPr marL="457200" indent="-343080">
              <a:lnSpc>
                <a:spcPct val="115000"/>
              </a:lnSpc>
              <a:buClr>
                <a:srgbClr val="000000"/>
              </a:buClr>
              <a:buFont typeface="Trebuchet MS"/>
              <a:buChar char="●"/>
              <a:tabLst>
                <a:tab algn="l" pos="0"/>
              </a:tabLst>
            </a:pPr>
            <a:r>
              <a:rPr b="0" lang="de" sz="1100" strike="noStrike" u="none">
                <a:solidFill>
                  <a:schemeClr val="dk1"/>
                </a:solidFill>
                <a:uFillTx/>
                <a:latin typeface="Open Sans"/>
                <a:ea typeface="Open Sans"/>
              </a:rPr>
              <a:t>Run on generic platforms (Java EE, MS IIS)</a:t>
            </a:r>
            <a:endParaRPr b="0" lang="en-US" sz="1100" strike="noStrike" u="none">
              <a:solidFill>
                <a:srgbClr val="000000"/>
              </a:solidFill>
              <a:uFillTx/>
              <a:latin typeface="Arial"/>
            </a:endParaRPr>
          </a:p>
          <a:p>
            <a:pPr marL="457200" indent="-343080">
              <a:lnSpc>
                <a:spcPct val="115000"/>
              </a:lnSpc>
              <a:buClr>
                <a:srgbClr val="000000"/>
              </a:buClr>
              <a:buFont typeface="Trebuchet MS"/>
              <a:buChar char="●"/>
              <a:tabLst>
                <a:tab algn="l" pos="0"/>
              </a:tabLst>
            </a:pPr>
            <a:r>
              <a:rPr b="0" lang="de" sz="1100" strike="noStrike" u="none">
                <a:solidFill>
                  <a:schemeClr val="dk1"/>
                </a:solidFill>
                <a:uFillTx/>
                <a:latin typeface="Open Sans"/>
                <a:ea typeface="Open Sans"/>
              </a:rPr>
              <a:t>Expensive</a:t>
            </a:r>
            <a:r>
              <a:rPr b="0" lang="de" sz="1100" strike="noStrike" u="none">
                <a:solidFill>
                  <a:srgbClr val="4b4b4b"/>
                </a:solidFill>
                <a:uFillTx/>
                <a:latin typeface="Open Sans"/>
                <a:ea typeface="Open Sans"/>
              </a:rPr>
              <a:t> Deployment</a:t>
            </a:r>
            <a:endParaRPr b="0" lang="en-US" sz="1100" strike="noStrike" u="none">
              <a:solidFill>
                <a:srgbClr val="000000"/>
              </a:solidFill>
              <a:uFillTx/>
              <a:latin typeface="Arial"/>
            </a:endParaRPr>
          </a:p>
          <a:p>
            <a:pPr marL="457200" indent="-343080">
              <a:lnSpc>
                <a:spcPct val="115000"/>
              </a:lnSpc>
              <a:buClr>
                <a:srgbClr val="4b4b4b"/>
              </a:buClr>
              <a:buFont typeface="Trebuchet MS"/>
              <a:buChar char="●"/>
              <a:tabLst>
                <a:tab algn="l" pos="0"/>
              </a:tabLst>
            </a:pPr>
            <a:r>
              <a:rPr b="0" lang="de" sz="1100" strike="noStrike" u="none">
                <a:solidFill>
                  <a:srgbClr val="4b4b4b"/>
                </a:solidFill>
                <a:uFillTx/>
                <a:latin typeface="Open Sans"/>
                <a:ea typeface="Open Sans"/>
              </a:rPr>
              <a:t>Expensive Operations</a:t>
            </a:r>
            <a:endParaRPr b="0" lang="en-US" sz="1100" strike="noStrike" u="none">
              <a:solidFill>
                <a:srgbClr val="000000"/>
              </a:solidFill>
              <a:uFillTx/>
              <a:latin typeface="Arial"/>
            </a:endParaRPr>
          </a:p>
          <a:p>
            <a:pPr marL="457200" indent="-343080">
              <a:lnSpc>
                <a:spcPct val="115000"/>
              </a:lnSpc>
              <a:buClr>
                <a:srgbClr val="4b4b4b"/>
              </a:buClr>
              <a:buFont typeface="Trebuchet MS"/>
              <a:buChar char="●"/>
              <a:tabLst>
                <a:tab algn="l" pos="0"/>
              </a:tabLst>
            </a:pPr>
            <a:r>
              <a:rPr b="0" lang="de" sz="1100" strike="noStrike" u="none">
                <a:solidFill>
                  <a:srgbClr val="4b4b4b"/>
                </a:solidFill>
                <a:uFillTx/>
                <a:latin typeface="Open Sans"/>
                <a:ea typeface="Open Sans"/>
              </a:rPr>
              <a:t>Change-Prevention instead of Change-Affirmation</a:t>
            </a:r>
            <a:endParaRPr b="0" lang="en-US" sz="1100" strike="noStrike" u="none">
              <a:solidFill>
                <a:srgbClr val="000000"/>
              </a:solidFill>
              <a:uFillTx/>
              <a:latin typeface="Arial"/>
            </a:endParaRPr>
          </a:p>
        </p:txBody>
      </p:sp>
    </p:spTree>
  </p:cSld>
</p:notes>
</file>

<file path=ppt/notesSlides/notesSlide7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46" name="PlaceHolder 1"/>
          <p:cNvSpPr>
            <a:spLocks noGrp="1"/>
          </p:cNvSpPr>
          <p:nvPr>
            <p:ph type="sldImg"/>
          </p:nvPr>
        </p:nvSpPr>
        <p:spPr>
          <a:xfrm>
            <a:off x="380880" y="685800"/>
            <a:ext cx="6095520" cy="3428640"/>
          </a:xfrm>
          <a:prstGeom prst="rect">
            <a:avLst/>
          </a:prstGeom>
          <a:ln w="0">
            <a:noFill/>
          </a:ln>
        </p:spPr>
      </p:sp>
      <p:sp>
        <p:nvSpPr>
          <p:cNvPr id="747" name="PlaceHolder 2"/>
          <p:cNvSpPr>
            <a:spLocks noGrp="1"/>
          </p:cNvSpPr>
          <p:nvPr>
            <p:ph type="body"/>
          </p:nvPr>
        </p:nvSpPr>
        <p:spPr>
          <a:xfrm>
            <a:off x="685800" y="4343400"/>
            <a:ext cx="5486040" cy="4114440"/>
          </a:xfrm>
          <a:prstGeom prst="rect">
            <a:avLst/>
          </a:prstGeom>
          <a:noFill/>
          <a:ln w="0">
            <a:noFill/>
          </a:ln>
        </p:spPr>
        <p:txBody>
          <a:bodyPr lIns="91440" rIns="91440" tIns="91440" bIns="91440" anchor="t">
            <a:noAutofit/>
          </a:bodyPr>
          <a:p>
            <a:pPr indent="0">
              <a:lnSpc>
                <a:spcPct val="115000"/>
              </a:lnSpc>
              <a:buNone/>
              <a:tabLst>
                <a:tab algn="l" pos="0"/>
              </a:tabLst>
            </a:pPr>
            <a:r>
              <a:rPr b="0" lang="de" sz="1100" strike="noStrike" u="none">
                <a:solidFill>
                  <a:srgbClr val="00519e"/>
                </a:solidFill>
                <a:uFillTx/>
                <a:latin typeface="Open Sans"/>
                <a:ea typeface="Open Sans"/>
              </a:rPr>
              <a:t>Verticals</a:t>
            </a:r>
            <a:endParaRPr b="0" lang="en-US" sz="1100" strike="noStrike" u="none">
              <a:solidFill>
                <a:srgbClr val="000000"/>
              </a:solidFill>
              <a:uFillTx/>
              <a:latin typeface="Arial"/>
            </a:endParaRPr>
          </a:p>
          <a:p>
            <a:pPr marL="457200" indent="-298440">
              <a:lnSpc>
                <a:spcPct val="115000"/>
              </a:lnSpc>
              <a:spcBef>
                <a:spcPts val="400"/>
              </a:spcBef>
              <a:buClr>
                <a:srgbClr val="000000"/>
              </a:buClr>
              <a:buFont typeface="Arial"/>
              <a:buChar char="●"/>
              <a:tabLst>
                <a:tab algn="l" pos="0"/>
              </a:tabLst>
            </a:pPr>
            <a:r>
              <a:rPr b="0" lang="de" sz="1100" strike="noStrike" u="none">
                <a:solidFill>
                  <a:schemeClr val="dk1"/>
                </a:solidFill>
                <a:uFillTx/>
                <a:latin typeface="Open Sans"/>
                <a:ea typeface="Open Sans"/>
              </a:rPr>
              <a:t>Separation of systems</a:t>
            </a:r>
            <a:endParaRPr b="0" lang="en-US" sz="1100" strike="noStrike" u="none">
              <a:solidFill>
                <a:srgbClr val="000000"/>
              </a:solidFill>
              <a:uFillTx/>
              <a:latin typeface="Arial"/>
            </a:endParaRPr>
          </a:p>
          <a:p>
            <a:pPr marL="457200" indent="-298440">
              <a:lnSpc>
                <a:spcPct val="115000"/>
              </a:lnSpc>
              <a:buClr>
                <a:srgbClr val="000000"/>
              </a:buClr>
              <a:buFont typeface="Arial"/>
              <a:buChar char="●"/>
              <a:tabLst>
                <a:tab algn="l" pos="0"/>
              </a:tabLst>
            </a:pPr>
            <a:r>
              <a:rPr b="0" lang="de" sz="1100" strike="noStrike" u="none">
                <a:solidFill>
                  <a:srgbClr val="4b4b4b"/>
                </a:solidFill>
                <a:uFillTx/>
                <a:latin typeface="Open Sans"/>
                <a:ea typeface="Open Sans"/>
              </a:rPr>
              <a:t>Separated parts to be developed independently</a:t>
            </a:r>
            <a:endParaRPr b="0" lang="en-US" sz="1100" strike="noStrike" u="none">
              <a:solidFill>
                <a:srgbClr val="000000"/>
              </a:solidFill>
              <a:uFillTx/>
              <a:latin typeface="Arial"/>
            </a:endParaRPr>
          </a:p>
          <a:p>
            <a:pPr marL="457200" indent="-298440">
              <a:lnSpc>
                <a:spcPct val="115000"/>
              </a:lnSpc>
              <a:buClr>
                <a:srgbClr val="000000"/>
              </a:buClr>
              <a:buFont typeface="Arial"/>
              <a:buChar char="●"/>
              <a:tabLst>
                <a:tab algn="l" pos="0"/>
              </a:tabLst>
            </a:pPr>
            <a:r>
              <a:rPr b="0" lang="de" sz="1100" strike="noStrike" u="none">
                <a:solidFill>
                  <a:srgbClr val="4b4b4b"/>
                </a:solidFill>
                <a:uFillTx/>
                <a:latin typeface="Open Sans"/>
                <a:ea typeface="Open Sans"/>
              </a:rPr>
              <a:t>Modularity allows for simplified Development, Deployment and Operations</a:t>
            </a:r>
            <a:endParaRPr b="0" lang="en-US" sz="1100" strike="noStrike" u="none">
              <a:solidFill>
                <a:srgbClr val="000000"/>
              </a:solidFill>
              <a:uFillTx/>
              <a:latin typeface="Arial"/>
            </a:endParaRPr>
          </a:p>
          <a:p>
            <a:pPr marL="457200" indent="-298440">
              <a:lnSpc>
                <a:spcPct val="115000"/>
              </a:lnSpc>
              <a:buClr>
                <a:srgbClr val="4b4b4b"/>
              </a:buClr>
              <a:buFont typeface="Arial"/>
              <a:buChar char="●"/>
              <a:tabLst>
                <a:tab algn="l" pos="0"/>
              </a:tabLst>
            </a:pPr>
            <a:r>
              <a:rPr b="0" lang="de" sz="1100" strike="noStrike" u="none">
                <a:solidFill>
                  <a:srgbClr val="4b4b4b"/>
                </a:solidFill>
                <a:uFillTx/>
                <a:latin typeface="Open Sans"/>
                <a:ea typeface="Open Sans"/>
              </a:rPr>
              <a:t>Still huge blocks</a:t>
            </a:r>
            <a:endParaRPr b="0" lang="en-US" sz="1100" strike="noStrike" u="none">
              <a:solidFill>
                <a:srgbClr val="000000"/>
              </a:solidFill>
              <a:uFillTx/>
              <a:latin typeface="Arial"/>
            </a:endParaRPr>
          </a:p>
          <a:p>
            <a:pPr marL="457200" indent="-298440">
              <a:lnSpc>
                <a:spcPct val="115000"/>
              </a:lnSpc>
              <a:buClr>
                <a:srgbClr val="4b4b4b"/>
              </a:buClr>
              <a:buFont typeface="Arial"/>
              <a:buChar char="●"/>
              <a:tabLst>
                <a:tab algn="l" pos="0"/>
              </a:tabLst>
            </a:pPr>
            <a:r>
              <a:rPr b="0" lang="de" sz="1100" strike="noStrike" u="none">
                <a:solidFill>
                  <a:srgbClr val="4b4b4b"/>
                </a:solidFill>
                <a:uFillTx/>
                <a:latin typeface="Open Sans"/>
                <a:ea typeface="Open Sans"/>
              </a:rPr>
              <a:t>Still huge risks w.r.t. scalability and maintenance</a:t>
            </a:r>
            <a:endParaRPr b="0" lang="en-US" sz="1100" strike="noStrike" u="none">
              <a:solidFill>
                <a:srgbClr val="000000"/>
              </a:solidFill>
              <a:uFillTx/>
              <a:latin typeface="Arial"/>
            </a:endParaRPr>
          </a:p>
          <a:p>
            <a:pPr indent="0">
              <a:lnSpc>
                <a:spcPct val="100000"/>
              </a:lnSpc>
              <a:spcBef>
                <a:spcPts val="400"/>
              </a:spcBef>
              <a:buNone/>
              <a:tabLst>
                <a:tab algn="l" pos="0"/>
              </a:tabLst>
            </a:pPr>
            <a:endParaRPr b="0" lang="en-US" sz="1800" strike="noStrike" u="none">
              <a:solidFill>
                <a:srgbClr val="000000"/>
              </a:solidFill>
              <a:uFillTx/>
              <a:latin typeface="Arial"/>
            </a:endParaRPr>
          </a:p>
        </p:txBody>
      </p:sp>
    </p:spTree>
  </p:cSld>
</p:notes>
</file>

<file path=ppt/notesSlides/notesSlide7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48" name="PlaceHolder 1"/>
          <p:cNvSpPr>
            <a:spLocks noGrp="1"/>
          </p:cNvSpPr>
          <p:nvPr>
            <p:ph type="sldImg"/>
          </p:nvPr>
        </p:nvSpPr>
        <p:spPr>
          <a:xfrm>
            <a:off x="380880" y="685800"/>
            <a:ext cx="6095520" cy="3428640"/>
          </a:xfrm>
          <a:prstGeom prst="rect">
            <a:avLst/>
          </a:prstGeom>
          <a:ln w="0">
            <a:noFill/>
          </a:ln>
        </p:spPr>
      </p:sp>
      <p:sp>
        <p:nvSpPr>
          <p:cNvPr id="749" name="PlaceHolder 2"/>
          <p:cNvSpPr>
            <a:spLocks noGrp="1"/>
          </p:cNvSpPr>
          <p:nvPr>
            <p:ph type="body"/>
          </p:nvPr>
        </p:nvSpPr>
        <p:spPr>
          <a:xfrm>
            <a:off x="685800" y="4343400"/>
            <a:ext cx="5486040" cy="4114440"/>
          </a:xfrm>
          <a:prstGeom prst="rect">
            <a:avLst/>
          </a:prstGeom>
          <a:noFill/>
          <a:ln w="0">
            <a:noFill/>
          </a:ln>
        </p:spPr>
        <p:txBody>
          <a:bodyPr lIns="91440" rIns="91440" tIns="91440" bIns="91440" anchor="t">
            <a:noAutofit/>
          </a:bodyPr>
          <a:p>
            <a:pPr indent="0">
              <a:lnSpc>
                <a:spcPct val="100000"/>
              </a:lnSpc>
              <a:buNone/>
              <a:tabLst>
                <a:tab algn="l" pos="0"/>
              </a:tabLst>
            </a:pPr>
            <a:r>
              <a:rPr b="0" lang="de" sz="1800" strike="noStrike" u="none">
                <a:solidFill>
                  <a:schemeClr val="dk2"/>
                </a:solidFill>
                <a:uFillTx/>
                <a:latin typeface="Open Sans"/>
                <a:ea typeface="Open Sans"/>
              </a:rPr>
              <a:t>Microservices:</a:t>
            </a:r>
            <a:endParaRPr b="0" lang="en-US" sz="1800" strike="noStrike" u="none">
              <a:solidFill>
                <a:srgbClr val="000000"/>
              </a:solidFill>
              <a:uFillTx/>
              <a:latin typeface="Arial"/>
            </a:endParaRPr>
          </a:p>
          <a:p>
            <a:pPr marL="457200" indent="-298440">
              <a:lnSpc>
                <a:spcPct val="115000"/>
              </a:lnSpc>
              <a:buClr>
                <a:srgbClr val="4b4b4b"/>
              </a:buClr>
              <a:buFont typeface="Arial"/>
              <a:buChar char="●"/>
              <a:tabLst>
                <a:tab algn="l" pos="0"/>
              </a:tabLst>
            </a:pPr>
            <a:r>
              <a:rPr b="0" lang="de" sz="1100" strike="noStrike" u="none">
                <a:solidFill>
                  <a:srgbClr val="4b4b4b"/>
                </a:solidFill>
                <a:uFillTx/>
                <a:latin typeface="Open Sans"/>
                <a:ea typeface="Open Sans"/>
              </a:rPr>
              <a:t>Small services instead of monolithic approache</a:t>
            </a:r>
            <a:endParaRPr b="0" lang="en-US" sz="1100" strike="noStrike" u="none">
              <a:solidFill>
                <a:srgbClr val="000000"/>
              </a:solidFill>
              <a:uFillTx/>
              <a:latin typeface="Arial"/>
            </a:endParaRPr>
          </a:p>
          <a:p>
            <a:pPr marL="457200" indent="-298440">
              <a:lnSpc>
                <a:spcPct val="115000"/>
              </a:lnSpc>
              <a:buClr>
                <a:srgbClr val="4b4b4b"/>
              </a:buClr>
              <a:buFont typeface="Arial"/>
              <a:buChar char="●"/>
              <a:tabLst>
                <a:tab algn="l" pos="0"/>
              </a:tabLst>
            </a:pPr>
            <a:r>
              <a:rPr b="0" lang="de" sz="1100" strike="noStrike" u="none">
                <a:solidFill>
                  <a:srgbClr val="4b4b4b"/>
                </a:solidFill>
                <a:uFillTx/>
                <a:latin typeface="Open Sans"/>
                <a:ea typeface="Open Sans"/>
              </a:rPr>
              <a:t>Single Purpose Principle</a:t>
            </a:r>
            <a:endParaRPr b="0" lang="en-US" sz="1100" strike="noStrike" u="none">
              <a:solidFill>
                <a:srgbClr val="000000"/>
              </a:solidFill>
              <a:uFillTx/>
              <a:latin typeface="Arial"/>
            </a:endParaRPr>
          </a:p>
          <a:p>
            <a:pPr marL="457200" indent="-298440">
              <a:lnSpc>
                <a:spcPct val="115000"/>
              </a:lnSpc>
              <a:buClr>
                <a:srgbClr val="4b4b4b"/>
              </a:buClr>
              <a:buFont typeface="Arial"/>
              <a:buChar char="●"/>
              <a:tabLst>
                <a:tab algn="l" pos="0"/>
              </a:tabLst>
            </a:pPr>
            <a:r>
              <a:rPr b="0" lang="de" sz="1100" strike="noStrike" u="none">
                <a:solidFill>
                  <a:srgbClr val="4b4b4b"/>
                </a:solidFill>
                <a:uFillTx/>
                <a:latin typeface="Open Sans"/>
                <a:ea typeface="Open Sans"/>
              </a:rPr>
              <a:t>Defined Interface</a:t>
            </a:r>
            <a:endParaRPr b="0" lang="en-US" sz="1100" strike="noStrike" u="none">
              <a:solidFill>
                <a:srgbClr val="000000"/>
              </a:solidFill>
              <a:uFillTx/>
              <a:latin typeface="Arial"/>
            </a:endParaRPr>
          </a:p>
          <a:p>
            <a:pPr marL="457200" indent="-298440">
              <a:lnSpc>
                <a:spcPct val="115000"/>
              </a:lnSpc>
              <a:buClr>
                <a:srgbClr val="4b4b4b"/>
              </a:buClr>
              <a:buFont typeface="Arial"/>
              <a:buChar char="●"/>
              <a:tabLst>
                <a:tab algn="l" pos="0"/>
              </a:tabLst>
            </a:pPr>
            <a:r>
              <a:rPr b="0" lang="de" sz="1100" strike="noStrike" u="none">
                <a:solidFill>
                  <a:srgbClr val="4b4b4b"/>
                </a:solidFill>
                <a:uFillTx/>
                <a:latin typeface="Open Sans"/>
                <a:ea typeface="Open Sans"/>
              </a:rPr>
              <a:t>Loosely coupled</a:t>
            </a:r>
            <a:endParaRPr b="0" lang="en-US" sz="1100" strike="noStrike" u="none">
              <a:solidFill>
                <a:srgbClr val="000000"/>
              </a:solidFill>
              <a:uFillTx/>
              <a:latin typeface="Arial"/>
            </a:endParaRPr>
          </a:p>
          <a:p>
            <a:pPr marL="457200" indent="-298440">
              <a:lnSpc>
                <a:spcPct val="115000"/>
              </a:lnSpc>
              <a:buClr>
                <a:srgbClr val="4b4b4b"/>
              </a:buClr>
              <a:buFont typeface="Arial"/>
              <a:buChar char="●"/>
              <a:tabLst>
                <a:tab algn="l" pos="0"/>
              </a:tabLst>
            </a:pPr>
            <a:r>
              <a:rPr b="0" lang="de" sz="1100" strike="noStrike" u="none">
                <a:solidFill>
                  <a:srgbClr val="4b4b4b"/>
                </a:solidFill>
                <a:uFillTx/>
                <a:latin typeface="Open Sans"/>
                <a:ea typeface="Open Sans"/>
              </a:rPr>
              <a:t>Communication via HTTP / HTTPS or Queues</a:t>
            </a:r>
            <a:endParaRPr b="0" lang="en-US" sz="1100" strike="noStrike" u="none">
              <a:solidFill>
                <a:srgbClr val="000000"/>
              </a:solidFill>
              <a:uFillTx/>
              <a:latin typeface="Arial"/>
            </a:endParaRPr>
          </a:p>
          <a:p>
            <a:pPr indent="0">
              <a:lnSpc>
                <a:spcPct val="115000"/>
              </a:lnSpc>
              <a:spcBef>
                <a:spcPts val="400"/>
              </a:spcBef>
              <a:buNone/>
              <a:tabLst>
                <a:tab algn="l" pos="0"/>
              </a:tabLst>
            </a:pPr>
            <a:endParaRPr b="0" lang="en-US" sz="1100" strike="noStrike" u="none">
              <a:solidFill>
                <a:srgbClr val="000000"/>
              </a:solidFill>
              <a:uFillTx/>
              <a:latin typeface="Arial"/>
            </a:endParaRPr>
          </a:p>
          <a:p>
            <a:pPr indent="0">
              <a:lnSpc>
                <a:spcPct val="115000"/>
              </a:lnSpc>
              <a:spcBef>
                <a:spcPts val="400"/>
              </a:spcBef>
              <a:buNone/>
              <a:tabLst>
                <a:tab algn="l" pos="0"/>
              </a:tabLst>
            </a:pPr>
            <a:r>
              <a:rPr b="0" lang="de" sz="1100" strike="noStrike" u="none">
                <a:solidFill>
                  <a:srgbClr val="00519e"/>
                </a:solidFill>
                <a:uFillTx/>
                <a:latin typeface="Open Sans"/>
                <a:ea typeface="Open Sans"/>
              </a:rPr>
              <a:t>Advantages</a:t>
            </a:r>
            <a:endParaRPr b="0" lang="en-US" sz="1100" strike="noStrike" u="none">
              <a:solidFill>
                <a:srgbClr val="000000"/>
              </a:solidFill>
              <a:uFillTx/>
              <a:latin typeface="Arial"/>
            </a:endParaRPr>
          </a:p>
          <a:p>
            <a:pPr marL="457200" indent="-298440">
              <a:lnSpc>
                <a:spcPct val="115000"/>
              </a:lnSpc>
              <a:spcBef>
                <a:spcPts val="400"/>
              </a:spcBef>
              <a:buClr>
                <a:srgbClr val="4b4b4b"/>
              </a:buClr>
              <a:buFont typeface="Arial"/>
              <a:buChar char="●"/>
              <a:tabLst>
                <a:tab algn="l" pos="0"/>
              </a:tabLst>
            </a:pPr>
            <a:r>
              <a:rPr b="0" lang="de" sz="1100" strike="noStrike" u="none">
                <a:solidFill>
                  <a:srgbClr val="4b4b4b"/>
                </a:solidFill>
                <a:uFillTx/>
                <a:latin typeface="Open Sans"/>
                <a:ea typeface="Open Sans"/>
              </a:rPr>
              <a:t>Only one functional task per service</a:t>
            </a:r>
            <a:endParaRPr b="0" lang="en-US" sz="1100" strike="noStrike" u="none">
              <a:solidFill>
                <a:srgbClr val="000000"/>
              </a:solidFill>
              <a:uFillTx/>
              <a:latin typeface="Arial"/>
            </a:endParaRPr>
          </a:p>
          <a:p>
            <a:pPr marL="457200" indent="-298440">
              <a:lnSpc>
                <a:spcPct val="115000"/>
              </a:lnSpc>
              <a:buClr>
                <a:srgbClr val="4b4b4b"/>
              </a:buClr>
              <a:buFont typeface="Arial"/>
              <a:buChar char="●"/>
              <a:tabLst>
                <a:tab algn="l" pos="0"/>
              </a:tabLst>
            </a:pPr>
            <a:r>
              <a:rPr b="0" lang="de" sz="1100" strike="noStrike" u="none">
                <a:solidFill>
                  <a:srgbClr val="4b4b4b"/>
                </a:solidFill>
                <a:uFillTx/>
                <a:latin typeface="Open Sans"/>
                <a:ea typeface="Open Sans"/>
              </a:rPr>
              <a:t>Provisioning on-demand</a:t>
            </a:r>
            <a:endParaRPr b="0" lang="en-US" sz="1100" strike="noStrike" u="none">
              <a:solidFill>
                <a:srgbClr val="000000"/>
              </a:solidFill>
              <a:uFillTx/>
              <a:latin typeface="Arial"/>
            </a:endParaRPr>
          </a:p>
          <a:p>
            <a:pPr marL="457200" indent="-298440">
              <a:lnSpc>
                <a:spcPct val="115000"/>
              </a:lnSpc>
              <a:buClr>
                <a:srgbClr val="4b4b4b"/>
              </a:buClr>
              <a:buFont typeface="Arial"/>
              <a:buChar char="●"/>
              <a:tabLst>
                <a:tab algn="l" pos="0"/>
              </a:tabLst>
            </a:pPr>
            <a:r>
              <a:rPr b="0" lang="de" sz="1100" strike="noStrike" u="none">
                <a:solidFill>
                  <a:srgbClr val="4b4b4b"/>
                </a:solidFill>
                <a:uFillTx/>
                <a:latin typeface="Open Sans"/>
                <a:ea typeface="Open Sans"/>
              </a:rPr>
              <a:t>Scalability on-demand</a:t>
            </a:r>
            <a:endParaRPr b="0" lang="en-US" sz="1100" strike="noStrike" u="none">
              <a:solidFill>
                <a:srgbClr val="000000"/>
              </a:solidFill>
              <a:uFillTx/>
              <a:latin typeface="Arial"/>
            </a:endParaRPr>
          </a:p>
          <a:p>
            <a:pPr marL="457200" indent="-298440">
              <a:lnSpc>
                <a:spcPct val="115000"/>
              </a:lnSpc>
              <a:buClr>
                <a:srgbClr val="4b4b4b"/>
              </a:buClr>
              <a:buFont typeface="Arial"/>
              <a:buChar char="●"/>
              <a:tabLst>
                <a:tab algn="l" pos="0"/>
              </a:tabLst>
            </a:pPr>
            <a:r>
              <a:rPr b="0" lang="de" sz="1100" strike="noStrike" u="none">
                <a:solidFill>
                  <a:srgbClr val="4b4b4b"/>
                </a:solidFill>
                <a:uFillTx/>
                <a:latin typeface="Open Sans"/>
                <a:ea typeface="Open Sans"/>
              </a:rPr>
              <a:t>Fault-Tolerance and Fail-Over-Mechanisms</a:t>
            </a:r>
            <a:endParaRPr b="0" lang="en-US" sz="1100" strike="noStrike" u="none">
              <a:solidFill>
                <a:srgbClr val="000000"/>
              </a:solidFill>
              <a:uFillTx/>
              <a:latin typeface="Arial"/>
            </a:endParaRPr>
          </a:p>
          <a:p>
            <a:pPr marL="457200" indent="-298440">
              <a:lnSpc>
                <a:spcPct val="115000"/>
              </a:lnSpc>
              <a:buClr>
                <a:srgbClr val="4b4b4b"/>
              </a:buClr>
              <a:buFont typeface="Arial"/>
              <a:buChar char="●"/>
              <a:tabLst>
                <a:tab algn="l" pos="0"/>
              </a:tabLst>
            </a:pPr>
            <a:r>
              <a:rPr b="0" lang="de" sz="1100" strike="noStrike" u="none">
                <a:solidFill>
                  <a:srgbClr val="4b4b4b"/>
                </a:solidFill>
                <a:uFillTx/>
                <a:latin typeface="Open Sans"/>
                <a:ea typeface="Open Sans"/>
              </a:rPr>
              <a:t>Simplified Deployment</a:t>
            </a:r>
            <a:endParaRPr b="0" lang="en-US" sz="1100" strike="noStrike" u="none">
              <a:solidFill>
                <a:srgbClr val="000000"/>
              </a:solidFill>
              <a:uFillTx/>
              <a:latin typeface="Arial"/>
            </a:endParaRPr>
          </a:p>
          <a:p>
            <a:pPr marL="457200" indent="-298440">
              <a:lnSpc>
                <a:spcPct val="115000"/>
              </a:lnSpc>
              <a:buClr>
                <a:srgbClr val="4b4b4b"/>
              </a:buClr>
              <a:buFont typeface="Arial"/>
              <a:buChar char="●"/>
              <a:tabLst>
                <a:tab algn="l" pos="0"/>
              </a:tabLst>
            </a:pPr>
            <a:r>
              <a:rPr b="0" lang="de" sz="1100" strike="noStrike" u="none">
                <a:solidFill>
                  <a:srgbClr val="4b4b4b"/>
                </a:solidFill>
                <a:uFillTx/>
                <a:latin typeface="Open Sans"/>
                <a:ea typeface="Open Sans"/>
              </a:rPr>
              <a:t>Testable</a:t>
            </a:r>
            <a:endParaRPr b="0" lang="en-US" sz="1100" strike="noStrike" u="none">
              <a:solidFill>
                <a:srgbClr val="000000"/>
              </a:solidFill>
              <a:uFillTx/>
              <a:latin typeface="Arial"/>
            </a:endParaRPr>
          </a:p>
          <a:p>
            <a:pPr marL="457200" indent="-298440">
              <a:lnSpc>
                <a:spcPct val="115000"/>
              </a:lnSpc>
              <a:buClr>
                <a:srgbClr val="4b4b4b"/>
              </a:buClr>
              <a:buFont typeface="Arial"/>
              <a:buChar char="●"/>
              <a:tabLst>
                <a:tab algn="l" pos="0"/>
              </a:tabLst>
            </a:pPr>
            <a:r>
              <a:rPr b="0" lang="de" sz="1100" strike="noStrike" u="none">
                <a:solidFill>
                  <a:srgbClr val="4b4b4b"/>
                </a:solidFill>
                <a:uFillTx/>
                <a:latin typeface="Open Sans"/>
                <a:ea typeface="Open Sans"/>
              </a:rPr>
              <a:t>Exchangeability</a:t>
            </a:r>
            <a:endParaRPr b="0" lang="en-US" sz="1100" strike="noStrike" u="none">
              <a:solidFill>
                <a:srgbClr val="000000"/>
              </a:solidFill>
              <a:uFillTx/>
              <a:latin typeface="Arial"/>
            </a:endParaRPr>
          </a:p>
        </p:txBody>
      </p:sp>
    </p:spTree>
  </p:cSld>
</p:notes>
</file>

<file path=ppt/notesSlides/notesSlide7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50" name="PlaceHolder 1"/>
          <p:cNvSpPr>
            <a:spLocks noGrp="1"/>
          </p:cNvSpPr>
          <p:nvPr>
            <p:ph type="sldImg"/>
          </p:nvPr>
        </p:nvSpPr>
        <p:spPr>
          <a:xfrm>
            <a:off x="380880" y="685800"/>
            <a:ext cx="6095520" cy="3428640"/>
          </a:xfrm>
          <a:prstGeom prst="rect">
            <a:avLst/>
          </a:prstGeom>
          <a:ln w="0">
            <a:noFill/>
          </a:ln>
        </p:spPr>
      </p:sp>
      <p:sp>
        <p:nvSpPr>
          <p:cNvPr id="751" name="PlaceHolder 2"/>
          <p:cNvSpPr>
            <a:spLocks noGrp="1"/>
          </p:cNvSpPr>
          <p:nvPr>
            <p:ph type="body"/>
          </p:nvPr>
        </p:nvSpPr>
        <p:spPr>
          <a:xfrm>
            <a:off x="685800" y="4343400"/>
            <a:ext cx="5486040" cy="4114440"/>
          </a:xfrm>
          <a:prstGeom prst="rect">
            <a:avLst/>
          </a:prstGeom>
          <a:noFill/>
          <a:ln w="0">
            <a:noFill/>
          </a:ln>
        </p:spPr>
        <p:txBody>
          <a:bodyPr lIns="91440" rIns="91440" tIns="91440" bIns="91440" anchor="t">
            <a:noAutofit/>
          </a:bodyPr>
          <a:p>
            <a:pPr indent="0">
              <a:lnSpc>
                <a:spcPct val="100000"/>
              </a:lnSpc>
              <a:buNone/>
              <a:tabLst>
                <a:tab algn="l" pos="0"/>
              </a:tabLst>
            </a:pPr>
            <a:r>
              <a:rPr b="0" lang="de" sz="800" strike="noStrike" u="none">
                <a:solidFill>
                  <a:schemeClr val="dk1"/>
                </a:solidFill>
                <a:uFillTx/>
                <a:latin typeface="Open Sans"/>
                <a:ea typeface="Open Sans"/>
              </a:rPr>
              <a:t>Kubernetes Logo: By Unknown - </a:t>
            </a:r>
            <a:r>
              <a:rPr b="0" lang="de" sz="800" strike="noStrike" u="sng">
                <a:solidFill>
                  <a:schemeClr val="hlink"/>
                </a:solidFill>
                <a:uFillTx/>
                <a:latin typeface="Open Sans"/>
                <a:ea typeface="Open Sans"/>
                <a:hlinkClick r:id="rId1"/>
              </a:rPr>
              <a:t>https://d33wubrfki0l68.cloudfront.net/f84b022686eac86ba972feae8dabf6af8d1dc263/de78f/images/nav_logo.svg</a:t>
            </a:r>
            <a:r>
              <a:rPr b="0" lang="de" sz="800" strike="noStrike" u="none">
                <a:solidFill>
                  <a:schemeClr val="dk1"/>
                </a:solidFill>
                <a:uFillTx/>
                <a:latin typeface="Open Sans"/>
                <a:ea typeface="Open Sans"/>
              </a:rPr>
              <a:t>, Public Domain, </a:t>
            </a:r>
            <a:r>
              <a:rPr b="0" lang="de" sz="800" strike="noStrike" u="sng">
                <a:solidFill>
                  <a:schemeClr val="hlink"/>
                </a:solidFill>
                <a:uFillTx/>
                <a:latin typeface="Open Sans"/>
                <a:ea typeface="Open Sans"/>
                <a:hlinkClick r:id="rId2"/>
              </a:rPr>
              <a:t>https://commons.wikimedia.org/w/index.php?curid=63238145</a:t>
            </a:r>
            <a:r>
              <a:rPr b="0" lang="de" sz="800" strike="noStrike" u="none">
                <a:solidFill>
                  <a:schemeClr val="dk1"/>
                </a:solidFill>
                <a:uFillTx/>
                <a:latin typeface="Open Sans"/>
                <a:ea typeface="Open Sans"/>
              </a:rPr>
              <a:t> </a:t>
            </a:r>
            <a:br>
              <a:rPr sz="800"/>
            </a:br>
            <a:r>
              <a:rPr b="0" lang="de" sz="800" strike="noStrike" u="none">
                <a:solidFill>
                  <a:schemeClr val="dk1"/>
                </a:solidFill>
                <a:uFillTx/>
                <a:latin typeface="Open Sans"/>
                <a:ea typeface="Open Sans"/>
              </a:rPr>
              <a:t>Openshift Logo: By Unknown - </a:t>
            </a:r>
            <a:r>
              <a:rPr b="0" lang="de" sz="800" strike="noStrike" u="sng">
                <a:solidFill>
                  <a:schemeClr val="hlink"/>
                </a:solidFill>
                <a:uFillTx/>
                <a:latin typeface="Open Sans"/>
                <a:ea typeface="Open Sans"/>
                <a:hlinkClick r:id="rId3"/>
              </a:rPr>
              <a:t>https://www.openshift.com/sites/default/files/NoteCard%20GENERIC.pdf</a:t>
            </a:r>
            <a:r>
              <a:rPr b="0" lang="de" sz="800" strike="noStrike" u="none">
                <a:solidFill>
                  <a:schemeClr val="dk1"/>
                </a:solidFill>
                <a:uFillTx/>
                <a:latin typeface="Open Sans"/>
                <a:ea typeface="Open Sans"/>
              </a:rPr>
              <a:t>, Public Domain, </a:t>
            </a:r>
            <a:r>
              <a:rPr b="0" lang="de" sz="800" strike="noStrike" u="sng">
                <a:solidFill>
                  <a:schemeClr val="hlink"/>
                </a:solidFill>
                <a:uFillTx/>
                <a:latin typeface="Open Sans"/>
                <a:ea typeface="Open Sans"/>
                <a:hlinkClick r:id="rId4"/>
              </a:rPr>
              <a:t>https://commons.wikimedia.org/w/index.php?curid=38933557</a:t>
            </a:r>
            <a:r>
              <a:rPr b="0" lang="de" sz="800" strike="noStrike" u="none">
                <a:solidFill>
                  <a:schemeClr val="dk1"/>
                </a:solidFill>
                <a:uFillTx/>
                <a:latin typeface="Open Sans"/>
                <a:ea typeface="Open Sans"/>
              </a:rPr>
              <a:t> </a:t>
            </a:r>
            <a:br>
              <a:rPr sz="800"/>
            </a:br>
            <a:r>
              <a:rPr b="0" lang="de" sz="800" strike="noStrike" u="none">
                <a:solidFill>
                  <a:schemeClr val="dk1"/>
                </a:solidFill>
                <a:uFillTx/>
                <a:latin typeface="Open Sans"/>
                <a:ea typeface="Open Sans"/>
              </a:rPr>
              <a:t>OpenStack Logo: By OpenStack Community - </a:t>
            </a:r>
            <a:r>
              <a:rPr b="0" lang="de" sz="800" strike="noStrike" u="sng">
                <a:solidFill>
                  <a:schemeClr val="hlink"/>
                </a:solidFill>
                <a:uFillTx/>
                <a:latin typeface="Open Sans"/>
                <a:ea typeface="Open Sans"/>
                <a:hlinkClick r:id="rId5"/>
              </a:rPr>
              <a:t>http://www.openstack.org/brand/openstack-logo/logo-download/</a:t>
            </a:r>
            <a:r>
              <a:rPr b="0" lang="de" sz="800" strike="noStrike" u="none">
                <a:solidFill>
                  <a:schemeClr val="dk1"/>
                </a:solidFill>
                <a:uFillTx/>
                <a:latin typeface="Open Sans"/>
                <a:ea typeface="Open Sans"/>
              </a:rPr>
              <a:t>, Public Domain, </a:t>
            </a:r>
            <a:r>
              <a:rPr b="0" lang="de" sz="800" strike="noStrike" u="sng">
                <a:solidFill>
                  <a:schemeClr val="hlink"/>
                </a:solidFill>
                <a:uFillTx/>
                <a:latin typeface="Open Sans"/>
                <a:ea typeface="Open Sans"/>
                <a:hlinkClick r:id="rId6"/>
              </a:rPr>
              <a:t>https://commons.wikimedia.org/w/index.php?curid=40339150</a:t>
            </a:r>
            <a:r>
              <a:rPr b="0" lang="de" sz="800" strike="noStrike" u="none">
                <a:solidFill>
                  <a:schemeClr val="dk1"/>
                </a:solidFill>
                <a:uFillTx/>
                <a:latin typeface="Open Sans"/>
                <a:ea typeface="Open Sans"/>
              </a:rPr>
              <a:t> </a:t>
            </a:r>
            <a:endParaRPr b="0" lang="en-US" sz="800" strike="noStrike" u="none">
              <a:solidFill>
                <a:srgbClr val="000000"/>
              </a:solidFill>
              <a:uFillTx/>
              <a:latin typeface="Arial"/>
            </a:endParaRPr>
          </a:p>
          <a:p>
            <a:pPr indent="0">
              <a:lnSpc>
                <a:spcPct val="100000"/>
              </a:lnSpc>
              <a:buNone/>
              <a:tabLst>
                <a:tab algn="l" pos="0"/>
              </a:tabLst>
            </a:pPr>
            <a:endParaRPr b="0" lang="en-US" sz="1100" strike="noStrike" u="none">
              <a:solidFill>
                <a:srgbClr val="000000"/>
              </a:solidFill>
              <a:uFillTx/>
              <a:latin typeface="Arial"/>
            </a:endParaRPr>
          </a:p>
        </p:txBody>
      </p:sp>
    </p:spTree>
  </p:cSld>
</p:notes>
</file>

<file path=ppt/notesSlides/notesSlide7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p:nvPr>
        </p:nvSpPr>
        <p:spPr/>
      </p:sp>
      <p:sp>
        <p:nvSpPr>
          <p:cNvPr id="3" name="Notes Placeholder 2"/>
          <p:cNvSpPr>
            <a:spLocks noGrp="1"/>
          </p:cNvSpPr>
          <p:nvPr>
            <p:ph type="body"/>
          </p:nvPr>
        </p:nvSpPr>
        <p:spPr/>
        <p:txBody>
          <a:bodyPr/>
          <a:lstStyle/>
          <a:p>
            <a:r>
              <a:t>Trainer-Notizen:</a:t>
            </a:r>
          </a:p>
          <a:p>
            <a:r>
              <a:t>- Fluent Interface Vorteile zeigen</a:t>
            </a:r>
          </a:p>
          <a:p>
            <a:r>
              <a:t>- Director Pattern als Ergänzung erklären</a:t>
            </a:r>
          </a:p>
          <a:p>
            <a:r>
              <a:t>- Validierung im build() betonen</a:t>
            </a:r>
          </a:p>
          <a:p>
            <a:r>
              <a:t>- Zeitrahmen: ca. 10 Minuten</a:t>
            </a:r>
          </a:p>
        </p:txBody>
      </p:sp>
      <p:sp>
        <p:nvSpPr>
          <p:cNvPr id="4" name="Slide Number Placeholder 3"/>
          <p:cNvSpPr>
            <a:spLocks noGrp="1"/>
          </p:cNvSpPr>
          <p:nvPr>
            <p:ph type="sldNum" idx="14"/>
          </p:nvPr>
        </p:nvSpPr>
        <p:spPr/>
      </p:sp>
    </p:spTree>
  </p:cSld>
  <p:clrMapOvr>
    <a:masterClrMapping/>
  </p:clrMapOvr>
</p:notes>
</file>

<file path=ppt/notesSlides/notesSlide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97" name="PlaceHolder 1"/>
          <p:cNvSpPr>
            <a:spLocks noGrp="1"/>
          </p:cNvSpPr>
          <p:nvPr>
            <p:ph type="sldImg"/>
          </p:nvPr>
        </p:nvSpPr>
        <p:spPr>
          <a:xfrm>
            <a:off x="380880" y="685800"/>
            <a:ext cx="6095520" cy="3428640"/>
          </a:xfrm>
          <a:prstGeom prst="rect">
            <a:avLst/>
          </a:prstGeom>
          <a:ln w="0">
            <a:noFill/>
          </a:ln>
        </p:spPr>
      </p:sp>
      <p:sp>
        <p:nvSpPr>
          <p:cNvPr id="698" name="PlaceHolder 2"/>
          <p:cNvSpPr>
            <a:spLocks noGrp="1"/>
          </p:cNvSpPr>
          <p:nvPr>
            <p:ph type="body"/>
          </p:nvPr>
        </p:nvSpPr>
        <p:spPr>
          <a:xfrm>
            <a:off x="685800" y="4343400"/>
            <a:ext cx="5486040" cy="4114440"/>
          </a:xfrm>
          <a:prstGeom prst="rect">
            <a:avLst/>
          </a:prstGeom>
          <a:noFill/>
          <a:ln w="0">
            <a:noFill/>
          </a:ln>
        </p:spPr>
        <p:txBody>
          <a:bodyPr lIns="91440" rIns="91440" tIns="91440" bIns="91440" anchor="t">
            <a:noAutofit/>
          </a:bodyPr>
          <a:p>
            <a:pPr marL="216000" indent="-216000">
              <a:buNone/>
            </a:pPr>
            <a:endParaRPr b="0" lang="en-US" sz="1100" strike="noStrike" u="none">
              <a:solidFill>
                <a:srgbClr val="000000"/>
              </a:solidFill>
              <a:uFillTx/>
              <a:latin typeface="Arial"/>
              <a:ea typeface="Arial"/>
            </a:endParaRPr>
          </a:p>
        </p:txBody>
      </p:sp>
      <p:sp>
        <p:nvSpPr>
          <p:cNvPr id="699" name="PlaceHolder 3"/>
          <p:cNvSpPr>
            <a:spLocks noGrp="1"/>
          </p:cNvSpPr>
          <p:nvPr>
            <p:ph type="sldNum" idx="22"/>
          </p:nvPr>
        </p:nvSpPr>
        <p:spPr>
          <a:xfrm>
            <a:off x="0" y="0"/>
            <a:ext cx="0" cy="0"/>
          </a:xfrm>
          <a:prstGeom prst="rect">
            <a:avLst/>
          </a:prstGeom>
          <a:noFill/>
          <a:ln w="0">
            <a:noFill/>
          </a:ln>
        </p:spPr>
        <p:txBody>
          <a:bodyPr lIns="90000" rIns="90000" tIns="-45000" bIns="-45000" anchor="t">
            <a:noAutofit/>
          </a:bodyPr>
          <a:lstStyle>
            <a:lvl1pPr indent="0">
              <a:lnSpc>
                <a:spcPct val="100000"/>
              </a:lnSpc>
              <a:buNone/>
              <a:defRPr b="0" lang="de-DE" sz="1400" strike="noStrike" u="none">
                <a:solidFill>
                  <a:srgbClr val="000000"/>
                </a:solidFill>
                <a:uFillTx/>
                <a:latin typeface="Open Sans"/>
                <a:ea typeface="Open Sans"/>
              </a:defRPr>
            </a:lvl1pPr>
          </a:lstStyle>
          <a:p>
            <a:pPr indent="0">
              <a:lnSpc>
                <a:spcPct val="100000"/>
              </a:lnSpc>
              <a:buNone/>
            </a:pPr>
            <a:fld id="{7F94CA20-1891-45E8-AD39-0DAB7BEE22E7}" type="slidenum">
              <a:rPr b="0" lang="de-DE" sz="1400" strike="noStrike" u="none">
                <a:solidFill>
                  <a:srgbClr val="000000"/>
                </a:solidFill>
                <a:uFillTx/>
                <a:latin typeface="Open Sans"/>
                <a:ea typeface="Open Sans"/>
              </a:rPr>
              <a:t>&lt;number&gt;</a:t>
            </a:fld>
            <a:endParaRPr b="0" lang="en-US" sz="1400" strike="noStrike" u="none">
              <a:solidFill>
                <a:srgbClr val="000000"/>
              </a:solidFill>
              <a:uFillTx/>
              <a:latin typeface="Times New Roman"/>
            </a:endParaRPr>
          </a:p>
        </p:txBody>
      </p:sp>
    </p:spTree>
  </p:cSld>
</p:notes>
</file>

<file path=ppt/notesSlides/notesSlide8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p:nvPr>
        </p:nvSpPr>
        <p:spPr/>
      </p:sp>
      <p:sp>
        <p:nvSpPr>
          <p:cNvPr id="3" name="Notes Placeholder 2"/>
          <p:cNvSpPr>
            <a:spLocks noGrp="1"/>
          </p:cNvSpPr>
          <p:nvPr>
            <p:ph type="body"/>
          </p:nvPr>
        </p:nvSpPr>
        <p:spPr/>
        <p:txBody>
          <a:bodyPr/>
          <a:lstStyle/>
          <a:p>
            <a:r>
              <a:t>Trainer-Notizen:</a:t>
            </a:r>
          </a:p>
          <a:p>
            <a:r>
              <a:t>- Unterschied anhand von Beispielen erklären</a:t>
            </a:r>
          </a:p>
          <a:p>
            <a:r>
              <a:t>- Risiken von Shallow Copy bei mutable Objects</a:t>
            </a:r>
          </a:p>
          <a:p>
            <a:r>
              <a:t>- Performance-Trade-offs diskutieren</a:t>
            </a:r>
          </a:p>
          <a:p>
            <a:r>
              <a:t>- Zeitrahmen: ca. 6 Minuten</a:t>
            </a:r>
          </a:p>
        </p:txBody>
      </p:sp>
      <p:sp>
        <p:nvSpPr>
          <p:cNvPr id="4" name="Slide Number Placeholder 3"/>
          <p:cNvSpPr>
            <a:spLocks noGrp="1"/>
          </p:cNvSpPr>
          <p:nvPr>
            <p:ph type="sldNum" idx="14"/>
          </p:nvPr>
        </p:nvSpPr>
        <p:spPr/>
      </p:sp>
    </p:spTree>
  </p:cSld>
  <p:clrMapOvr>
    <a:masterClrMapping/>
  </p:clrMapOvr>
</p:notes>
</file>

<file path=ppt/notesSlides/notesSlide8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p:nvPr>
        </p:nvSpPr>
        <p:spPr/>
      </p:sp>
      <p:sp>
        <p:nvSpPr>
          <p:cNvPr id="3" name="Notes Placeholder 2"/>
          <p:cNvSpPr>
            <a:spLocks noGrp="1"/>
          </p:cNvSpPr>
          <p:nvPr>
            <p:ph type="body"/>
          </p:nvPr>
        </p:nvSpPr>
        <p:spPr/>
        <p:txBody>
          <a:bodyPr/>
          <a:lstStyle/>
          <a:p>
            <a:r>
              <a:t>Trainer-Notizen:</a:t>
            </a:r>
          </a:p>
          <a:p>
            <a:r>
              <a:t>- Double-Checked Locking Pattern erklären</a:t>
            </a:r>
          </a:p>
          <a:p>
            <a:r>
              <a:t>- Enum-Singleton als beste Praxis</a:t>
            </a:r>
          </a:p>
          <a:p>
            <a:r>
              <a:t>- Thread-Safety Probleme diskutieren</a:t>
            </a:r>
          </a:p>
          <a:p>
            <a:r>
              <a:t>- Anti-Pattern: Public static Felder</a:t>
            </a:r>
          </a:p>
          <a:p>
            <a:r>
              <a:t>- Zeitrahmen: ca. 12 Minuten</a:t>
            </a:r>
          </a:p>
        </p:txBody>
      </p:sp>
      <p:sp>
        <p:nvSpPr>
          <p:cNvPr id="4" name="Slide Number Placeholder 3"/>
          <p:cNvSpPr>
            <a:spLocks noGrp="1"/>
          </p:cNvSpPr>
          <p:nvPr>
            <p:ph type="sldNum" idx="14"/>
          </p:nvPr>
        </p:nvSpPr>
        <p:spPr/>
      </p:sp>
    </p:spTree>
  </p:cSld>
  <p:clrMapOvr>
    <a:masterClrMapping/>
  </p:clrMapOvr>
</p:notes>
</file>

<file path=ppt/notesSlides/notesSlide8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p:nvPr>
        </p:nvSpPr>
        <p:spPr/>
      </p:sp>
      <p:sp>
        <p:nvSpPr>
          <p:cNvPr id="3" name="Notes Placeholder 2"/>
          <p:cNvSpPr>
            <a:spLocks noGrp="1"/>
          </p:cNvSpPr>
          <p:nvPr>
            <p:ph type="body"/>
          </p:nvPr>
        </p:nvSpPr>
        <p:spPr/>
        <p:txBody>
          <a:bodyPr/>
          <a:lstStyle/>
          <a:p>
            <a:r>
              <a:t>Trainer-Notizen:</a:t>
            </a:r>
          </a:p>
          <a:p>
            <a:r>
              <a:t>- Singleton als Anti-Pattern diskutieren</a:t>
            </a:r>
          </a:p>
          <a:p>
            <a:r>
              <a:t>- Wann ist Singleton wirklich nötig?</a:t>
            </a:r>
          </a:p>
          <a:p>
            <a:r>
              <a:t>- Dependency Injection als moderne Alternative</a:t>
            </a:r>
          </a:p>
          <a:p>
            <a:r>
              <a:t>- Testbarkeit stark betonen</a:t>
            </a:r>
          </a:p>
          <a:p>
            <a:r>
              <a:t>- Zeitrahmen: ca. 8 Minuten</a:t>
            </a:r>
          </a:p>
        </p:txBody>
      </p:sp>
      <p:sp>
        <p:nvSpPr>
          <p:cNvPr id="4" name="Slide Number Placeholder 3"/>
          <p:cNvSpPr>
            <a:spLocks noGrp="1"/>
          </p:cNvSpPr>
          <p:nvPr>
            <p:ph type="sldNum" idx="14"/>
          </p:nvPr>
        </p:nvSpPr>
        <p:spPr/>
      </p:sp>
    </p:spTree>
  </p:cSld>
  <p:clrMapOvr>
    <a:masterClrMapping/>
  </p:clrMapOvr>
</p:notes>
</file>

<file path=ppt/notesSlides/notesSlide8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52" name="PlaceHolder 1"/>
          <p:cNvSpPr>
            <a:spLocks noGrp="1"/>
          </p:cNvSpPr>
          <p:nvPr>
            <p:ph type="sldImg"/>
          </p:nvPr>
        </p:nvSpPr>
        <p:spPr>
          <a:xfrm>
            <a:off x="380880" y="685800"/>
            <a:ext cx="6095520" cy="3428640"/>
          </a:xfrm>
          <a:prstGeom prst="rect">
            <a:avLst/>
          </a:prstGeom>
          <a:ln w="0">
            <a:noFill/>
          </a:ln>
        </p:spPr>
      </p:sp>
      <p:sp>
        <p:nvSpPr>
          <p:cNvPr id="753" name="PlaceHolder 2"/>
          <p:cNvSpPr>
            <a:spLocks noGrp="1"/>
          </p:cNvSpPr>
          <p:nvPr>
            <p:ph type="body"/>
          </p:nvPr>
        </p:nvSpPr>
        <p:spPr>
          <a:xfrm>
            <a:off x="685800" y="4343400"/>
            <a:ext cx="5486040" cy="4114440"/>
          </a:xfrm>
          <a:prstGeom prst="rect">
            <a:avLst/>
          </a:prstGeom>
          <a:noFill/>
          <a:ln w="0">
            <a:noFill/>
          </a:ln>
        </p:spPr>
        <p:txBody>
          <a:bodyPr lIns="91440" rIns="91440" tIns="91440" bIns="91440" anchor="t">
            <a:noAutofit/>
          </a:bodyPr>
          <a:p>
            <a:pPr indent="0">
              <a:lnSpc>
                <a:spcPct val="115000"/>
              </a:lnSpc>
              <a:buNone/>
              <a:tabLst>
                <a:tab algn="l" pos="0"/>
              </a:tabLst>
            </a:pPr>
            <a:r>
              <a:rPr b="0" lang="de" sz="1800" strike="noStrike" u="none">
                <a:solidFill>
                  <a:schemeClr val="dk2"/>
                </a:solidFill>
                <a:uFillTx/>
                <a:latin typeface="Open Sans"/>
                <a:ea typeface="Open Sans"/>
              </a:rPr>
              <a:t>Containers</a:t>
            </a:r>
            <a:endParaRPr b="0" lang="en-US" sz="1800" strike="noStrike" u="none">
              <a:solidFill>
                <a:srgbClr val="000000"/>
              </a:solidFill>
              <a:uFillTx/>
              <a:latin typeface="Arial"/>
            </a:endParaRPr>
          </a:p>
          <a:p>
            <a:pPr marL="457200" indent="-343080">
              <a:lnSpc>
                <a:spcPct val="115000"/>
              </a:lnSpc>
              <a:spcBef>
                <a:spcPts val="1599"/>
              </a:spcBef>
              <a:buClr>
                <a:srgbClr val="000000"/>
              </a:buClr>
              <a:buFont typeface="Trebuchet MS"/>
              <a:buChar char="●"/>
              <a:tabLst>
                <a:tab algn="l" pos="0"/>
              </a:tabLst>
            </a:pPr>
            <a:r>
              <a:rPr b="0" lang="de" sz="1800" strike="noStrike" u="none">
                <a:solidFill>
                  <a:schemeClr val="dk2"/>
                </a:solidFill>
                <a:uFillTx/>
                <a:latin typeface="Open Sans"/>
                <a:ea typeface="Open Sans"/>
              </a:rPr>
              <a:t>Reusable components</a:t>
            </a:r>
            <a:endParaRPr b="0" lang="en-US" sz="1800" strike="noStrike" u="none">
              <a:solidFill>
                <a:srgbClr val="000000"/>
              </a:solidFill>
              <a:uFillTx/>
              <a:latin typeface="Arial"/>
            </a:endParaRPr>
          </a:p>
          <a:p>
            <a:pPr marL="457200" indent="-343080">
              <a:lnSpc>
                <a:spcPct val="115000"/>
              </a:lnSpc>
              <a:buClr>
                <a:srgbClr val="000000"/>
              </a:buClr>
              <a:buFont typeface="Trebuchet MS"/>
              <a:buChar char="●"/>
              <a:tabLst>
                <a:tab algn="l" pos="0"/>
              </a:tabLst>
            </a:pPr>
            <a:r>
              <a:rPr b="0" lang="de" sz="1800" strike="noStrike" u="none">
                <a:solidFill>
                  <a:schemeClr val="dk2"/>
                </a:solidFill>
                <a:uFillTx/>
                <a:latin typeface="Open Sans"/>
                <a:ea typeface="Open Sans"/>
              </a:rPr>
              <a:t>Versionable</a:t>
            </a:r>
            <a:endParaRPr b="0" lang="en-US" sz="1800" strike="noStrike" u="none">
              <a:solidFill>
                <a:srgbClr val="000000"/>
              </a:solidFill>
              <a:uFillTx/>
              <a:latin typeface="Arial"/>
            </a:endParaRPr>
          </a:p>
          <a:p>
            <a:pPr marL="457200" indent="-343080">
              <a:lnSpc>
                <a:spcPct val="115000"/>
              </a:lnSpc>
              <a:buClr>
                <a:srgbClr val="000000"/>
              </a:buClr>
              <a:buFont typeface="Trebuchet MS"/>
              <a:buChar char="●"/>
              <a:tabLst>
                <a:tab algn="l" pos="0"/>
              </a:tabLst>
            </a:pPr>
            <a:r>
              <a:rPr b="0" lang="de" sz="1800" strike="noStrike" u="none">
                <a:solidFill>
                  <a:schemeClr val="dk2"/>
                </a:solidFill>
                <a:uFillTx/>
                <a:latin typeface="Open Sans"/>
                <a:ea typeface="Open Sans"/>
              </a:rPr>
              <a:t>Abstracted from the environment</a:t>
            </a:r>
            <a:endParaRPr b="0" lang="en-US" sz="1800" strike="noStrike" u="none">
              <a:solidFill>
                <a:srgbClr val="000000"/>
              </a:solidFill>
              <a:uFillTx/>
              <a:latin typeface="Arial"/>
            </a:endParaRPr>
          </a:p>
          <a:p>
            <a:pPr marL="457200" indent="-343080">
              <a:lnSpc>
                <a:spcPct val="150000"/>
              </a:lnSpc>
              <a:buClr>
                <a:srgbClr val="000000"/>
              </a:buClr>
              <a:buFont typeface="Trebuchet MS"/>
              <a:buChar char="●"/>
              <a:tabLst>
                <a:tab algn="l" pos="0"/>
              </a:tabLst>
            </a:pPr>
            <a:r>
              <a:rPr b="0" lang="de" sz="1800" strike="noStrike" u="none">
                <a:solidFill>
                  <a:schemeClr val="dk2"/>
                </a:solidFill>
                <a:uFillTx/>
                <a:latin typeface="Open Sans"/>
                <a:ea typeface="Open Sans"/>
              </a:rPr>
              <a:t>Known environment to the application</a:t>
            </a:r>
            <a:endParaRPr b="0" lang="en-US" sz="1800" strike="noStrike" u="none">
              <a:solidFill>
                <a:srgbClr val="000000"/>
              </a:solidFill>
              <a:uFillTx/>
              <a:latin typeface="Arial"/>
            </a:endParaRPr>
          </a:p>
          <a:p>
            <a:pPr marL="457200" indent="-343080">
              <a:lnSpc>
                <a:spcPct val="150000"/>
              </a:lnSpc>
              <a:buClr>
                <a:srgbClr val="000000"/>
              </a:buClr>
              <a:buFont typeface="Trebuchet MS"/>
              <a:buChar char="●"/>
              <a:tabLst>
                <a:tab algn="l" pos="0"/>
              </a:tabLst>
            </a:pPr>
            <a:r>
              <a:rPr b="0" lang="de" sz="1800" strike="noStrike" u="none">
                <a:solidFill>
                  <a:schemeClr val="dk2"/>
                </a:solidFill>
                <a:uFillTx/>
                <a:latin typeface="Open Sans"/>
                <a:ea typeface="Open Sans"/>
              </a:rPr>
              <a:t>Lightweight virtualization</a:t>
            </a:r>
            <a:endParaRPr b="0" lang="en-US" sz="1800" strike="noStrike" u="none">
              <a:solidFill>
                <a:srgbClr val="000000"/>
              </a:solidFill>
              <a:uFillTx/>
              <a:latin typeface="Arial"/>
            </a:endParaRPr>
          </a:p>
          <a:p>
            <a:pPr marL="457200" indent="-343080">
              <a:lnSpc>
                <a:spcPct val="150000"/>
              </a:lnSpc>
              <a:buClr>
                <a:srgbClr val="000000"/>
              </a:buClr>
              <a:buFont typeface="Trebuchet MS"/>
              <a:buChar char="●"/>
              <a:tabLst>
                <a:tab algn="l" pos="0"/>
              </a:tabLst>
            </a:pPr>
            <a:r>
              <a:rPr b="0" lang="de" sz="1800" strike="noStrike" u="none">
                <a:solidFill>
                  <a:schemeClr val="dk2"/>
                </a:solidFill>
                <a:uFillTx/>
                <a:latin typeface="Open Sans"/>
                <a:ea typeface="Open Sans"/>
              </a:rPr>
              <a:t>Simple and easy deployment model</a:t>
            </a:r>
            <a:endParaRPr b="0" lang="en-US" sz="1800" strike="noStrike" u="none">
              <a:solidFill>
                <a:srgbClr val="000000"/>
              </a:solidFill>
              <a:uFillTx/>
              <a:latin typeface="Arial"/>
            </a:endParaRPr>
          </a:p>
        </p:txBody>
      </p:sp>
    </p:spTree>
  </p:cSld>
</p:notes>
</file>

<file path=ppt/notesSlides/notesSlide8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54" name="PlaceHolder 1"/>
          <p:cNvSpPr>
            <a:spLocks noGrp="1"/>
          </p:cNvSpPr>
          <p:nvPr>
            <p:ph type="sldImg"/>
          </p:nvPr>
        </p:nvSpPr>
        <p:spPr>
          <a:xfrm>
            <a:off x="380880" y="685800"/>
            <a:ext cx="6095520" cy="3428640"/>
          </a:xfrm>
          <a:prstGeom prst="rect">
            <a:avLst/>
          </a:prstGeom>
          <a:ln w="0">
            <a:noFill/>
          </a:ln>
        </p:spPr>
      </p:sp>
      <p:sp>
        <p:nvSpPr>
          <p:cNvPr id="755" name="PlaceHolder 2"/>
          <p:cNvSpPr>
            <a:spLocks noGrp="1"/>
          </p:cNvSpPr>
          <p:nvPr>
            <p:ph type="body"/>
          </p:nvPr>
        </p:nvSpPr>
        <p:spPr>
          <a:xfrm>
            <a:off x="685800" y="4343400"/>
            <a:ext cx="5486040" cy="4114440"/>
          </a:xfrm>
          <a:prstGeom prst="rect">
            <a:avLst/>
          </a:prstGeom>
          <a:noFill/>
          <a:ln w="0">
            <a:noFill/>
          </a:ln>
        </p:spPr>
        <p:txBody>
          <a:bodyPr lIns="91440" rIns="91440" tIns="91440" bIns="91440" anchor="t">
            <a:noAutofit/>
          </a:bodyPr>
          <a:p>
            <a:pPr marL="457200" indent="-298440">
              <a:lnSpc>
                <a:spcPct val="100000"/>
              </a:lnSpc>
              <a:buClr>
                <a:srgbClr val="000000"/>
              </a:buClr>
              <a:buFont typeface="Arial"/>
              <a:buChar char="●"/>
            </a:pPr>
            <a:r>
              <a:rPr b="0" lang="de-DE" sz="1100" strike="noStrike" u="none">
                <a:solidFill>
                  <a:srgbClr val="000000"/>
                </a:solidFill>
                <a:uFillTx/>
                <a:latin typeface="Open Sans"/>
                <a:ea typeface="Open Sans"/>
              </a:rPr>
              <a:t>https://www.docker.com/resources/what-container#/package_software</a:t>
            </a:r>
            <a:endParaRPr b="0" lang="en-US" sz="1100" strike="noStrike" u="none">
              <a:solidFill>
                <a:srgbClr val="000000"/>
              </a:solidFill>
              <a:uFillTx/>
              <a:latin typeface="Arial"/>
            </a:endParaRPr>
          </a:p>
        </p:txBody>
      </p:sp>
    </p:spTree>
  </p:cSld>
</p:notes>
</file>

<file path=ppt/notesSlides/notesSlide8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p:nvPr>
        </p:nvSpPr>
        <p:spPr/>
      </p:sp>
      <p:sp>
        <p:nvSpPr>
          <p:cNvPr id="3" name="Notes Placeholder 2"/>
          <p:cNvSpPr>
            <a:spLocks noGrp="1"/>
          </p:cNvSpPr>
          <p:nvPr>
            <p:ph type="body"/>
          </p:nvPr>
        </p:nvSpPr>
        <p:spPr/>
        <p:txBody>
          <a:bodyPr/>
          <a:lstStyle/>
          <a:p>
            <a:r>
              <a:t>Trainer-Notizen:</a:t>
            </a:r>
          </a:p>
          <a:p>
            <a:r>
              <a:t>- Object Adapter Pattern zeigen</a:t>
            </a:r>
          </a:p>
          <a:p>
            <a:r>
              <a:t>- Datenkonvertierung zwischen Formaten</a:t>
            </a:r>
          </a:p>
          <a:p>
            <a:r>
              <a:t>- Legacy-System bleibt unverändert betonen</a:t>
            </a:r>
          </a:p>
          <a:p>
            <a:r>
              <a:t>- Telekom-Beispiel: Billing-System Integration</a:t>
            </a:r>
          </a:p>
          <a:p>
            <a:r>
              <a:t>- Zeitrahmen: ca. 10 Minuten</a:t>
            </a:r>
          </a:p>
        </p:txBody>
      </p:sp>
      <p:sp>
        <p:nvSpPr>
          <p:cNvPr id="4" name="Slide Number Placeholder 3"/>
          <p:cNvSpPr>
            <a:spLocks noGrp="1"/>
          </p:cNvSpPr>
          <p:nvPr>
            <p:ph type="sldNum" idx="14"/>
          </p:nvPr>
        </p:nvSpPr>
        <p:spPr/>
      </p:sp>
    </p:spTree>
  </p:cSld>
  <p:clrMapOvr>
    <a:masterClrMapping/>
  </p:clrMapOvr>
</p:notes>
</file>

<file path=ppt/notesSlides/notesSlide8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p:nvPr>
        </p:nvSpPr>
        <p:spPr/>
      </p:sp>
      <p:sp>
        <p:nvSpPr>
          <p:cNvPr id="3" name="Notes Placeholder 2"/>
          <p:cNvSpPr>
            <a:spLocks noGrp="1"/>
          </p:cNvSpPr>
          <p:nvPr>
            <p:ph type="body"/>
          </p:nvPr>
        </p:nvSpPr>
        <p:spPr/>
        <p:txBody>
          <a:bodyPr/>
          <a:lstStyle/>
          <a:p>
            <a:r>
              <a:t>Trainer-Notizen:</a:t>
            </a:r>
          </a:p>
          <a:p>
            <a:r>
              <a:t>- Flexible Kombinationen demonstrieren</a:t>
            </a:r>
          </a:p>
          <a:p>
            <a:r>
              <a:t>- Unabhängige Erweiterung beider Dimensionen</a:t>
            </a:r>
          </a:p>
          <a:p>
            <a:r>
              <a:t>- Telekom-Kontext: Verschiedene Notification-Anbieter</a:t>
            </a:r>
          </a:p>
          <a:p>
            <a:r>
              <a:t>- Unterschied zu Strategy Pattern diskutieren</a:t>
            </a:r>
          </a:p>
          <a:p>
            <a:r>
              <a:t>- Zeitrahmen: ca. 10 Minuten</a:t>
            </a:r>
          </a:p>
        </p:txBody>
      </p:sp>
      <p:sp>
        <p:nvSpPr>
          <p:cNvPr id="4" name="Slide Number Placeholder 3"/>
          <p:cNvSpPr>
            <a:spLocks noGrp="1"/>
          </p:cNvSpPr>
          <p:nvPr>
            <p:ph type="sldNum" idx="14"/>
          </p:nvPr>
        </p:nvSpPr>
        <p:spPr/>
      </p:sp>
    </p:spTree>
  </p:cSld>
  <p:clrMapOvr>
    <a:masterClrMapping/>
  </p:clrMapOvr>
</p:notes>
</file>

<file path=ppt/notesSlides/notesSlide8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p:nvPr>
        </p:nvSpPr>
        <p:spPr/>
      </p:sp>
      <p:sp>
        <p:nvSpPr>
          <p:cNvPr id="3" name="Notes Placeholder 2"/>
          <p:cNvSpPr>
            <a:spLocks noGrp="1"/>
          </p:cNvSpPr>
          <p:nvPr>
            <p:ph type="body"/>
          </p:nvPr>
        </p:nvSpPr>
        <p:spPr/>
        <p:txBody>
          <a:bodyPr/>
          <a:lstStyle/>
          <a:p>
            <a:r>
              <a:t>Trainer-Notizen:</a:t>
            </a:r>
          </a:p>
          <a:p>
            <a:r>
              <a:t>- Einheitliche Behandlung aller Objekte demonstrieren</a:t>
            </a:r>
          </a:p>
          <a:p>
            <a:r>
              <a:t>- Rekursive Operationen zeigen</a:t>
            </a:r>
          </a:p>
          <a:p>
            <a:r>
              <a:t>- Hierarchie-Aufbau interaktiv entwickeln</a:t>
            </a:r>
          </a:p>
          <a:p>
            <a:r>
              <a:t>- Telekom-Kontext: Kunden-Organisationen</a:t>
            </a:r>
          </a:p>
          <a:p>
            <a:r>
              <a:t>- Zeitrahmen: ca. 10 Minuten</a:t>
            </a:r>
          </a:p>
        </p:txBody>
      </p:sp>
      <p:sp>
        <p:nvSpPr>
          <p:cNvPr id="4" name="Slide Number Placeholder 3"/>
          <p:cNvSpPr>
            <a:spLocks noGrp="1"/>
          </p:cNvSpPr>
          <p:nvPr>
            <p:ph type="sldNum" idx="14"/>
          </p:nvPr>
        </p:nvSpPr>
        <p:spPr/>
      </p:sp>
    </p:spTree>
  </p:cSld>
  <p:clrMapOvr>
    <a:masterClrMapping/>
  </p:clrMapOvr>
</p:notes>
</file>

<file path=ppt/notesSlides/notesSlide8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p:nvPr>
        </p:nvSpPr>
        <p:spPr/>
      </p:sp>
      <p:sp>
        <p:nvSpPr>
          <p:cNvPr id="3" name="Notes Placeholder 2"/>
          <p:cNvSpPr>
            <a:spLocks noGrp="1"/>
          </p:cNvSpPr>
          <p:nvPr>
            <p:ph type="body"/>
          </p:nvPr>
        </p:nvSpPr>
        <p:spPr/>
        <p:txBody>
          <a:bodyPr/>
          <a:lstStyle/>
          <a:p>
            <a:r>
              <a:t>Trainer-Notizen:</a:t>
            </a:r>
          </a:p>
          <a:p>
            <a:r>
              <a:t>- Flexible Decorator-Kombination zeigen</a:t>
            </a:r>
          </a:p>
          <a:p>
            <a:r>
              <a:t>- Zur Laufzeit zusammenstellbar betonen</a:t>
            </a:r>
          </a:p>
          <a:p>
            <a:r>
              <a:t>- Unterschied zu Vererbung verdeutlichen</a:t>
            </a:r>
          </a:p>
          <a:p>
            <a:r>
              <a:t>- Telekom-Kontext: Service-Add-ons</a:t>
            </a:r>
          </a:p>
          <a:p>
            <a:r>
              <a:t>- Zeitrahmen: ca. 12 Minuten</a:t>
            </a:r>
          </a:p>
        </p:txBody>
      </p:sp>
      <p:sp>
        <p:nvSpPr>
          <p:cNvPr id="4" name="Slide Number Placeholder 3"/>
          <p:cNvSpPr>
            <a:spLocks noGrp="1"/>
          </p:cNvSpPr>
          <p:nvPr>
            <p:ph type="sldNum" idx="14"/>
          </p:nvPr>
        </p:nvSpPr>
        <p:spPr/>
      </p:sp>
    </p:spTree>
  </p:cSld>
  <p:clrMapOvr>
    <a:masterClrMapping/>
  </p:clrMapOvr>
</p:notes>
</file>

<file path=ppt/notesSlides/notesSlide8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p:nvPr>
        </p:nvSpPr>
        <p:spPr/>
      </p:sp>
      <p:sp>
        <p:nvSpPr>
          <p:cNvPr id="3" name="Notes Placeholder 2"/>
          <p:cNvSpPr>
            <a:spLocks noGrp="1"/>
          </p:cNvSpPr>
          <p:nvPr>
            <p:ph type="body"/>
          </p:nvPr>
        </p:nvSpPr>
        <p:spPr/>
        <p:txBody>
          <a:bodyPr/>
          <a:lstStyle/>
          <a:p>
            <a:r>
              <a:t>Trainer-Notizen:</a:t>
            </a:r>
          </a:p>
          <a:p>
            <a:r>
              <a:t>- Vereinfachung für Clients betonen</a:t>
            </a:r>
          </a:p>
          <a:p>
            <a:r>
              <a:t>- Orchestrierung komplexer Workflows zeigen</a:t>
            </a:r>
          </a:p>
          <a:p>
            <a:r>
              <a:t>- Unterschied zu Adapter Pattern erklären</a:t>
            </a:r>
          </a:p>
          <a:p>
            <a:r>
              <a:t>- Telekom-Kontext: Kundenprozesse vereinfachen</a:t>
            </a:r>
          </a:p>
          <a:p>
            <a:r>
              <a:t>- Zeitrahmen: ca. 10 Minuten</a:t>
            </a:r>
          </a:p>
        </p:txBody>
      </p:sp>
      <p:sp>
        <p:nvSpPr>
          <p:cNvPr id="4" name="Slide Number Placeholder 3"/>
          <p:cNvSpPr>
            <a:spLocks noGrp="1"/>
          </p:cNvSpPr>
          <p:nvPr>
            <p:ph type="sldNum" idx="14"/>
          </p:nvPr>
        </p:nvSpPr>
        <p:spPr/>
      </p:sp>
    </p:spTree>
  </p:cSld>
  <p:clrMapOvr>
    <a:masterClrMapping/>
  </p:clrMapOvr>
</p:notes>
</file>

<file path=ppt/notesSlides/notesSlide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00" name="PlaceHolder 1"/>
          <p:cNvSpPr>
            <a:spLocks noGrp="1"/>
          </p:cNvSpPr>
          <p:nvPr>
            <p:ph type="sldImg"/>
          </p:nvPr>
        </p:nvSpPr>
        <p:spPr>
          <a:xfrm>
            <a:off x="380880" y="685800"/>
            <a:ext cx="6095520" cy="3428640"/>
          </a:xfrm>
          <a:prstGeom prst="rect">
            <a:avLst/>
          </a:prstGeom>
          <a:ln w="0">
            <a:noFill/>
          </a:ln>
        </p:spPr>
      </p:sp>
      <p:sp>
        <p:nvSpPr>
          <p:cNvPr id="701" name="PlaceHolder 2"/>
          <p:cNvSpPr>
            <a:spLocks noGrp="1"/>
          </p:cNvSpPr>
          <p:nvPr>
            <p:ph type="body"/>
          </p:nvPr>
        </p:nvSpPr>
        <p:spPr>
          <a:xfrm>
            <a:off x="685800" y="4343400"/>
            <a:ext cx="5486040" cy="4114440"/>
          </a:xfrm>
          <a:prstGeom prst="rect">
            <a:avLst/>
          </a:prstGeom>
          <a:noFill/>
          <a:ln w="0">
            <a:noFill/>
          </a:ln>
        </p:spPr>
        <p:txBody>
          <a:bodyPr lIns="91440" rIns="91440" tIns="91440" bIns="91440" anchor="t">
            <a:noAutofit/>
          </a:bodyPr>
          <a:p>
            <a:pPr marL="457200" indent="-298440">
              <a:lnSpc>
                <a:spcPct val="100000"/>
              </a:lnSpc>
              <a:buClr>
                <a:srgbClr val="000000"/>
              </a:buClr>
              <a:buFont typeface="Arial"/>
              <a:buChar char="●"/>
            </a:pPr>
            <a:r>
              <a:rPr b="0" lang="de-DE" sz="1100" strike="noStrike" u="none">
                <a:solidFill>
                  <a:srgbClr val="000000"/>
                </a:solidFill>
                <a:uFillTx/>
                <a:latin typeface="Open Sans"/>
                <a:ea typeface="Open Sans"/>
              </a:rPr>
              <a:t>credits: Google CEO Eric Schmidt introduced the term to an industry conference</a:t>
            </a:r>
            <a:endParaRPr b="0" lang="en-US" sz="1100" strike="noStrike" u="none">
              <a:solidFill>
                <a:srgbClr val="000000"/>
              </a:solidFill>
              <a:uFillTx/>
              <a:latin typeface="Arial"/>
            </a:endParaRPr>
          </a:p>
        </p:txBody>
      </p:sp>
      <p:sp>
        <p:nvSpPr>
          <p:cNvPr id="702" name="PlaceHolder 3"/>
          <p:cNvSpPr>
            <a:spLocks noGrp="1"/>
          </p:cNvSpPr>
          <p:nvPr>
            <p:ph type="sldNum" idx="23"/>
          </p:nvPr>
        </p:nvSpPr>
        <p:spPr>
          <a:xfrm>
            <a:off x="0" y="0"/>
            <a:ext cx="0" cy="0"/>
          </a:xfrm>
          <a:prstGeom prst="rect">
            <a:avLst/>
          </a:prstGeom>
          <a:noFill/>
          <a:ln w="0">
            <a:noFill/>
          </a:ln>
        </p:spPr>
        <p:txBody>
          <a:bodyPr lIns="90000" rIns="90000" tIns="-45000" bIns="-45000" anchor="t">
            <a:noAutofit/>
          </a:bodyPr>
          <a:lstStyle>
            <a:lvl1pPr indent="0">
              <a:lnSpc>
                <a:spcPct val="100000"/>
              </a:lnSpc>
              <a:buNone/>
              <a:defRPr b="0" lang="de-DE" sz="1400" strike="noStrike" u="none">
                <a:solidFill>
                  <a:srgbClr val="000000"/>
                </a:solidFill>
                <a:uFillTx/>
                <a:latin typeface="Open Sans"/>
                <a:ea typeface="Open Sans"/>
              </a:defRPr>
            </a:lvl1pPr>
          </a:lstStyle>
          <a:p>
            <a:pPr indent="0">
              <a:lnSpc>
                <a:spcPct val="100000"/>
              </a:lnSpc>
              <a:buNone/>
            </a:pPr>
            <a:fld id="{8DAB1718-E7B9-45B8-9884-307780D8F5BE}" type="slidenum">
              <a:rPr b="0" lang="de-DE" sz="1400" strike="noStrike" u="none">
                <a:solidFill>
                  <a:srgbClr val="000000"/>
                </a:solidFill>
                <a:uFillTx/>
                <a:latin typeface="Open Sans"/>
                <a:ea typeface="Open Sans"/>
              </a:rPr>
              <a:t>&lt;number&gt;</a:t>
            </a:fld>
            <a:endParaRPr b="0" lang="en-US" sz="1400" strike="noStrike" u="none">
              <a:solidFill>
                <a:srgbClr val="000000"/>
              </a:solidFill>
              <a:uFillTx/>
              <a:latin typeface="Times New Roman"/>
            </a:endParaRPr>
          </a:p>
        </p:txBody>
      </p:sp>
    </p:spTree>
  </p:cSld>
</p:notes>
</file>

<file path=ppt/notesSlides/notesSlide9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p:nvPr>
        </p:nvSpPr>
        <p:spPr/>
      </p:sp>
      <p:sp>
        <p:nvSpPr>
          <p:cNvPr id="3" name="Notes Placeholder 2"/>
          <p:cNvSpPr>
            <a:spLocks noGrp="1"/>
          </p:cNvSpPr>
          <p:nvPr>
            <p:ph type="body"/>
          </p:nvPr>
        </p:nvSpPr>
        <p:spPr/>
        <p:txBody>
          <a:bodyPr/>
          <a:lstStyle/>
          <a:p>
            <a:r>
              <a:t>Trainer-Notizen:</a:t>
            </a:r>
          </a:p>
          <a:p>
            <a:r>
              <a:t>- Drastische Speicher-Einsparungen demonstrieren</a:t>
            </a:r>
          </a:p>
          <a:p>
            <a:r>
              <a:t>- Intrinsic vs Extrinsic Data klar trennen</a:t>
            </a:r>
          </a:p>
          <a:p>
            <a:r>
              <a:t>- Factory Pattern Integration zeigen</a:t>
            </a:r>
          </a:p>
          <a:p>
            <a:r>
              <a:t>- Performance-Verbesserungen betonen</a:t>
            </a:r>
          </a:p>
          <a:p>
            <a:r>
              <a:t>- Zeitrahmen: ca. 12 Minuten</a:t>
            </a:r>
          </a:p>
        </p:txBody>
      </p:sp>
      <p:sp>
        <p:nvSpPr>
          <p:cNvPr id="4" name="Slide Number Placeholder 3"/>
          <p:cNvSpPr>
            <a:spLocks noGrp="1"/>
          </p:cNvSpPr>
          <p:nvPr>
            <p:ph type="sldNum" idx="14"/>
          </p:nvPr>
        </p:nvSpPr>
        <p:spPr/>
      </p:sp>
    </p:spTree>
  </p:cSld>
  <p:clrMapOvr>
    <a:masterClrMapping/>
  </p:clrMapOvr>
</p:notes>
</file>

<file path=ppt/notesSlides/notesSlide9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p:nvPr>
        </p:nvSpPr>
        <p:spPr/>
      </p:sp>
      <p:sp>
        <p:nvSpPr>
          <p:cNvPr id="3" name="Notes Placeholder 2"/>
          <p:cNvSpPr>
            <a:spLocks noGrp="1"/>
          </p:cNvSpPr>
          <p:nvPr>
            <p:ph type="body"/>
          </p:nvPr>
        </p:nvSpPr>
        <p:spPr/>
        <p:txBody>
          <a:bodyPr/>
          <a:lstStyle/>
          <a:p>
            <a:r>
              <a:t>Trainer-Notizen:</a:t>
            </a:r>
          </a:p>
          <a:p>
            <a:r>
              <a:t>- Lazy Loading Verhalten demonstrieren</a:t>
            </a:r>
          </a:p>
          <a:p>
            <a:r>
              <a:t>- Zusätzliche Proxy-Funktionalität zeigen</a:t>
            </a:r>
          </a:p>
          <a:p>
            <a:r>
              <a:t>- Performance-Vorteile diskutieren</a:t>
            </a:r>
          </a:p>
          <a:p>
            <a:r>
              <a:t>- Telekom-Kontext: Configuration Management</a:t>
            </a:r>
          </a:p>
          <a:p>
            <a:r>
              <a:t>- Zeitrahmen: ca. 8 Minuten</a:t>
            </a:r>
          </a:p>
        </p:txBody>
      </p:sp>
      <p:sp>
        <p:nvSpPr>
          <p:cNvPr id="4" name="Slide Number Placeholder 3"/>
          <p:cNvSpPr>
            <a:spLocks noGrp="1"/>
          </p:cNvSpPr>
          <p:nvPr>
            <p:ph type="sldNum" idx="14"/>
          </p:nvPr>
        </p:nvSpPr>
        <p:spPr/>
      </p:sp>
    </p:spTree>
  </p:cSld>
  <p:clrMapOvr>
    <a:masterClrMapping/>
  </p:clrMapOvr>
</p:notes>
</file>

<file path=ppt/notesSlides/notesSlide9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56" name="PlaceHolder 1"/>
          <p:cNvSpPr>
            <a:spLocks noGrp="1"/>
          </p:cNvSpPr>
          <p:nvPr>
            <p:ph type="sldImg"/>
          </p:nvPr>
        </p:nvSpPr>
        <p:spPr>
          <a:xfrm>
            <a:off x="380880" y="685800"/>
            <a:ext cx="6095520" cy="3428640"/>
          </a:xfrm>
          <a:prstGeom prst="rect">
            <a:avLst/>
          </a:prstGeom>
          <a:ln w="0">
            <a:noFill/>
          </a:ln>
        </p:spPr>
      </p:sp>
      <p:sp>
        <p:nvSpPr>
          <p:cNvPr id="757" name="PlaceHolder 2"/>
          <p:cNvSpPr>
            <a:spLocks noGrp="1"/>
          </p:cNvSpPr>
          <p:nvPr>
            <p:ph type="body"/>
          </p:nvPr>
        </p:nvSpPr>
        <p:spPr>
          <a:xfrm>
            <a:off x="685800" y="4343400"/>
            <a:ext cx="5486040" cy="4114440"/>
          </a:xfrm>
          <a:prstGeom prst="rect">
            <a:avLst/>
          </a:prstGeom>
          <a:noFill/>
          <a:ln w="0">
            <a:noFill/>
          </a:ln>
        </p:spPr>
        <p:txBody>
          <a:bodyPr lIns="91440" rIns="91440" tIns="91440" bIns="91440" anchor="t">
            <a:noAutofit/>
          </a:bodyPr>
          <a:p>
            <a:pPr marL="457200" indent="-298440">
              <a:lnSpc>
                <a:spcPct val="100000"/>
              </a:lnSpc>
              <a:buClr>
                <a:srgbClr val="000000"/>
              </a:buClr>
              <a:buFont typeface="Arial"/>
              <a:buChar char="●"/>
            </a:pPr>
            <a:r>
              <a:rPr b="0" lang="de-DE" sz="1100" strike="noStrike" u="none">
                <a:solidFill>
                  <a:srgbClr val="000000"/>
                </a:solidFill>
                <a:uFillTx/>
                <a:latin typeface="Arial"/>
                <a:ea typeface="Arial"/>
              </a:rPr>
              <a:t>https://pixabay.com/de/cyborg-borg-pacman-pac-man-spiel-145847/</a:t>
            </a:r>
            <a:endParaRPr b="0" lang="en-US" sz="1100" strike="noStrike" u="none">
              <a:solidFill>
                <a:srgbClr val="000000"/>
              </a:solidFill>
              <a:uFillTx/>
              <a:latin typeface="Arial"/>
            </a:endParaRPr>
          </a:p>
          <a:p>
            <a:pPr marL="457200" indent="-298440">
              <a:lnSpc>
                <a:spcPct val="100000"/>
              </a:lnSpc>
              <a:buClr>
                <a:srgbClr val="000000"/>
              </a:buClr>
              <a:buFont typeface="Arial"/>
              <a:buChar char="●"/>
            </a:pPr>
            <a:r>
              <a:rPr b="0" lang="de-DE" sz="1100" strike="noStrike" u="none">
                <a:solidFill>
                  <a:srgbClr val="000000"/>
                </a:solidFill>
                <a:uFillTx/>
                <a:latin typeface="Arial"/>
                <a:ea typeface="Arial"/>
              </a:rPr>
              <a:t>https://pixabay.com/de/omega-griechisch-ohm-schreiben-39901/</a:t>
            </a:r>
            <a:endParaRPr b="0" lang="en-US" sz="1100" strike="noStrike" u="none">
              <a:solidFill>
                <a:srgbClr val="000000"/>
              </a:solidFill>
              <a:uFillTx/>
              <a:latin typeface="Arial"/>
            </a:endParaRPr>
          </a:p>
        </p:txBody>
      </p:sp>
    </p:spTree>
  </p:cSld>
</p:notes>
</file>

<file path=ppt/notesSlides/notesSlide9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58" name="PlaceHolder 1"/>
          <p:cNvSpPr>
            <a:spLocks noGrp="1"/>
          </p:cNvSpPr>
          <p:nvPr>
            <p:ph type="sldImg"/>
          </p:nvPr>
        </p:nvSpPr>
        <p:spPr>
          <a:xfrm>
            <a:off x="380880" y="685800"/>
            <a:ext cx="6095520" cy="3428640"/>
          </a:xfrm>
          <a:prstGeom prst="rect">
            <a:avLst/>
          </a:prstGeom>
          <a:ln w="0">
            <a:noFill/>
          </a:ln>
        </p:spPr>
      </p:sp>
      <p:sp>
        <p:nvSpPr>
          <p:cNvPr id="759" name="PlaceHolder 2"/>
          <p:cNvSpPr>
            <a:spLocks noGrp="1"/>
          </p:cNvSpPr>
          <p:nvPr>
            <p:ph type="body"/>
          </p:nvPr>
        </p:nvSpPr>
        <p:spPr>
          <a:xfrm>
            <a:off x="685800" y="4343400"/>
            <a:ext cx="5486040" cy="4114440"/>
          </a:xfrm>
          <a:prstGeom prst="rect">
            <a:avLst/>
          </a:prstGeom>
          <a:noFill/>
          <a:ln w="0">
            <a:noFill/>
          </a:ln>
        </p:spPr>
        <p:txBody>
          <a:bodyPr lIns="91440" rIns="91440" tIns="91440" bIns="91440" anchor="t">
            <a:noAutofit/>
          </a:bodyPr>
          <a:p>
            <a:pPr indent="0">
              <a:lnSpc>
                <a:spcPct val="100000"/>
              </a:lnSpc>
              <a:buNone/>
              <a:tabLst>
                <a:tab algn="l" pos="0"/>
              </a:tabLst>
            </a:pPr>
            <a:r>
              <a:rPr b="0" lang="de" sz="800" strike="noStrike" u="none">
                <a:solidFill>
                  <a:schemeClr val="dk1"/>
                </a:solidFill>
                <a:uFillTx/>
                <a:latin typeface="Arial"/>
                <a:ea typeface="Arial"/>
              </a:rPr>
              <a:t>Kubernetes Logo: By Unknown - </a:t>
            </a:r>
            <a:r>
              <a:rPr b="0" lang="de" sz="800" strike="noStrike" u="sng">
                <a:solidFill>
                  <a:schemeClr val="hlink"/>
                </a:solidFill>
                <a:uFillTx/>
                <a:latin typeface="Arial"/>
                <a:ea typeface="Arial"/>
                <a:hlinkClick r:id="rId1"/>
              </a:rPr>
              <a:t>https://d33wubrfki0l68.cloudfront.net/f84b022686eac86ba972feae8dabf6af8d1dc263/de78f/images/nav_logo.svg</a:t>
            </a:r>
            <a:r>
              <a:rPr b="0" lang="de" sz="800" strike="noStrike" u="none">
                <a:solidFill>
                  <a:schemeClr val="dk1"/>
                </a:solidFill>
                <a:uFillTx/>
                <a:latin typeface="Arial"/>
                <a:ea typeface="Arial"/>
              </a:rPr>
              <a:t>, Public Domain, </a:t>
            </a:r>
            <a:r>
              <a:rPr b="0" lang="de" sz="800" strike="noStrike" u="sng">
                <a:solidFill>
                  <a:schemeClr val="hlink"/>
                </a:solidFill>
                <a:uFillTx/>
                <a:latin typeface="Arial"/>
                <a:ea typeface="Arial"/>
                <a:hlinkClick r:id="rId2"/>
              </a:rPr>
              <a:t>https://commons.wikimedia.org/w/index.php?curid=63238145</a:t>
            </a:r>
            <a:r>
              <a:rPr b="0" lang="de" sz="800" strike="noStrike" u="none">
                <a:solidFill>
                  <a:schemeClr val="dk1"/>
                </a:solidFill>
                <a:uFillTx/>
                <a:latin typeface="Arial"/>
                <a:ea typeface="Arial"/>
              </a:rPr>
              <a:t> </a:t>
            </a:r>
            <a:br>
              <a:rPr sz="800"/>
            </a:br>
            <a:r>
              <a:rPr b="0" lang="de" sz="800" strike="noStrike" u="none">
                <a:solidFill>
                  <a:schemeClr val="dk1"/>
                </a:solidFill>
                <a:uFillTx/>
                <a:latin typeface="Arial"/>
                <a:ea typeface="Arial"/>
              </a:rPr>
              <a:t>Openshift Logo: By Unknown - </a:t>
            </a:r>
            <a:r>
              <a:rPr b="0" lang="de" sz="800" strike="noStrike" u="sng">
                <a:solidFill>
                  <a:schemeClr val="hlink"/>
                </a:solidFill>
                <a:uFillTx/>
                <a:latin typeface="Arial"/>
                <a:ea typeface="Arial"/>
                <a:hlinkClick r:id="rId3"/>
              </a:rPr>
              <a:t>https://www.openshift.com/sites/default/files/NoteCard%20GENERIC.pdf</a:t>
            </a:r>
            <a:r>
              <a:rPr b="0" lang="de" sz="800" strike="noStrike" u="none">
                <a:solidFill>
                  <a:schemeClr val="dk1"/>
                </a:solidFill>
                <a:uFillTx/>
                <a:latin typeface="Arial"/>
                <a:ea typeface="Arial"/>
              </a:rPr>
              <a:t>, Public Domain, </a:t>
            </a:r>
            <a:r>
              <a:rPr b="0" lang="de" sz="800" strike="noStrike" u="sng">
                <a:solidFill>
                  <a:schemeClr val="hlink"/>
                </a:solidFill>
                <a:uFillTx/>
                <a:latin typeface="Arial"/>
                <a:ea typeface="Arial"/>
                <a:hlinkClick r:id="rId4"/>
              </a:rPr>
              <a:t>https://commons.wikimedia.org/w/index.php?curid=38933557</a:t>
            </a:r>
            <a:r>
              <a:rPr b="0" lang="de" sz="800" strike="noStrike" u="none">
                <a:solidFill>
                  <a:schemeClr val="dk1"/>
                </a:solidFill>
                <a:uFillTx/>
                <a:latin typeface="Arial"/>
                <a:ea typeface="Arial"/>
              </a:rPr>
              <a:t> </a:t>
            </a:r>
            <a:br>
              <a:rPr sz="800"/>
            </a:br>
            <a:r>
              <a:rPr b="0" lang="de" sz="800" strike="noStrike" u="none">
                <a:solidFill>
                  <a:schemeClr val="dk1"/>
                </a:solidFill>
                <a:uFillTx/>
                <a:latin typeface="Arial"/>
                <a:ea typeface="Arial"/>
              </a:rPr>
              <a:t>OpenStack Logo: By OpenStack Community - </a:t>
            </a:r>
            <a:r>
              <a:rPr b="0" lang="de" sz="800" strike="noStrike" u="sng">
                <a:solidFill>
                  <a:schemeClr val="hlink"/>
                </a:solidFill>
                <a:uFillTx/>
                <a:latin typeface="Arial"/>
                <a:ea typeface="Arial"/>
                <a:hlinkClick r:id="rId5"/>
              </a:rPr>
              <a:t>http://www.openstack.org/brand/openstack-logo/logo-download/</a:t>
            </a:r>
            <a:r>
              <a:rPr b="0" lang="de" sz="800" strike="noStrike" u="none">
                <a:solidFill>
                  <a:schemeClr val="dk1"/>
                </a:solidFill>
                <a:uFillTx/>
                <a:latin typeface="Arial"/>
                <a:ea typeface="Arial"/>
              </a:rPr>
              <a:t>, Public Domain, </a:t>
            </a:r>
            <a:r>
              <a:rPr b="0" lang="de" sz="800" strike="noStrike" u="sng">
                <a:solidFill>
                  <a:schemeClr val="hlink"/>
                </a:solidFill>
                <a:uFillTx/>
                <a:latin typeface="Arial"/>
                <a:ea typeface="Arial"/>
                <a:hlinkClick r:id="rId6"/>
              </a:rPr>
              <a:t>https://commons.wikimedia.org/w/index.php?curid=40339150</a:t>
            </a:r>
            <a:r>
              <a:rPr b="0" lang="de" sz="800" strike="noStrike" u="none">
                <a:solidFill>
                  <a:schemeClr val="dk1"/>
                </a:solidFill>
                <a:uFillTx/>
                <a:latin typeface="Arial"/>
                <a:ea typeface="Arial"/>
              </a:rPr>
              <a:t> </a:t>
            </a:r>
            <a:endParaRPr b="0" lang="en-US" sz="800" strike="noStrike" u="none">
              <a:solidFill>
                <a:srgbClr val="000000"/>
              </a:solidFill>
              <a:uFillTx/>
              <a:latin typeface="Arial"/>
            </a:endParaRPr>
          </a:p>
          <a:p>
            <a:pPr indent="0">
              <a:lnSpc>
                <a:spcPct val="100000"/>
              </a:lnSpc>
              <a:buNone/>
              <a:tabLst>
                <a:tab algn="l" pos="0"/>
              </a:tabLst>
            </a:pPr>
            <a:endParaRPr b="0" lang="en-US" sz="1100" strike="noStrike" u="none">
              <a:solidFill>
                <a:srgbClr val="000000"/>
              </a:solidFill>
              <a:uFillTx/>
              <a:latin typeface="Arial"/>
            </a:endParaRPr>
          </a:p>
        </p:txBody>
      </p:sp>
    </p:spTree>
  </p:cSld>
</p:notes>
</file>

<file path=ppt/notesSlides/notesSlide9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60" name="PlaceHolder 1"/>
          <p:cNvSpPr>
            <a:spLocks noGrp="1"/>
          </p:cNvSpPr>
          <p:nvPr>
            <p:ph type="sldImg"/>
          </p:nvPr>
        </p:nvSpPr>
        <p:spPr>
          <a:xfrm>
            <a:off x="380880" y="685800"/>
            <a:ext cx="6095520" cy="3428640"/>
          </a:xfrm>
          <a:prstGeom prst="rect">
            <a:avLst/>
          </a:prstGeom>
          <a:ln w="0">
            <a:noFill/>
          </a:ln>
        </p:spPr>
      </p:sp>
      <p:sp>
        <p:nvSpPr>
          <p:cNvPr id="761" name="PlaceHolder 2"/>
          <p:cNvSpPr>
            <a:spLocks noGrp="1"/>
          </p:cNvSpPr>
          <p:nvPr>
            <p:ph type="body"/>
          </p:nvPr>
        </p:nvSpPr>
        <p:spPr>
          <a:xfrm>
            <a:off x="685800" y="4343400"/>
            <a:ext cx="5486040" cy="4114440"/>
          </a:xfrm>
          <a:prstGeom prst="rect">
            <a:avLst/>
          </a:prstGeom>
          <a:noFill/>
          <a:ln w="0">
            <a:noFill/>
          </a:ln>
        </p:spPr>
        <p:txBody>
          <a:bodyPr lIns="91440" rIns="91440" tIns="91440" bIns="91440" anchor="t">
            <a:noAutofit/>
          </a:bodyPr>
          <a:p>
            <a:pPr marL="457200" indent="-298440">
              <a:lnSpc>
                <a:spcPct val="100000"/>
              </a:lnSpc>
              <a:buClr>
                <a:srgbClr val="000000"/>
              </a:buClr>
              <a:buFont typeface="Arial"/>
              <a:buChar char="●"/>
            </a:pPr>
            <a:r>
              <a:rPr b="0" lang="de-DE" sz="1100" strike="noStrike" u="none">
                <a:solidFill>
                  <a:srgbClr val="000000"/>
                </a:solidFill>
                <a:uFillTx/>
                <a:latin typeface="Open Sans"/>
                <a:ea typeface="Open Sans"/>
              </a:rPr>
              <a:t>https://pixabay.com/de/konzert-band-orchester-dirigent-662851/</a:t>
            </a:r>
            <a:endParaRPr b="0" lang="en-US" sz="1100" strike="noStrike" u="none">
              <a:solidFill>
                <a:srgbClr val="000000"/>
              </a:solidFill>
              <a:uFillTx/>
              <a:latin typeface="Arial"/>
            </a:endParaRPr>
          </a:p>
        </p:txBody>
      </p:sp>
    </p:spTree>
  </p:cSld>
</p:notes>
</file>

<file path=ppt/notesSlides/notesSlide9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p:nvPr>
        </p:nvSpPr>
        <p:spPr/>
      </p:sp>
      <p:sp>
        <p:nvSpPr>
          <p:cNvPr id="3" name="Notes Placeholder 2"/>
          <p:cNvSpPr>
            <a:spLocks noGrp="1"/>
          </p:cNvSpPr>
          <p:nvPr>
            <p:ph type="body"/>
          </p:nvPr>
        </p:nvSpPr>
        <p:spPr/>
        <p:txBody>
          <a:bodyPr/>
          <a:lstStyle/>
          <a:p>
            <a:r>
              <a:t>Trainer-Notizen:</a:t>
            </a:r>
          </a:p>
          <a:p>
            <a:r>
              <a:t>- Reales Telekom-Beispiel: Support-Eskalation</a:t>
            </a:r>
          </a:p>
          <a:p>
            <a:r>
              <a:t>- Auch: Firewalls, Genehmigungsworkflows</a:t>
            </a:r>
          </a:p>
          <a:p>
            <a:r>
              <a:t>- Problem der starren Handler-Zuordnung</a:t>
            </a:r>
          </a:p>
          <a:p>
            <a:r>
              <a:t>- Zeitrahmen: 4 Minuten</a:t>
            </a:r>
          </a:p>
        </p:txBody>
      </p:sp>
      <p:sp>
        <p:nvSpPr>
          <p:cNvPr id="4" name="Slide Number Placeholder 3"/>
          <p:cNvSpPr>
            <a:spLocks noGrp="1"/>
          </p:cNvSpPr>
          <p:nvPr>
            <p:ph type="sldNum" idx="14"/>
          </p:nvPr>
        </p:nvSpPr>
        <p:spPr/>
      </p:sp>
    </p:spTree>
  </p:cSld>
  <p:clrMapOvr>
    <a:masterClrMapping/>
  </p:clrMapOvr>
</p:notes>
</file>

<file path=ppt/notesSlides/notesSlide9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62" name="PlaceHolder 1"/>
          <p:cNvSpPr>
            <a:spLocks noGrp="1"/>
          </p:cNvSpPr>
          <p:nvPr>
            <p:ph type="sldImg"/>
          </p:nvPr>
        </p:nvSpPr>
        <p:spPr>
          <a:xfrm>
            <a:off x="380880" y="685800"/>
            <a:ext cx="6095520" cy="3428640"/>
          </a:xfrm>
          <a:prstGeom prst="rect">
            <a:avLst/>
          </a:prstGeom>
          <a:ln w="0">
            <a:noFill/>
          </a:ln>
        </p:spPr>
      </p:sp>
      <p:sp>
        <p:nvSpPr>
          <p:cNvPr id="763" name="PlaceHolder 2"/>
          <p:cNvSpPr>
            <a:spLocks noGrp="1"/>
          </p:cNvSpPr>
          <p:nvPr>
            <p:ph type="body"/>
          </p:nvPr>
        </p:nvSpPr>
        <p:spPr>
          <a:xfrm>
            <a:off x="685800" y="4343400"/>
            <a:ext cx="5486040" cy="4114440"/>
          </a:xfrm>
          <a:prstGeom prst="rect">
            <a:avLst/>
          </a:prstGeom>
          <a:noFill/>
          <a:ln w="0">
            <a:noFill/>
          </a:ln>
        </p:spPr>
        <p:txBody>
          <a:bodyPr lIns="91440" rIns="91440" tIns="91440" bIns="91440" anchor="t">
            <a:noAutofit/>
          </a:bodyPr>
          <a:p>
            <a:pPr marL="457200" indent="-298440">
              <a:lnSpc>
                <a:spcPct val="100000"/>
              </a:lnSpc>
              <a:buClr>
                <a:srgbClr val="000000"/>
              </a:buClr>
              <a:buFont typeface="Arial"/>
              <a:buChar char="●"/>
            </a:pPr>
            <a:r>
              <a:rPr b="0" lang="en-US" sz="1100" strike="noStrike" u="none">
                <a:solidFill>
                  <a:srgbClr val="000000"/>
                </a:solidFill>
                <a:uFillTx/>
                <a:latin typeface="Arial"/>
                <a:ea typeface="Arial"/>
              </a:rPr>
              <a:t> </a:t>
            </a:r>
            <a:endParaRPr b="0" lang="en-US" sz="1100" strike="noStrike" u="none">
              <a:solidFill>
                <a:srgbClr val="000000"/>
              </a:solidFill>
              <a:uFillTx/>
              <a:latin typeface="Arial"/>
            </a:endParaRPr>
          </a:p>
        </p:txBody>
      </p:sp>
    </p:spTree>
  </p:cSld>
</p:notes>
</file>

<file path=ppt/notesSlides/notesSlide9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p:nvPr>
        </p:nvSpPr>
        <p:spPr/>
      </p:sp>
      <p:sp>
        <p:nvSpPr>
          <p:cNvPr id="3" name="Notes Placeholder 2"/>
          <p:cNvSpPr>
            <a:spLocks noGrp="1"/>
          </p:cNvSpPr>
          <p:nvPr>
            <p:ph type="body"/>
          </p:nvPr>
        </p:nvSpPr>
        <p:spPr/>
        <p:txBody>
          <a:bodyPr/>
          <a:lstStyle/>
          <a:p>
            <a:r>
              <a:t>Trainer-Notizen:</a:t>
            </a:r>
          </a:p>
          <a:p>
            <a:r>
              <a:t>- Abstract Base Handler Pattern</a:t>
            </a:r>
          </a:p>
          <a:p>
            <a:r>
              <a:t>- Gemeinsame Verkettungslogik</a:t>
            </a:r>
          </a:p>
          <a:p>
            <a:r>
              <a:t>- Template für Concrete Handler</a:t>
            </a:r>
          </a:p>
          <a:p>
            <a:r>
              <a:t>- forwardToNext() Utility-Methode</a:t>
            </a:r>
          </a:p>
          <a:p>
            <a:r>
              <a:t>- Zeitrahmen: 6 Minuten</a:t>
            </a:r>
          </a:p>
        </p:txBody>
      </p:sp>
      <p:sp>
        <p:nvSpPr>
          <p:cNvPr id="4" name="Slide Number Placeholder 3"/>
          <p:cNvSpPr>
            <a:spLocks noGrp="1"/>
          </p:cNvSpPr>
          <p:nvPr>
            <p:ph type="sldNum" idx="14"/>
          </p:nvPr>
        </p:nvSpPr>
        <p:spPr/>
      </p:sp>
    </p:spTree>
  </p:cSld>
  <p:clrMapOvr>
    <a:masterClrMapping/>
  </p:clrMapOvr>
</p:notes>
</file>

<file path=ppt/notesSlides/notesSlide9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p:nvPr>
        </p:nvSpPr>
        <p:spPr/>
      </p:sp>
      <p:sp>
        <p:nvSpPr>
          <p:cNvPr id="3" name="Notes Placeholder 2"/>
          <p:cNvSpPr>
            <a:spLocks noGrp="1"/>
          </p:cNvSpPr>
          <p:nvPr>
            <p:ph type="body"/>
          </p:nvPr>
        </p:nvSpPr>
        <p:spPr/>
        <p:txBody>
          <a:bodyPr/>
          <a:lstStyle/>
          <a:p>
            <a:r>
              <a:t>Trainer-Notizen:</a:t>
            </a:r>
          </a:p>
          <a:p>
            <a:r>
              <a:t>- Konkrete Handler-Implementierung</a:t>
            </a:r>
          </a:p>
          <a:p>
            <a:r>
              <a:t>- Responsibility-Check am Anfang</a:t>
            </a:r>
          </a:p>
          <a:p>
            <a:r>
              <a:t>- Bei Nicht-Zuständigkeit: weiterleiten</a:t>
            </a:r>
          </a:p>
          <a:p>
            <a:r>
              <a:t>- Telekom: Network, Service, Expert Level</a:t>
            </a:r>
          </a:p>
          <a:p>
            <a:r>
              <a:t>- Zeitrahmen: 5 Minuten</a:t>
            </a:r>
          </a:p>
        </p:txBody>
      </p:sp>
      <p:sp>
        <p:nvSpPr>
          <p:cNvPr id="4" name="Slide Number Placeholder 3"/>
          <p:cNvSpPr>
            <a:spLocks noGrp="1"/>
          </p:cNvSpPr>
          <p:nvPr>
            <p:ph type="sldNum" idx="14"/>
          </p:nvPr>
        </p:nvSpPr>
        <p:spPr/>
      </p:sp>
    </p:spTree>
  </p:cSld>
  <p:clrMapOvr>
    <a:masterClrMapping/>
  </p:clrMapOvr>
</p:notes>
</file>

<file path=ppt/notesSlides/notesSlide9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p:nvPr>
        </p:nvSpPr>
        <p:spPr/>
      </p:sp>
      <p:sp>
        <p:nvSpPr>
          <p:cNvPr id="3" name="Notes Placeholder 2"/>
          <p:cNvSpPr>
            <a:spLocks noGrp="1"/>
          </p:cNvSpPr>
          <p:nvPr>
            <p:ph type="body"/>
          </p:nvPr>
        </p:nvSpPr>
        <p:spPr/>
        <p:txBody>
          <a:bodyPr/>
          <a:lstStyle/>
          <a:p>
            <a:r>
              <a:t>Trainer-Notizen:</a:t>
            </a:r>
          </a:p>
          <a:p>
            <a:r>
              <a:t>- Editor-Beispiel mit Undo/Redo</a:t>
            </a:r>
          </a:p>
          <a:p>
            <a:r>
              <a:t>- Telekom: Network Configuration Commands</a:t>
            </a:r>
          </a:p>
          <a:p>
            <a:r>
              <a:t>- Job-Scheduling in Batch-Systemen</a:t>
            </a:r>
          </a:p>
          <a:p>
            <a:r>
              <a:t>- Wichtig für Event Sourcing</a:t>
            </a:r>
          </a:p>
          <a:p>
            <a:r>
              <a:t>- Zeitrahmen: 4 Minuten</a:t>
            </a:r>
          </a:p>
        </p:txBody>
      </p:sp>
      <p:sp>
        <p:nvSpPr>
          <p:cNvPr id="4" name="Slide Number Placeholder 3"/>
          <p:cNvSpPr>
            <a:spLocks noGrp="1"/>
          </p:cNvSpPr>
          <p:nvPr>
            <p:ph type="sldNum" idx="14"/>
          </p:nvPr>
        </p:nvSpPr>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 preserve="1">
  <p:cSld name="TITLE">
    <p:spTree>
      <p:nvGrpSpPr>
        <p:cNvPr id="1" name=""/>
        <p:cNvGrpSpPr/>
        <p:nvPr/>
      </p:nvGrpSpPr>
      <p:grpSpPr>
        <a:xfrm>
          <a:off x="0" y="0"/>
          <a:ext cx="0" cy="0"/>
          <a:chOff x="0" y="0"/>
          <a:chExt cx="0" cy="0"/>
        </a:xfrm>
      </p:grpSpPr>
      <p:sp>
        <p:nvSpPr>
          <p:cNvPr id="4" name="PlaceHolder 1"/>
          <p:cNvSpPr>
            <a:spLocks noGrp="1"/>
          </p:cNvSpPr>
          <p:nvPr>
            <p:ph type="title"/>
          </p:nvPr>
        </p:nvSpPr>
        <p:spPr>
          <a:xfrm>
            <a:off x="311760" y="2151000"/>
            <a:ext cx="8520120" cy="841320"/>
          </a:xfrm>
          <a:prstGeom prst="rect">
            <a:avLst/>
          </a:prstGeom>
          <a:noFill/>
          <a:ln w="0">
            <a:noFill/>
          </a:ln>
        </p:spPr>
        <p:txBody>
          <a:bodyPr lIns="0" rIns="0" tIns="0" bIns="0" anchor="ctr">
            <a:noAutofit/>
          </a:bodyPr>
          <a:p>
            <a:pPr indent="0">
              <a:buNone/>
            </a:pPr>
            <a:endParaRPr b="0" lang="en-US" sz="1400" strike="noStrike" u="none">
              <a:solidFill>
                <a:srgbClr val="000000"/>
              </a:solidFill>
              <a:uFillTx/>
              <a:latin typeface="Arial"/>
            </a:endParaRPr>
          </a:p>
        </p:txBody>
      </p:sp>
      <p:sp>
        <p:nvSpPr>
          <p:cNvPr id="5" name="PlaceHolder 2"/>
          <p:cNvSpPr>
            <a:spLocks noGrp="1"/>
          </p:cNvSpPr>
          <p:nvPr>
            <p:ph type="subTitle"/>
          </p:nvPr>
        </p:nvSpPr>
        <p:spPr>
          <a:xfrm>
            <a:off x="457200" y="1203480"/>
            <a:ext cx="8229240" cy="2982960"/>
          </a:xfrm>
          <a:prstGeom prst="rect">
            <a:avLst/>
          </a:prstGeom>
          <a:noFill/>
          <a:ln w="0">
            <a:noFill/>
          </a:ln>
        </p:spPr>
        <p:txBody>
          <a:bodyPr lIns="0" rIns="0" tIns="0" bIns="0" anchor="ctr">
            <a:noAutofit/>
          </a:bodyPr>
          <a:p>
            <a:pPr indent="0" algn="ctr">
              <a:buNone/>
            </a:pPr>
            <a:endParaRPr b="0" lang="en-US" sz="3200" strike="noStrike" u="none">
              <a:solidFill>
                <a:srgbClr val="000000"/>
              </a:solidFill>
              <a:uFillTx/>
              <a:latin typeface="Arial"/>
            </a:endParaRPr>
          </a:p>
        </p:txBody>
      </p:sp>
      <p:sp>
        <p:nvSpPr>
          <p:cNvPr id="4" name="PlaceHolder 3"/>
          <p:cNvSpPr>
            <a:spLocks noGrp="1"/>
          </p:cNvSpPr>
          <p:nvPr>
            <p:ph type="sldNum" idx="1"/>
          </p:nvPr>
        </p:nvSpPr>
        <p:spPr/>
        <p:txBody>
          <a:bodyPr/>
          <a:p>
            <a:fld id="{7106563C-C571-4BAB-BEA0-2ABCBCD2A576}" type="slidenum">
              <a:t>&lt;#&gt;</a:t>
            </a:fld>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ullets Short">
    <p:spTree>
      <p:nvGrpSpPr>
        <p:cNvPr id="1" name=""/>
        <p:cNvGrpSpPr/>
        <p:nvPr/>
      </p:nvGrpSpPr>
      <p:grpSpPr>
        <a:xfrm>
          <a:off x="0" y="0"/>
          <a:ext cx="0" cy="0"/>
          <a:chOff x="0" y="0"/>
          <a:chExt cx="0" cy="0"/>
        </a:xfrm>
      </p:grpSpPr>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6_Title Slide">
    <p:spTree>
      <p:nvGrpSpPr>
        <p:cNvPr id="1" name=""/>
        <p:cNvGrpSpPr/>
        <p:nvPr/>
      </p:nvGrpSpPr>
      <p:grpSpPr>
        <a:xfrm>
          <a:off x="0" y="0"/>
          <a:ext cx="0" cy="0"/>
          <a:chOff x="0" y="0"/>
          <a:chExt cx="0" cy="0"/>
        </a:xfrm>
      </p:grpSpPr>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 preserve="1">
  <p:cSld name="SECTION_HEADER">
    <p:spTree>
      <p:nvGrpSpPr>
        <p:cNvPr id="1" name=""/>
        <p:cNvGrpSpPr/>
        <p:nvPr/>
      </p:nvGrpSpPr>
      <p:grpSpPr>
        <a:xfrm>
          <a:off x="0" y="0"/>
          <a:ext cx="0" cy="0"/>
          <a:chOff x="0" y="0"/>
          <a:chExt cx="0" cy="0"/>
        </a:xfrm>
      </p:grpSpPr>
      <p:sp>
        <p:nvSpPr>
          <p:cNvPr id="36" name="PlaceHolder 1"/>
          <p:cNvSpPr>
            <a:spLocks noGrp="1"/>
          </p:cNvSpPr>
          <p:nvPr>
            <p:ph type="title"/>
          </p:nvPr>
        </p:nvSpPr>
        <p:spPr>
          <a:xfrm>
            <a:off x="311760" y="2151000"/>
            <a:ext cx="8520120" cy="841320"/>
          </a:xfrm>
          <a:prstGeom prst="rect">
            <a:avLst/>
          </a:prstGeom>
          <a:noFill/>
          <a:ln w="0">
            <a:noFill/>
          </a:ln>
        </p:spPr>
        <p:txBody>
          <a:bodyPr lIns="0" rIns="0" tIns="0" bIns="0" anchor="ctr">
            <a:noAutofit/>
          </a:bodyPr>
          <a:p>
            <a:pPr indent="0">
              <a:buNone/>
            </a:pPr>
            <a:endParaRPr b="0" lang="en-US" sz="1400" strike="noStrike" u="none">
              <a:solidFill>
                <a:srgbClr val="000000"/>
              </a:solidFill>
              <a:uFillTx/>
              <a:latin typeface="Arial"/>
            </a:endParaRPr>
          </a:p>
        </p:txBody>
      </p:sp>
      <p:sp>
        <p:nvSpPr>
          <p:cNvPr id="37" name="PlaceHolder 2"/>
          <p:cNvSpPr>
            <a:spLocks noGrp="1"/>
          </p:cNvSpPr>
          <p:nvPr>
            <p:ph type="subTitle"/>
          </p:nvPr>
        </p:nvSpPr>
        <p:spPr>
          <a:xfrm>
            <a:off x="457200" y="1203480"/>
            <a:ext cx="8229240" cy="2982960"/>
          </a:xfrm>
          <a:prstGeom prst="rect">
            <a:avLst/>
          </a:prstGeom>
          <a:noFill/>
          <a:ln w="0">
            <a:noFill/>
          </a:ln>
        </p:spPr>
        <p:txBody>
          <a:bodyPr lIns="0" rIns="0" tIns="0" bIns="0" anchor="ctr">
            <a:noAutofit/>
          </a:bodyPr>
          <a:p>
            <a:pPr indent="0" algn="ctr">
              <a:buNone/>
            </a:pPr>
            <a:endParaRPr b="0" lang="en-US" sz="3200" strike="noStrike" u="none">
              <a:solidFill>
                <a:srgbClr val="000000"/>
              </a:solidFill>
              <a:uFillTx/>
              <a:latin typeface="Arial"/>
            </a:endParaRPr>
          </a:p>
        </p:txBody>
      </p:sp>
      <p:sp>
        <p:nvSpPr>
          <p:cNvPr id="4" name="PlaceHolder 3"/>
          <p:cNvSpPr>
            <a:spLocks noGrp="1"/>
          </p:cNvSpPr>
          <p:nvPr>
            <p:ph type="sldNum" idx="3"/>
          </p:nvPr>
        </p:nvSpPr>
        <p:spPr/>
        <p:txBody>
          <a:bodyPr/>
          <a:p>
            <a:fld id="{4338DAC8-83A0-4C89-9681-717BEE69D055}" type="slidenum">
              <a:t>&lt;#&gt;</a:t>
            </a:fld>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ECTION_HEADER">
    <p:spTree>
      <p:nvGrpSpPr>
        <p:cNvPr id="1" name=""/>
        <p:cNvGrpSpPr/>
        <p:nvPr/>
      </p:nvGrpSpPr>
      <p:grpSpPr>
        <a:xfrm>
          <a:off x="0" y="0"/>
          <a:ext cx="0" cy="0"/>
          <a:chOff x="0" y="0"/>
          <a:chExt cx="0" cy="0"/>
        </a:xfrm>
      </p:grpSpPr>
      <p:sp>
        <p:nvSpPr>
          <p:cNvPr id="2" name="PlaceHolder 1"/>
          <p:cNvSpPr>
            <a:spLocks noGrp="1"/>
          </p:cNvSpPr>
          <p:nvPr>
            <p:ph type="sldNum" idx="3"/>
          </p:nvPr>
        </p:nvSpPr>
        <p:spPr/>
        <p:txBody>
          <a:bodyPr/>
          <a:p>
            <a:fld id="{8549D0B8-A933-4E2F-922A-E9667B2DD05A}" type="slidenum">
              <a:t>&lt;#&gt;</a:t>
            </a:fld>
          </a:p>
        </p:txBody>
      </p:sp>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7_Title Slide">
    <p:spTree>
      <p:nvGrpSpPr>
        <p:cNvPr id="1" name=""/>
        <p:cNvGrpSpPr/>
        <p:nvPr/>
      </p:nvGrpSpPr>
      <p:grpSpPr>
        <a:xfrm>
          <a:off x="0" y="0"/>
          <a:ext cx="0" cy="0"/>
          <a:chOff x="0" y="0"/>
          <a:chExt cx="0" cy="0"/>
        </a:xfrm>
      </p:grpSpPr>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8_Title Slide">
    <p:spTree>
      <p:nvGrpSpPr>
        <p:cNvPr id="1" name=""/>
        <p:cNvGrpSpPr/>
        <p:nvPr/>
      </p:nvGrpSpPr>
      <p:grpSpPr>
        <a:xfrm>
          <a:off x="0" y="0"/>
          <a:ext cx="0" cy="0"/>
          <a:chOff x="0" y="0"/>
          <a:chExt cx="0" cy="0"/>
        </a:xfrm>
      </p:grpSpPr>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9_Title Slide">
    <p:spTree>
      <p:nvGrpSpPr>
        <p:cNvPr id="1" name=""/>
        <p:cNvGrpSpPr/>
        <p:nvPr/>
      </p:nvGrpSpPr>
      <p:grpSpPr>
        <a:xfrm>
          <a:off x="0" y="0"/>
          <a:ext cx="0" cy="0"/>
          <a:chOff x="0" y="0"/>
          <a:chExt cx="0" cy="0"/>
        </a:xfrm>
      </p:grpSpPr>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8" name="PlaceHolder 1"/>
          <p:cNvSpPr>
            <a:spLocks noGrp="1"/>
          </p:cNvSpPr>
          <p:nvPr>
            <p:ph type="title"/>
          </p:nvPr>
        </p:nvSpPr>
        <p:spPr>
          <a:xfrm>
            <a:off x="311760" y="2151000"/>
            <a:ext cx="8520120" cy="841320"/>
          </a:xfrm>
          <a:prstGeom prst="rect">
            <a:avLst/>
          </a:prstGeom>
          <a:noFill/>
          <a:ln w="0">
            <a:noFill/>
          </a:ln>
        </p:spPr>
        <p:txBody>
          <a:bodyPr lIns="0" rIns="0" tIns="0" bIns="0" anchor="ctr">
            <a:noAutofit/>
          </a:bodyPr>
          <a:p>
            <a:pPr indent="0">
              <a:buNone/>
            </a:pPr>
            <a:endParaRPr b="0" lang="en-US" sz="1400" strike="noStrike" u="none">
              <a:solidFill>
                <a:srgbClr val="000000"/>
              </a:solidFill>
              <a:uFillTx/>
              <a:latin typeface="Arial"/>
            </a:endParaRPr>
          </a:p>
        </p:txBody>
      </p:sp>
      <p:sp>
        <p:nvSpPr>
          <p:cNvPr id="3" name="PlaceHolder 2"/>
          <p:cNvSpPr>
            <a:spLocks noGrp="1"/>
          </p:cNvSpPr>
          <p:nvPr>
            <p:ph type="sldNum" idx="4"/>
          </p:nvPr>
        </p:nvSpPr>
        <p:spPr/>
        <p:txBody>
          <a:bodyPr/>
          <a:p>
            <a:fld id="{E803AE72-CAEE-47BC-B5E8-88FE170006E1}" type="slidenum">
              <a:t>&lt;#&gt;</a:t>
            </a:fld>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ode Block">
    <p:spTree>
      <p:nvGrpSpPr>
        <p:cNvPr id="1" name=""/>
        <p:cNvGrpSpPr/>
        <p:nvPr/>
      </p:nvGrpSpPr>
      <p:grpSpPr>
        <a:xfrm>
          <a:off x="0" y="0"/>
          <a:ext cx="0" cy="0"/>
          <a:chOff x="0" y="0"/>
          <a:chExt cx="0" cy="0"/>
        </a:xfrm>
      </p:grpSpPr>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_AND_BODY">
    <p:spTree>
      <p:nvGrpSpPr>
        <p:cNvPr id="1" name=""/>
        <p:cNvGrpSpPr/>
        <p:nvPr/>
      </p:nvGrpSpPr>
      <p:grpSpPr>
        <a:xfrm>
          <a:off x="0" y="0"/>
          <a:ext cx="0" cy="0"/>
          <a:chOff x="0" y="0"/>
          <a:chExt cx="0" cy="0"/>
        </a:xfrm>
      </p:grpSpPr>
      <p:sp>
        <p:nvSpPr>
          <p:cNvPr id="55" name="PlaceHolder 1"/>
          <p:cNvSpPr>
            <a:spLocks noGrp="1"/>
          </p:cNvSpPr>
          <p:nvPr>
            <p:ph type="title"/>
          </p:nvPr>
        </p:nvSpPr>
        <p:spPr>
          <a:xfrm>
            <a:off x="311760" y="2151000"/>
            <a:ext cx="8520120" cy="841320"/>
          </a:xfrm>
          <a:prstGeom prst="rect">
            <a:avLst/>
          </a:prstGeom>
          <a:noFill/>
          <a:ln w="0">
            <a:noFill/>
          </a:ln>
        </p:spPr>
        <p:txBody>
          <a:bodyPr lIns="0" rIns="0" tIns="0" bIns="0" anchor="ctr">
            <a:noAutofit/>
          </a:bodyPr>
          <a:p>
            <a:pPr indent="0">
              <a:buNone/>
            </a:pPr>
            <a:endParaRPr b="0" lang="en-US" sz="1400" strike="noStrike" u="none">
              <a:solidFill>
                <a:srgbClr val="000000"/>
              </a:solidFill>
              <a:uFillTx/>
              <a:latin typeface="Arial"/>
            </a:endParaRPr>
          </a:p>
        </p:txBody>
      </p:sp>
      <p:sp>
        <p:nvSpPr>
          <p:cNvPr id="56" name="PlaceHolder 2"/>
          <p:cNvSpPr>
            <a:spLocks noGrp="1"/>
          </p:cNvSpPr>
          <p:nvPr>
            <p:ph/>
          </p:nvPr>
        </p:nvSpPr>
        <p:spPr>
          <a:xfrm>
            <a:off x="457200" y="1203480"/>
            <a:ext cx="8229240" cy="2982960"/>
          </a:xfrm>
          <a:prstGeom prst="rect">
            <a:avLst/>
          </a:prstGeom>
          <a:noFill/>
          <a:ln w="0">
            <a:noFill/>
          </a:ln>
        </p:spPr>
        <p:txBody>
          <a:bodyPr lIns="0" rIns="0" tIns="0" bIns="0" anchor="t">
            <a:normAutofit/>
          </a:bodyPr>
          <a:p>
            <a:pPr indent="0">
              <a:spcBef>
                <a:spcPts val="1417"/>
              </a:spcBef>
              <a:buNone/>
            </a:pPr>
            <a:endParaRPr b="0" lang="en-US" sz="1400" strike="noStrike" u="none">
              <a:solidFill>
                <a:srgbClr val="000000"/>
              </a:solidFill>
              <a:uFillTx/>
              <a:latin typeface="Open Sans"/>
            </a:endParaRPr>
          </a:p>
        </p:txBody>
      </p:sp>
      <p:sp>
        <p:nvSpPr>
          <p:cNvPr id="4" name="PlaceHolder 3"/>
          <p:cNvSpPr>
            <a:spLocks noGrp="1"/>
          </p:cNvSpPr>
          <p:nvPr>
            <p:ph type="sldNum" idx="5"/>
          </p:nvPr>
        </p:nvSpPr>
        <p:spPr/>
        <p:txBody>
          <a:bodyPr/>
          <a:p>
            <a:fld id="{8C20C58B-CF80-40BF-A3D9-67B9758E8766}" type="slidenum">
              <a:t>&lt;#&gt;</a:t>
            </a:fld>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p:spTree>
      <p:nvGrpSpPr>
        <p:cNvPr id="1" name=""/>
        <p:cNvGrpSpPr/>
        <p:nvPr/>
      </p:nvGrpSpPr>
      <p:grpSpPr>
        <a:xfrm>
          <a:off x="0" y="0"/>
          <a:ext cx="0" cy="0"/>
          <a:chOff x="0" y="0"/>
          <a:chExt cx="0" cy="0"/>
        </a:xfrm>
      </p:grpSpPr>
      <p:sp>
        <p:nvSpPr>
          <p:cNvPr id="2" name="PlaceHolder 1"/>
          <p:cNvSpPr>
            <a:spLocks noGrp="1"/>
          </p:cNvSpPr>
          <p:nvPr>
            <p:ph type="sldNum" idx="2"/>
          </p:nvPr>
        </p:nvSpPr>
        <p:spPr/>
        <p:txBody>
          <a:bodyPr/>
          <a:p>
            <a:fld id="{02975991-3DD5-41B7-AB1D-DDD81893222E}" type="slidenum">
              <a:t>&lt;#&gt;</a:t>
            </a:fld>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_AND_TWO_COLUMNS">
    <p:spTree>
      <p:nvGrpSpPr>
        <p:cNvPr id="1" name=""/>
        <p:cNvGrpSpPr/>
        <p:nvPr/>
      </p:nvGrpSpPr>
      <p:grpSpPr>
        <a:xfrm>
          <a:off x="0" y="0"/>
          <a:ext cx="0" cy="0"/>
          <a:chOff x="0" y="0"/>
          <a:chExt cx="0" cy="0"/>
        </a:xfrm>
      </p:grpSpPr>
      <p:sp>
        <p:nvSpPr>
          <p:cNvPr id="62" name="PlaceHolder 1"/>
          <p:cNvSpPr>
            <a:spLocks noGrp="1"/>
          </p:cNvSpPr>
          <p:nvPr>
            <p:ph type="title"/>
          </p:nvPr>
        </p:nvSpPr>
        <p:spPr>
          <a:xfrm>
            <a:off x="311760" y="2151000"/>
            <a:ext cx="8520120" cy="841320"/>
          </a:xfrm>
          <a:prstGeom prst="rect">
            <a:avLst/>
          </a:prstGeom>
          <a:noFill/>
          <a:ln w="0">
            <a:noFill/>
          </a:ln>
        </p:spPr>
        <p:txBody>
          <a:bodyPr lIns="0" rIns="0" tIns="0" bIns="0" anchor="ctr">
            <a:noAutofit/>
          </a:bodyPr>
          <a:p>
            <a:pPr indent="0">
              <a:buNone/>
            </a:pPr>
            <a:endParaRPr b="0" lang="en-US" sz="1400" strike="noStrike" u="none">
              <a:solidFill>
                <a:srgbClr val="000000"/>
              </a:solidFill>
              <a:uFillTx/>
              <a:latin typeface="Arial"/>
            </a:endParaRPr>
          </a:p>
        </p:txBody>
      </p:sp>
      <p:sp>
        <p:nvSpPr>
          <p:cNvPr id="63"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pPr indent="0">
              <a:spcBef>
                <a:spcPts val="1417"/>
              </a:spcBef>
              <a:buNone/>
            </a:pPr>
            <a:endParaRPr b="0" lang="en-US" sz="1400" strike="noStrike" u="none">
              <a:solidFill>
                <a:srgbClr val="000000"/>
              </a:solidFill>
              <a:uFillTx/>
              <a:latin typeface="Open Sans"/>
            </a:endParaRPr>
          </a:p>
        </p:txBody>
      </p:sp>
      <p:sp>
        <p:nvSpPr>
          <p:cNvPr id="64"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pPr indent="0">
              <a:spcBef>
                <a:spcPts val="1417"/>
              </a:spcBef>
              <a:buNone/>
            </a:pPr>
            <a:endParaRPr b="0" lang="en-US" sz="1400" strike="noStrike" u="none">
              <a:solidFill>
                <a:srgbClr val="000000"/>
              </a:solidFill>
              <a:uFillTx/>
              <a:latin typeface="Open Sans"/>
            </a:endParaRPr>
          </a:p>
        </p:txBody>
      </p:sp>
      <p:sp>
        <p:nvSpPr>
          <p:cNvPr id="5" name="PlaceHolder 4"/>
          <p:cNvSpPr>
            <a:spLocks noGrp="1"/>
          </p:cNvSpPr>
          <p:nvPr>
            <p:ph type="sldNum" idx="6"/>
          </p:nvPr>
        </p:nvSpPr>
        <p:spPr/>
        <p:txBody>
          <a:bodyPr/>
          <a:p>
            <a:fld id="{B05A9359-EC0F-40FD-8D3D-CF18996786F1}" type="slidenum">
              <a:t>&lt;#&gt;</a:t>
            </a:fld>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ONE_COLUMN_TEXT">
    <p:spTree>
      <p:nvGrpSpPr>
        <p:cNvPr id="1" name=""/>
        <p:cNvGrpSpPr/>
        <p:nvPr/>
      </p:nvGrpSpPr>
      <p:grpSpPr>
        <a:xfrm>
          <a:off x="0" y="0"/>
          <a:ext cx="0" cy="0"/>
          <a:chOff x="0" y="0"/>
          <a:chExt cx="0" cy="0"/>
        </a:xfrm>
      </p:grpSpPr>
      <p:sp>
        <p:nvSpPr>
          <p:cNvPr id="2" name="PlaceHolder 1"/>
          <p:cNvSpPr>
            <a:spLocks noGrp="1"/>
          </p:cNvSpPr>
          <p:nvPr>
            <p:ph type="sldNum" idx="7"/>
          </p:nvPr>
        </p:nvSpPr>
        <p:spPr/>
        <p:txBody>
          <a:bodyPr/>
          <a:p>
            <a:fld id="{2891D6E8-B76C-4DE0-8249-E33D397840AE}" type="slidenum">
              <a:t>&lt;#&gt;</a:t>
            </a:fld>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MAIN_POINT">
    <p:spTree>
      <p:nvGrpSpPr>
        <p:cNvPr id="1" name=""/>
        <p:cNvGrpSpPr/>
        <p:nvPr/>
      </p:nvGrpSpPr>
      <p:grpSpPr>
        <a:xfrm>
          <a:off x="0" y="0"/>
          <a:ext cx="0" cy="0"/>
          <a:chOff x="0" y="0"/>
          <a:chExt cx="0" cy="0"/>
        </a:xfrm>
      </p:grpSpPr>
      <p:sp>
        <p:nvSpPr>
          <p:cNvPr id="2" name="PlaceHolder 1"/>
          <p:cNvSpPr>
            <a:spLocks noGrp="1"/>
          </p:cNvSpPr>
          <p:nvPr>
            <p:ph type="sldNum" idx="8"/>
          </p:nvPr>
        </p:nvSpPr>
        <p:spPr/>
        <p:txBody>
          <a:bodyPr/>
          <a:p>
            <a:fld id="{EF416EE4-BD21-4601-8DE7-791E67C65C96}" type="slidenum">
              <a:t>&lt;#&gt;</a:t>
            </a:fld>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ECTION_TITLE_AND_DESCRIPTION">
    <p:spTree>
      <p:nvGrpSpPr>
        <p:cNvPr id="1" name=""/>
        <p:cNvGrpSpPr/>
        <p:nvPr/>
      </p:nvGrpSpPr>
      <p:grpSpPr>
        <a:xfrm>
          <a:off x="0" y="0"/>
          <a:ext cx="0" cy="0"/>
          <a:chOff x="0" y="0"/>
          <a:chExt cx="0" cy="0"/>
        </a:xfrm>
      </p:grpSpPr>
      <p:sp>
        <p:nvSpPr>
          <p:cNvPr id="2" name="PlaceHolder 1"/>
          <p:cNvSpPr>
            <a:spLocks noGrp="1"/>
          </p:cNvSpPr>
          <p:nvPr>
            <p:ph type="sldNum" idx="9"/>
          </p:nvPr>
        </p:nvSpPr>
        <p:spPr/>
        <p:txBody>
          <a:bodyPr/>
          <a:p>
            <a:fld id="{2DBE3EDA-8F50-46C7-8063-87B702BC7C2B}" type="slidenum">
              <a:t>&lt;#&gt;</a:t>
            </a:fld>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APTION_ONLY">
    <p:spTree>
      <p:nvGrpSpPr>
        <p:cNvPr id="1" name=""/>
        <p:cNvGrpSpPr/>
        <p:nvPr/>
      </p:nvGrpSpPr>
      <p:grpSpPr>
        <a:xfrm>
          <a:off x="0" y="0"/>
          <a:ext cx="0" cy="0"/>
          <a:chOff x="0" y="0"/>
          <a:chExt cx="0" cy="0"/>
        </a:xfrm>
      </p:grpSpPr>
      <p:sp>
        <p:nvSpPr>
          <p:cNvPr id="2" name="PlaceHolder 1"/>
          <p:cNvSpPr>
            <a:spLocks noGrp="1"/>
          </p:cNvSpPr>
          <p:nvPr>
            <p:ph type="sldNum" idx="10"/>
          </p:nvPr>
        </p:nvSpPr>
        <p:spPr/>
        <p:txBody>
          <a:bodyPr/>
          <a:p>
            <a:fld id="{929BE3E7-9FEE-4597-968C-352A4916F4EA}" type="slidenum">
              <a:t>&lt;#&gt;</a:t>
            </a:fld>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IG_NUMBER">
    <p:spTree>
      <p:nvGrpSpPr>
        <p:cNvPr id="1" name=""/>
        <p:cNvGrpSpPr/>
        <p:nvPr/>
      </p:nvGrpSpPr>
      <p:grpSpPr>
        <a:xfrm>
          <a:off x="0" y="0"/>
          <a:ext cx="0" cy="0"/>
          <a:chOff x="0" y="0"/>
          <a:chExt cx="0" cy="0"/>
        </a:xfrm>
      </p:grpSpPr>
      <p:sp>
        <p:nvSpPr>
          <p:cNvPr id="2" name="PlaceHolder 1"/>
          <p:cNvSpPr>
            <a:spLocks noGrp="1"/>
          </p:cNvSpPr>
          <p:nvPr>
            <p:ph type="sldNum" idx="11"/>
          </p:nvPr>
        </p:nvSpPr>
        <p:spPr/>
        <p:txBody>
          <a:bodyPr/>
          <a:p>
            <a:fld id="{A3F51EB2-E915-4E34-BB52-A8262A36A34F}" type="slidenum">
              <a:t>&lt;#&gt;</a:t>
            </a:fld>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1_Title Slide">
    <p:spTree>
      <p:nvGrpSpPr>
        <p:cNvPr id="1" name=""/>
        <p:cNvGrpSpPr/>
        <p:nvPr/>
      </p:nvGrpSpPr>
      <p:grpSpPr>
        <a:xfrm>
          <a:off x="0" y="0"/>
          <a:ext cx="0" cy="0"/>
          <a:chOff x="0" y="0"/>
          <a:chExt cx="0" cy="0"/>
        </a:xfrm>
      </p:grpSpPr>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ullets Comparison with Sub-bullets">
    <p:spTree>
      <p:nvGrpSpPr>
        <p:cNvPr id="1" name=""/>
        <p:cNvGrpSpPr/>
        <p:nvPr/>
      </p:nvGrpSpPr>
      <p:grpSpPr>
        <a:xfrm>
          <a:off x="0" y="0"/>
          <a:ext cx="0" cy="0"/>
          <a:chOff x="0" y="0"/>
          <a:chExt cx="0" cy="0"/>
        </a:xfrm>
      </p:grpSpPr>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ck Stripe with Title for Images">
    <p:spTree>
      <p:nvGrpSpPr>
        <p:cNvPr id="1" name=""/>
        <p:cNvGrpSpPr/>
        <p:nvPr/>
      </p:nvGrpSpPr>
      <p:grpSpPr>
        <a:xfrm>
          <a:off x="0" y="0"/>
          <a:ext cx="0" cy="0"/>
          <a:chOff x="0" y="0"/>
          <a:chExt cx="0" cy="0"/>
        </a:xfrm>
      </p:grpSpPr>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2_Title Slide">
    <p:spTree>
      <p:nvGrpSpPr>
        <p:cNvPr id="1" name=""/>
        <p:cNvGrpSpPr/>
        <p:nvPr/>
      </p:nvGrpSpPr>
      <p:grpSpPr>
        <a:xfrm>
          <a:off x="0" y="0"/>
          <a:ext cx="0" cy="0"/>
          <a:chOff x="0" y="0"/>
          <a:chExt cx="0" cy="0"/>
        </a:xfrm>
      </p:grpSpPr>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3_Title Slide">
    <p:spTree>
      <p:nvGrpSpPr>
        <p:cNvPr id="1" name=""/>
        <p:cNvGrpSpPr/>
        <p:nvPr/>
      </p:nvGrpSpPr>
      <p:grpSpPr>
        <a:xfrm>
          <a:off x="0" y="0"/>
          <a:ext cx="0" cy="0"/>
          <a:chOff x="0" y="0"/>
          <a:chExt cx="0" cy="0"/>
        </a:xfrm>
      </p:grpSpPr>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4_Title Slide">
    <p:spTree>
      <p:nvGrpSpPr>
        <p:cNvPr id="1" name=""/>
        <p:cNvGrpSpPr/>
        <p:nvPr/>
      </p:nvGrpSpPr>
      <p:grpSpPr>
        <a:xfrm>
          <a:off x="0" y="0"/>
          <a:ext cx="0" cy="0"/>
          <a:chOff x="0" y="0"/>
          <a:chExt cx="0" cy="0"/>
        </a:xfrm>
      </p:grpSpPr>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5_Title Slide">
    <p:spTree>
      <p:nvGrpSpPr>
        <p:cNvPr id="1" name=""/>
        <p:cNvGrpSpPr/>
        <p:nvPr/>
      </p:nvGrpSpPr>
      <p:grpSpPr>
        <a:xfrm>
          <a:off x="0" y="0"/>
          <a:ext cx="0" cy="0"/>
          <a:chOff x="0" y="0"/>
          <a:chExt cx="0" cy="0"/>
        </a:xfrm>
      </p:grpSpPr>
    </p:spTree>
  </p:cSld>
</p:sldLayout>
</file>

<file path=ppt/slideMasters/_rels/slideMaster1.xml.rels><?xml version='1.0' encoding='UTF-8' standalone='yes'?>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slideLayout" Target="../slideLayouts/slideLayout1.xml"/></Relationships>
</file>

<file path=ppt/slideMasters/_rels/slideMaster10.xml.rels><?xml version='1.0' encoding='UTF-8' standalone='yes'?>
<Relationships xmlns="http://schemas.openxmlformats.org/package/2006/relationships"><Relationship Id="rId1" Type="http://schemas.openxmlformats.org/officeDocument/2006/relationships/theme" Target="../theme/theme10.xml"/><Relationship Id="rId2" Type="http://schemas.openxmlformats.org/officeDocument/2006/relationships/image" Target="../media/image1.png"/><Relationship Id="rId3" Type="http://schemas.openxmlformats.org/officeDocument/2006/relationships/slideLayout" Target="../slideLayouts/slideLayout10.xml"/></Relationships>
</file>

<file path=ppt/slideMasters/_rels/slideMaster11.xml.rels><?xml version='1.0' encoding='UTF-8' standalone='yes'?>
<Relationships xmlns="http://schemas.openxmlformats.org/package/2006/relationships"><Relationship Id="rId1" Type="http://schemas.openxmlformats.org/officeDocument/2006/relationships/theme" Target="../theme/theme11.xml"/><Relationship Id="rId2" Type="http://schemas.openxmlformats.org/officeDocument/2006/relationships/image" Target="../media/image1.png"/><Relationship Id="rId3" Type="http://schemas.openxmlformats.org/officeDocument/2006/relationships/slideLayout" Target="../slideLayouts/slideLayout11.xml"/></Relationships>
</file>

<file path=ppt/slideMasters/_rels/slideMaster12.xml.rels><?xml version='1.0' encoding='UTF-8' standalone='yes'?>
<Relationships xmlns="http://schemas.openxmlformats.org/package/2006/relationships"><Relationship Id="rId1" Type="http://schemas.openxmlformats.org/officeDocument/2006/relationships/theme" Target="../theme/theme12.xml"/><Relationship Id="rId2" Type="http://schemas.openxmlformats.org/officeDocument/2006/relationships/image" Target="../media/image1.png"/><Relationship Id="rId3" Type="http://schemas.openxmlformats.org/officeDocument/2006/relationships/slideLayout" Target="../slideLayouts/slideLayout12.xml"/><Relationship Id="rId4" Type="http://schemas.openxmlformats.org/officeDocument/2006/relationships/slideLayout" Target="../slideLayouts/slideLayout13.xml"/></Relationships>
</file>

<file path=ppt/slideMasters/_rels/slideMaster13.xml.rels><?xml version='1.0' encoding='UTF-8' standalone='yes'?>
<Relationships xmlns="http://schemas.openxmlformats.org/package/2006/relationships"><Relationship Id="rId1" Type="http://schemas.openxmlformats.org/officeDocument/2006/relationships/theme" Target="../theme/theme13.xml"/><Relationship Id="rId2" Type="http://schemas.openxmlformats.org/officeDocument/2006/relationships/image" Target="../media/image1.png"/><Relationship Id="rId3" Type="http://schemas.openxmlformats.org/officeDocument/2006/relationships/slideLayout" Target="../slideLayouts/slideLayout14.xml"/></Relationships>
</file>

<file path=ppt/slideMasters/_rels/slideMaster14.xml.rels><?xml version='1.0' encoding='UTF-8' standalone='yes'?>
<Relationships xmlns="http://schemas.openxmlformats.org/package/2006/relationships"><Relationship Id="rId1" Type="http://schemas.openxmlformats.org/officeDocument/2006/relationships/theme" Target="../theme/theme14.xml"/><Relationship Id="rId2" Type="http://schemas.openxmlformats.org/officeDocument/2006/relationships/image" Target="../media/image1.png"/><Relationship Id="rId3" Type="http://schemas.openxmlformats.org/officeDocument/2006/relationships/slideLayout" Target="../slideLayouts/slideLayout15.xml"/></Relationships>
</file>

<file path=ppt/slideMasters/_rels/slideMaster15.xml.rels><?xml version='1.0' encoding='UTF-8' standalone='yes'?>
<Relationships xmlns="http://schemas.openxmlformats.org/package/2006/relationships"><Relationship Id="rId1" Type="http://schemas.openxmlformats.org/officeDocument/2006/relationships/theme" Target="../theme/theme15.xml"/><Relationship Id="rId2" Type="http://schemas.openxmlformats.org/officeDocument/2006/relationships/image" Target="../media/image1.png"/><Relationship Id="rId3" Type="http://schemas.openxmlformats.org/officeDocument/2006/relationships/slideLayout" Target="../slideLayouts/slideLayout16.xml"/></Relationships>
</file>

<file path=ppt/slideMasters/_rels/slideMaster16.xml.rels><?xml version='1.0' encoding='UTF-8' standalone='yes'?>
<Relationships xmlns="http://schemas.openxmlformats.org/package/2006/relationships"><Relationship Id="rId1" Type="http://schemas.openxmlformats.org/officeDocument/2006/relationships/theme" Target="../theme/theme16.xml"/><Relationship Id="rId2" Type="http://schemas.openxmlformats.org/officeDocument/2006/relationships/image" Target="../media/image2.png"/><Relationship Id="rId3" Type="http://schemas.openxmlformats.org/officeDocument/2006/relationships/slideLayout" Target="../slideLayouts/slideLayout17.xml"/></Relationships>
</file>

<file path=ppt/slideMasters/_rels/slideMaster17.xml.rels><?xml version='1.0' encoding='UTF-8' standalone='yes'?>
<Relationships xmlns="http://schemas.openxmlformats.org/package/2006/relationships"><Relationship Id="rId1" Type="http://schemas.openxmlformats.org/officeDocument/2006/relationships/theme" Target="../theme/theme17.xml"/><Relationship Id="rId2" Type="http://schemas.openxmlformats.org/officeDocument/2006/relationships/slideLayout" Target="../slideLayouts/slideLayout18.xml"/></Relationships>
</file>

<file path=ppt/slideMasters/_rels/slideMaster18.xml.rels><?xml version='1.0' encoding='UTF-8' standalone='yes'?>
<Relationships xmlns="http://schemas.openxmlformats.org/package/2006/relationships"><Relationship Id="rId1" Type="http://schemas.openxmlformats.org/officeDocument/2006/relationships/theme" Target="../theme/theme18.xml"/><Relationship Id="rId2" Type="http://schemas.openxmlformats.org/officeDocument/2006/relationships/image" Target="../media/image1.png"/><Relationship Id="rId3" Type="http://schemas.openxmlformats.org/officeDocument/2006/relationships/slideLayout" Target="../slideLayouts/slideLayout19.xml"/></Relationships>
</file>

<file path=ppt/slideMasters/_rels/slideMaster19.xml.rels><?xml version='1.0' encoding='UTF-8' standalone='yes'?>
<Relationships xmlns="http://schemas.openxmlformats.org/package/2006/relationships"><Relationship Id="rId1" Type="http://schemas.openxmlformats.org/officeDocument/2006/relationships/theme" Target="../theme/theme19.xml"/><Relationship Id="rId2" Type="http://schemas.openxmlformats.org/officeDocument/2006/relationships/image" Target="../media/image1.png"/><Relationship Id="rId3" Type="http://schemas.openxmlformats.org/officeDocument/2006/relationships/slideLayout" Target="../slideLayouts/slideLayout20.xml"/></Relationships>
</file>

<file path=ppt/slideMasters/_rels/slideMaster2.xml.rels><?xml version='1.0' encoding='UTF-8' standalone='yes'?>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1.png"/><Relationship Id="rId3" Type="http://schemas.openxmlformats.org/officeDocument/2006/relationships/slideLayout" Target="../slideLayouts/slideLayout2.xml"/></Relationships>
</file>

<file path=ppt/slideMasters/_rels/slideMaster20.xml.rels><?xml version='1.0' encoding='UTF-8' standalone='yes'?>
<Relationships xmlns="http://schemas.openxmlformats.org/package/2006/relationships"><Relationship Id="rId1" Type="http://schemas.openxmlformats.org/officeDocument/2006/relationships/theme" Target="../theme/theme20.xml"/><Relationship Id="rId2" Type="http://schemas.openxmlformats.org/officeDocument/2006/relationships/image" Target="../media/image1.png"/><Relationship Id="rId3" Type="http://schemas.openxmlformats.org/officeDocument/2006/relationships/slideLayout" Target="../slideLayouts/slideLayout21.xml"/></Relationships>
</file>

<file path=ppt/slideMasters/_rels/slideMaster21.xml.rels><?xml version='1.0' encoding='UTF-8' standalone='yes'?>
<Relationships xmlns="http://schemas.openxmlformats.org/package/2006/relationships"><Relationship Id="rId1" Type="http://schemas.openxmlformats.org/officeDocument/2006/relationships/theme" Target="../theme/theme21.xml"/><Relationship Id="rId2" Type="http://schemas.openxmlformats.org/officeDocument/2006/relationships/image" Target="../media/image1.png"/><Relationship Id="rId3" Type="http://schemas.openxmlformats.org/officeDocument/2006/relationships/slideLayout" Target="../slideLayouts/slideLayout22.xml"/></Relationships>
</file>

<file path=ppt/slideMasters/_rels/slideMaster22.xml.rels><?xml version='1.0' encoding='UTF-8' standalone='yes'?>
<Relationships xmlns="http://schemas.openxmlformats.org/package/2006/relationships"><Relationship Id="rId1" Type="http://schemas.openxmlformats.org/officeDocument/2006/relationships/theme" Target="../theme/theme22.xml"/><Relationship Id="rId2" Type="http://schemas.openxmlformats.org/officeDocument/2006/relationships/image" Target="../media/image1.png"/><Relationship Id="rId3" Type="http://schemas.openxmlformats.org/officeDocument/2006/relationships/slideLayout" Target="../slideLayouts/slideLayout23.xml"/></Relationships>
</file>

<file path=ppt/slideMasters/_rels/slideMaster23.xml.rels><?xml version='1.0' encoding='UTF-8' standalone='yes'?>
<Relationships xmlns="http://schemas.openxmlformats.org/package/2006/relationships"><Relationship Id="rId1" Type="http://schemas.openxmlformats.org/officeDocument/2006/relationships/theme" Target="../theme/theme23.xml"/><Relationship Id="rId2" Type="http://schemas.openxmlformats.org/officeDocument/2006/relationships/image" Target="../media/image1.png"/><Relationship Id="rId3" Type="http://schemas.openxmlformats.org/officeDocument/2006/relationships/slideLayout" Target="../slideLayouts/slideLayout24.xml"/></Relationships>
</file>

<file path=ppt/slideMasters/_rels/slideMaster24.xml.rels><?xml version='1.0' encoding='UTF-8' standalone='yes'?>
<Relationships xmlns="http://schemas.openxmlformats.org/package/2006/relationships"><Relationship Id="rId1" Type="http://schemas.openxmlformats.org/officeDocument/2006/relationships/theme" Target="../theme/theme24.xml"/><Relationship Id="rId2" Type="http://schemas.openxmlformats.org/officeDocument/2006/relationships/image" Target="../media/image1.png"/><Relationship Id="rId3"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1.png"/><Relationship Id="rId3" Type="http://schemas.openxmlformats.org/officeDocument/2006/relationships/slideLayout" Target="../slideLayouts/slideLayout3.xml"/></Relationships>
</file>

<file path=ppt/slideMasters/_rels/slideMaster4.xml.rels><?xml version='1.0' encoding='UTF-8' standalone='yes'?>
<Relationships xmlns="http://schemas.openxmlformats.org/package/2006/relationships"><Relationship Id="rId1" Type="http://schemas.openxmlformats.org/officeDocument/2006/relationships/theme" Target="../theme/theme4.xml"/><Relationship Id="rId2" Type="http://schemas.openxmlformats.org/officeDocument/2006/relationships/image" Target="../media/image1.png"/><Relationship Id="rId3" Type="http://schemas.openxmlformats.org/officeDocument/2006/relationships/slideLayout" Target="../slideLayouts/slideLayout4.xml"/></Relationships>
</file>

<file path=ppt/slideMasters/_rels/slideMaster5.xml.rels><?xml version='1.0' encoding='UTF-8' standalone='yes'?>
<Relationships xmlns="http://schemas.openxmlformats.org/package/2006/relationships"><Relationship Id="rId1" Type="http://schemas.openxmlformats.org/officeDocument/2006/relationships/theme" Target="../theme/theme5.xml"/><Relationship Id="rId2" Type="http://schemas.openxmlformats.org/officeDocument/2006/relationships/image" Target="../media/image1.png"/><Relationship Id="rId3" Type="http://schemas.openxmlformats.org/officeDocument/2006/relationships/slideLayout" Target="../slideLayouts/slideLayout5.xml"/></Relationships>
</file>

<file path=ppt/slideMasters/_rels/slideMaster6.xml.rels><?xml version='1.0' encoding='UTF-8' standalone='yes'?>
<Relationships xmlns="http://schemas.openxmlformats.org/package/2006/relationships"><Relationship Id="rId1" Type="http://schemas.openxmlformats.org/officeDocument/2006/relationships/theme" Target="../theme/theme6.xml"/><Relationship Id="rId2" Type="http://schemas.openxmlformats.org/officeDocument/2006/relationships/image" Target="../media/image1.png"/><Relationship Id="rId3" Type="http://schemas.openxmlformats.org/officeDocument/2006/relationships/slideLayout" Target="../slideLayouts/slideLayout6.xml"/></Relationships>
</file>

<file path=ppt/slideMasters/_rels/slideMaster7.xml.rels><?xml version='1.0' encoding='UTF-8' standalone='yes'?>
<Relationships xmlns="http://schemas.openxmlformats.org/package/2006/relationships"><Relationship Id="rId1" Type="http://schemas.openxmlformats.org/officeDocument/2006/relationships/theme" Target="../theme/theme7.xml"/><Relationship Id="rId2" Type="http://schemas.openxmlformats.org/officeDocument/2006/relationships/image" Target="../media/image1.png"/><Relationship Id="rId3" Type="http://schemas.openxmlformats.org/officeDocument/2006/relationships/slideLayout" Target="../slideLayouts/slideLayout7.xml"/></Relationships>
</file>

<file path=ppt/slideMasters/_rels/slideMaster8.xml.rels><?xml version='1.0' encoding='UTF-8' standalone='yes'?>
<Relationships xmlns="http://schemas.openxmlformats.org/package/2006/relationships"><Relationship Id="rId1" Type="http://schemas.openxmlformats.org/officeDocument/2006/relationships/theme" Target="../theme/theme8.xml"/><Relationship Id="rId2" Type="http://schemas.openxmlformats.org/officeDocument/2006/relationships/image" Target="../media/image1.png"/><Relationship Id="rId3" Type="http://schemas.openxmlformats.org/officeDocument/2006/relationships/slideLayout" Target="../slideLayouts/slideLayout8.xml"/></Relationships>
</file>

<file path=ppt/slideMasters/_rels/slideMaster9.xml.rels><?xml version='1.0' encoding='UTF-8' standalone='yes'?>
<Relationships xmlns="http://schemas.openxmlformats.org/package/2006/relationships"><Relationship Id="rId1" Type="http://schemas.openxmlformats.org/officeDocument/2006/relationships/theme" Target="../theme/theme9.xml"/><Relationship Id="rId2" Type="http://schemas.openxmlformats.org/officeDocument/2006/relationships/image" Target="../media/image1.png"/><Relationship Id="rId3" Type="http://schemas.openxmlformats.org/officeDocument/2006/relationships/slideLayout" Target="../slideLayouts/slideLayout9.xml"/></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0" name="PlaceHolder 1"/>
          <p:cNvSpPr>
            <a:spLocks noGrp="1"/>
          </p:cNvSpPr>
          <p:nvPr>
            <p:ph type="sldNum" idx="1"/>
          </p:nvPr>
        </p:nvSpPr>
        <p:spPr>
          <a:xfrm>
            <a:off x="8472600" y="4663080"/>
            <a:ext cx="548280" cy="393120"/>
          </a:xfrm>
          <a:prstGeom prst="rect">
            <a:avLst/>
          </a:prstGeom>
          <a:noFill/>
          <a:ln w="0">
            <a:noFill/>
          </a:ln>
        </p:spPr>
        <p:txBody>
          <a:bodyPr lIns="91440" rIns="91440" tIns="91440" bIns="91440" anchor="ctr">
            <a:noAutofit/>
          </a:bodyPr>
          <a:lstStyle>
            <a:lvl1pPr indent="0" algn="r">
              <a:lnSpc>
                <a:spcPct val="100000"/>
              </a:lnSpc>
              <a:buNone/>
              <a:tabLst>
                <a:tab algn="l" pos="0"/>
              </a:tabLst>
              <a:defRPr b="0" lang="de" sz="1000" strike="noStrike" u="none">
                <a:solidFill>
                  <a:schemeClr val="dk2"/>
                </a:solidFill>
                <a:uFillTx/>
                <a:latin typeface="Open Sans"/>
                <a:ea typeface="Open Sans"/>
              </a:defRPr>
            </a:lvl1pPr>
          </a:lstStyle>
          <a:p>
            <a:pPr indent="0" algn="r">
              <a:lnSpc>
                <a:spcPct val="100000"/>
              </a:lnSpc>
              <a:buNone/>
              <a:tabLst>
                <a:tab algn="l" pos="0"/>
              </a:tabLst>
            </a:pPr>
            <a:fld id="{25DA5040-2368-4003-8D47-0104800C0508}" type="slidenum">
              <a:rPr b="0" lang="de" sz="1000" strike="noStrike" u="none">
                <a:solidFill>
                  <a:schemeClr val="dk2"/>
                </a:solidFill>
                <a:uFillTx/>
                <a:latin typeface="Open Sans"/>
                <a:ea typeface="Open Sans"/>
              </a:rPr>
              <a:t>&lt;number&gt;</a:t>
            </a:fld>
            <a:endParaRPr b="0" lang="en-US" sz="1000" strike="noStrike" u="none">
              <a:solidFill>
                <a:srgbClr val="000000"/>
              </a:solidFill>
              <a:uFillTx/>
              <a:latin typeface="Times New Roman"/>
            </a:endParaRPr>
          </a:p>
        </p:txBody>
      </p:sp>
      <p:pic>
        <p:nvPicPr>
          <p:cNvPr id="1" name="Picture 1" descr="A white flower on a yellow background&#10;&#10;Description automatically generated"/>
          <p:cNvPicPr/>
          <p:nvPr/>
        </p:nvPicPr>
        <p:blipFill>
          <a:blip r:embed="rId2"/>
          <a:stretch/>
        </p:blipFill>
        <p:spPr>
          <a:xfrm>
            <a:off x="3976920" y="1418400"/>
            <a:ext cx="1190160" cy="1661040"/>
          </a:xfrm>
          <a:prstGeom prst="rect">
            <a:avLst/>
          </a:prstGeom>
          <a:noFill/>
          <a:ln w="0">
            <a:noFill/>
          </a:ln>
        </p:spPr>
      </p:pic>
      <p:sp>
        <p:nvSpPr>
          <p:cNvPr id="2" name="PlaceHolder 2"/>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buNone/>
            </a:pPr>
            <a:r>
              <a:rPr b="0" lang="en-US" sz="1400" strike="noStrike" u="none">
                <a:solidFill>
                  <a:srgbClr val="000000"/>
                </a:solidFill>
                <a:uFillTx/>
                <a:latin typeface="Arial"/>
              </a:rPr>
              <a:t>Click to edit the title text format</a:t>
            </a:r>
            <a:endParaRPr b="0" lang="en-US" sz="1400" strike="noStrike" u="none">
              <a:solidFill>
                <a:srgbClr val="000000"/>
              </a:solidFill>
              <a:uFillTx/>
              <a:latin typeface="Arial"/>
            </a:endParaRPr>
          </a:p>
        </p:txBody>
      </p:sp>
      <p:sp>
        <p:nvSpPr>
          <p:cNvPr id="3" name="PlaceHolder 3"/>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1400" strike="noStrike" u="none">
                <a:solidFill>
                  <a:srgbClr val="000000"/>
                </a:solidFill>
                <a:uFillTx/>
                <a:latin typeface="Open Sans"/>
              </a:rPr>
              <a:t>Click to edit the outline text format</a:t>
            </a:r>
            <a:endParaRPr b="0" lang="en-US" sz="1400" strike="noStrike" u="none">
              <a:solidFill>
                <a:srgbClr val="000000"/>
              </a:solidFill>
              <a:uFillTx/>
              <a:latin typeface="Open Sans"/>
            </a:endParaRPr>
          </a:p>
          <a:p>
            <a:pPr lvl="1" marL="864000" indent="-324000">
              <a:spcBef>
                <a:spcPts val="1134"/>
              </a:spcBef>
              <a:buClr>
                <a:srgbClr val="000000"/>
              </a:buClr>
              <a:buSzPct val="75000"/>
              <a:buFont typeface="Symbol" charset="2"/>
              <a:buChar char=""/>
            </a:pPr>
            <a:r>
              <a:rPr b="0" lang="en-US" sz="1400" strike="noStrike" u="none">
                <a:solidFill>
                  <a:srgbClr val="000000"/>
                </a:solidFill>
                <a:uFillTx/>
                <a:latin typeface="Arial"/>
              </a:rPr>
              <a:t>Second Outline Level</a:t>
            </a:r>
            <a:endParaRPr b="0" lang="en-US" sz="1400" strike="noStrike" u="none">
              <a:solidFill>
                <a:srgbClr val="000000"/>
              </a:solidFill>
              <a:uFillTx/>
              <a:latin typeface="Arial"/>
            </a:endParaRPr>
          </a:p>
          <a:p>
            <a:pPr lvl="2" marL="1296000" indent="-288000">
              <a:spcBef>
                <a:spcPts val="850"/>
              </a:spcBef>
              <a:buClr>
                <a:srgbClr val="000000"/>
              </a:buClr>
              <a:buSzPct val="45000"/>
              <a:buFont typeface="Wingdings" charset="2"/>
              <a:buChar char=""/>
            </a:pPr>
            <a:r>
              <a:rPr b="0" lang="en-US" sz="1400" strike="noStrike" u="none">
                <a:solidFill>
                  <a:srgbClr val="000000"/>
                </a:solidFill>
                <a:uFillTx/>
                <a:latin typeface="Arial"/>
              </a:rPr>
              <a:t>Third Outline Level</a:t>
            </a:r>
            <a:endParaRPr b="0" lang="en-US" sz="1400" strike="noStrike" u="none">
              <a:solidFill>
                <a:srgbClr val="000000"/>
              </a:solidFill>
              <a:uFillTx/>
              <a:latin typeface="Arial"/>
            </a:endParaRPr>
          </a:p>
          <a:p>
            <a:pPr lvl="3" marL="1728000" indent="-216000">
              <a:spcBef>
                <a:spcPts val="567"/>
              </a:spcBef>
              <a:buClr>
                <a:srgbClr val="000000"/>
              </a:buClr>
              <a:buSzPct val="75000"/>
              <a:buFont typeface="Symbol" charset="2"/>
              <a:buChar char=""/>
            </a:pPr>
            <a:r>
              <a:rPr b="0" lang="en-US" sz="1400" strike="noStrike" u="none">
                <a:solidFill>
                  <a:srgbClr val="000000"/>
                </a:solidFill>
                <a:uFillTx/>
                <a:latin typeface="Arial"/>
              </a:rPr>
              <a:t>Fourth Outline Level</a:t>
            </a:r>
            <a:endParaRPr b="0" lang="en-US" sz="1400" strike="noStrike" u="none">
              <a:solidFill>
                <a:srgbClr val="000000"/>
              </a:solidFill>
              <a:uFillTx/>
              <a:latin typeface="Arial"/>
            </a:endParaRPr>
          </a:p>
          <a:p>
            <a:pPr lvl="4" marL="2160000" indent="-216000">
              <a:spcBef>
                <a:spcPts val="283"/>
              </a:spcBef>
              <a:buClr>
                <a:srgbClr val="000000"/>
              </a:buClr>
              <a:buSzPct val="45000"/>
              <a:buFont typeface="Wingdings" charset="2"/>
              <a:buChar char=""/>
            </a:pPr>
            <a:r>
              <a:rPr b="0" lang="en-US" sz="2000" strike="noStrike" u="none">
                <a:solidFill>
                  <a:srgbClr val="000000"/>
                </a:solidFill>
                <a:uFillTx/>
                <a:latin typeface="Arial"/>
              </a:rPr>
              <a:t>Fifth Outline Level</a:t>
            </a:r>
            <a:endParaRPr b="0" lang="en-US" sz="2000" strike="noStrike" u="none">
              <a:solidFill>
                <a:srgbClr val="000000"/>
              </a:solidFill>
              <a:uFillTx/>
              <a:latin typeface="Arial"/>
            </a:endParaRPr>
          </a:p>
          <a:p>
            <a:pPr lvl="5" marL="2592000" indent="-216000">
              <a:spcBef>
                <a:spcPts val="283"/>
              </a:spcBef>
              <a:buClr>
                <a:srgbClr val="000000"/>
              </a:buClr>
              <a:buSzPct val="45000"/>
              <a:buFont typeface="Wingdings" charset="2"/>
              <a:buChar char=""/>
            </a:pPr>
            <a:r>
              <a:rPr b="0" lang="en-US" sz="2000" strike="noStrike" u="none">
                <a:solidFill>
                  <a:srgbClr val="000000"/>
                </a:solidFill>
                <a:uFillTx/>
                <a:latin typeface="Arial"/>
              </a:rPr>
              <a:t>Sixth Outline Level</a:t>
            </a:r>
            <a:endParaRPr b="0" lang="en-US" sz="2000" strike="noStrike" u="none">
              <a:solidFill>
                <a:srgbClr val="000000"/>
              </a:solidFill>
              <a:uFillTx/>
              <a:latin typeface="Arial"/>
            </a:endParaRPr>
          </a:p>
          <a:p>
            <a:pPr lvl="6" marL="3024000" indent="-216000">
              <a:spcBef>
                <a:spcPts val="283"/>
              </a:spcBef>
              <a:buClr>
                <a:srgbClr val="000000"/>
              </a:buClr>
              <a:buSzPct val="45000"/>
              <a:buFont typeface="Wingdings" charset="2"/>
              <a:buChar char=""/>
            </a:pPr>
            <a:r>
              <a:rPr b="0" lang="en-US" sz="2000" strike="noStrike" u="none">
                <a:solidFill>
                  <a:srgbClr val="000000"/>
                </a:solidFill>
                <a:uFillTx/>
                <a:latin typeface="Arial"/>
              </a:rPr>
              <a:t>Seventh Outline Level</a:t>
            </a:r>
            <a:endParaRPr b="0" lang="en-US" sz="2000" strike="noStrike" u="none">
              <a:solidFill>
                <a:srgbClr val="000000"/>
              </a:solidFill>
              <a:uFillTx/>
              <a:latin typeface="Arial"/>
            </a:endParaRPr>
          </a:p>
        </p:txBody>
      </p:sp>
    </p:spTree>
  </p:cSld>
  <p:clrMap bg1="lt1" tx1="dk1" bg2="dk2" tx2="lt2" accent1="accent1" accent2="accent2" accent3="accent3" accent4="accent4" accent5="accent5" accent6="accent6" hlink="hlink" folHlink="folHlink"/>
  <p:sldLayoutIdLst>
    <p:sldLayoutId id="2147483649" r:id="rId3"/>
  </p:sldLayoutIdLst>
</p:sldMaster>
</file>

<file path=ppt/slideMasters/slideMaster1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27" name="PlaceHolder 1"/>
          <p:cNvSpPr>
            <a:spLocks noGrp="1"/>
          </p:cNvSpPr>
          <p:nvPr>
            <p:ph type="title"/>
          </p:nvPr>
        </p:nvSpPr>
        <p:spPr>
          <a:xfrm>
            <a:off x="311760" y="444960"/>
            <a:ext cx="7683120" cy="609840"/>
          </a:xfrm>
          <a:prstGeom prst="rect">
            <a:avLst/>
          </a:prstGeom>
          <a:noFill/>
          <a:ln w="0">
            <a:noFill/>
          </a:ln>
        </p:spPr>
        <p:txBody>
          <a:bodyPr lIns="91440" rIns="91440" tIns="91440" bIns="91440" anchor="t">
            <a:noAutofit/>
          </a:bodyPr>
          <a:p>
            <a:pPr indent="0">
              <a:lnSpc>
                <a:spcPct val="100000"/>
              </a:lnSpc>
              <a:buNone/>
            </a:pPr>
            <a:r>
              <a:rPr b="0" lang="en-US" sz="2800" strike="noStrike" u="none">
                <a:solidFill>
                  <a:schemeClr val="dk1"/>
                </a:solidFill>
                <a:uFillTx/>
                <a:latin typeface="Open Sans"/>
                <a:ea typeface="Open Sans"/>
              </a:rPr>
              <a:t>Short Bullets</a:t>
            </a:r>
            <a:endParaRPr b="0" lang="en-US" sz="2800" strike="noStrike" u="none">
              <a:solidFill>
                <a:srgbClr val="000000"/>
              </a:solidFill>
              <a:uFillTx/>
              <a:latin typeface="Arial"/>
            </a:endParaRPr>
          </a:p>
        </p:txBody>
      </p:sp>
      <p:sp>
        <p:nvSpPr>
          <p:cNvPr id="28" name="PlaceHolder 2"/>
          <p:cNvSpPr>
            <a:spLocks noGrp="1"/>
          </p:cNvSpPr>
          <p:nvPr>
            <p:ph type="body"/>
          </p:nvPr>
        </p:nvSpPr>
        <p:spPr>
          <a:xfrm>
            <a:off x="771480" y="1471680"/>
            <a:ext cx="7668360" cy="3219120"/>
          </a:xfrm>
          <a:prstGeom prst="rect">
            <a:avLst/>
          </a:prstGeom>
          <a:noFill/>
          <a:ln w="0">
            <a:noFill/>
          </a:ln>
        </p:spPr>
        <p:txBody>
          <a:bodyPr lIns="91440" rIns="91440" tIns="91440" bIns="91440" anchor="t">
            <a:noAutofit/>
          </a:bodyPr>
          <a:p>
            <a:pPr marL="219600" indent="-219600">
              <a:lnSpc>
                <a:spcPct val="122000"/>
              </a:lnSpc>
              <a:spcAft>
                <a:spcPts val="2100"/>
              </a:spcAft>
              <a:buClr>
                <a:srgbClr val="595959"/>
              </a:buClr>
              <a:buSzPct val="125000"/>
              <a:buFont typeface="Arial"/>
              <a:buChar char="•"/>
            </a:pPr>
            <a:r>
              <a:rPr b="0" lang="en-US" sz="1800" strike="noStrike" u="none">
                <a:solidFill>
                  <a:schemeClr val="dk2"/>
                </a:solidFill>
                <a:uFillTx/>
                <a:latin typeface="Open Sans"/>
                <a:ea typeface="Open Sans"/>
              </a:rPr>
              <a:t>Short and clear bullets placed here</a:t>
            </a:r>
            <a:endParaRPr b="0" lang="en-US" sz="1800" strike="noStrike" u="none">
              <a:solidFill>
                <a:srgbClr val="000000"/>
              </a:solidFill>
              <a:uFillTx/>
              <a:latin typeface="Open Sans"/>
            </a:endParaRPr>
          </a:p>
          <a:p>
            <a:pPr marL="219600" indent="-219600">
              <a:lnSpc>
                <a:spcPct val="122000"/>
              </a:lnSpc>
              <a:spcAft>
                <a:spcPts val="2100"/>
              </a:spcAft>
              <a:buClr>
                <a:srgbClr val="595959"/>
              </a:buClr>
              <a:buSzPct val="125000"/>
              <a:buFont typeface="Arial"/>
              <a:buChar char="•"/>
            </a:pPr>
            <a:r>
              <a:rPr b="0" lang="en-US" sz="1800" strike="noStrike" u="none">
                <a:solidFill>
                  <a:schemeClr val="dk2"/>
                </a:solidFill>
                <a:uFillTx/>
                <a:latin typeface="Open Sans"/>
                <a:ea typeface="Open Sans"/>
              </a:rPr>
              <a:t>If you have longer statements</a:t>
            </a:r>
            <a:endParaRPr b="0" lang="en-US" sz="1800" strike="noStrike" u="none">
              <a:solidFill>
                <a:srgbClr val="000000"/>
              </a:solidFill>
              <a:uFillTx/>
              <a:latin typeface="Open Sans"/>
            </a:endParaRPr>
          </a:p>
          <a:p>
            <a:pPr marL="219600" indent="-219600">
              <a:lnSpc>
                <a:spcPct val="122000"/>
              </a:lnSpc>
              <a:spcAft>
                <a:spcPts val="2100"/>
              </a:spcAft>
              <a:buClr>
                <a:srgbClr val="595959"/>
              </a:buClr>
              <a:buSzPct val="125000"/>
              <a:buFont typeface="Arial"/>
              <a:buChar char="•"/>
            </a:pPr>
            <a:r>
              <a:rPr b="0" lang="en-US" sz="1800" strike="noStrike" u="none">
                <a:solidFill>
                  <a:schemeClr val="dk2"/>
                </a:solidFill>
                <a:uFillTx/>
                <a:latin typeface="Open Sans"/>
                <a:ea typeface="Open Sans"/>
              </a:rPr>
              <a:t>Please use the master slide created specially for that</a:t>
            </a:r>
            <a:endParaRPr b="0" lang="en-US" sz="1800" strike="noStrike" u="none">
              <a:solidFill>
                <a:srgbClr val="000000"/>
              </a:solidFill>
              <a:uFillTx/>
              <a:latin typeface="Open Sans"/>
            </a:endParaRPr>
          </a:p>
          <a:p>
            <a:pPr marL="219600" indent="-219600">
              <a:lnSpc>
                <a:spcPct val="122000"/>
              </a:lnSpc>
              <a:spcAft>
                <a:spcPts val="2100"/>
              </a:spcAft>
              <a:buClr>
                <a:srgbClr val="595959"/>
              </a:buClr>
              <a:buSzPct val="125000"/>
              <a:buFont typeface="Arial"/>
              <a:buChar char="•"/>
            </a:pPr>
            <a:r>
              <a:rPr b="0" lang="en-US" sz="1800" strike="noStrike" u="none">
                <a:solidFill>
                  <a:schemeClr val="dk2"/>
                </a:solidFill>
                <a:uFillTx/>
                <a:latin typeface="Open Sans"/>
                <a:ea typeface="Open Sans"/>
              </a:rPr>
              <a:t>4th statement here</a:t>
            </a:r>
            <a:endParaRPr b="0" lang="en-US" sz="1800" strike="noStrike" u="none">
              <a:solidFill>
                <a:srgbClr val="000000"/>
              </a:solidFill>
              <a:uFillTx/>
              <a:latin typeface="Open Sans"/>
            </a:endParaRPr>
          </a:p>
          <a:p>
            <a:pPr marL="219600" indent="-219600">
              <a:lnSpc>
                <a:spcPct val="122000"/>
              </a:lnSpc>
              <a:spcAft>
                <a:spcPts val="2100"/>
              </a:spcAft>
              <a:buClr>
                <a:srgbClr val="595959"/>
              </a:buClr>
              <a:buSzPct val="125000"/>
              <a:buFont typeface="Arial"/>
              <a:buChar char="•"/>
            </a:pPr>
            <a:r>
              <a:rPr b="0" lang="en-US" sz="1800" strike="noStrike" u="none">
                <a:solidFill>
                  <a:schemeClr val="dk2"/>
                </a:solidFill>
                <a:uFillTx/>
                <a:latin typeface="Open Sans"/>
                <a:ea typeface="Open Sans"/>
              </a:rPr>
              <a:t>Need more than 5 bullets, please create additional slide</a:t>
            </a:r>
            <a:endParaRPr b="0" lang="en-US" sz="1800" strike="noStrike" u="none">
              <a:solidFill>
                <a:srgbClr val="000000"/>
              </a:solidFill>
              <a:uFillTx/>
              <a:latin typeface="Open Sans"/>
            </a:endParaRPr>
          </a:p>
        </p:txBody>
      </p:sp>
      <p:pic>
        <p:nvPicPr>
          <p:cNvPr id="29" name="Picture 1" descr="A white flower on a yellow background&#10;&#10;Description automatically generated"/>
          <p:cNvPicPr/>
          <p:nvPr/>
        </p:nvPicPr>
        <p:blipFill>
          <a:blip r:embed="rId2"/>
          <a:stretch/>
        </p:blipFill>
        <p:spPr>
          <a:xfrm>
            <a:off x="8151840" y="0"/>
            <a:ext cx="680040" cy="949680"/>
          </a:xfrm>
          <a:prstGeom prst="rect">
            <a:avLst/>
          </a:prstGeom>
          <a:noFill/>
          <a:ln w="0">
            <a:noFill/>
          </a:ln>
        </p:spPr>
      </p:pic>
    </p:spTree>
  </p:cSld>
  <p:clrMap bg1="lt1" tx1="dk1" bg2="dk2" tx2="lt2" accent1="accent1" accent2="accent2" accent3="accent3" accent4="accent4" accent5="accent5" accent6="accent6" hlink="hlink" folHlink="folHlink"/>
  <p:sldLayoutIdLst>
    <p:sldLayoutId id="2147483667" r:id="rId3"/>
  </p:sldLayoutIdLst>
</p:sldMaster>
</file>

<file path=ppt/slideMasters/slideMaster1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30" name="PlaceHolder 1"/>
          <p:cNvSpPr>
            <a:spLocks noGrp="1"/>
          </p:cNvSpPr>
          <p:nvPr>
            <p:ph type="title"/>
          </p:nvPr>
        </p:nvSpPr>
        <p:spPr>
          <a:xfrm>
            <a:off x="628560" y="2074680"/>
            <a:ext cx="7886520" cy="993960"/>
          </a:xfrm>
          <a:prstGeom prst="rect">
            <a:avLst/>
          </a:prstGeom>
          <a:noFill/>
          <a:ln w="0">
            <a:noFill/>
          </a:ln>
        </p:spPr>
        <p:txBody>
          <a:bodyPr lIns="91440" rIns="91440" tIns="91440" bIns="91440" anchor="ctr">
            <a:noAutofit/>
          </a:bodyPr>
          <a:p>
            <a:pPr indent="0">
              <a:lnSpc>
                <a:spcPct val="100000"/>
              </a:lnSpc>
              <a:buNone/>
            </a:pPr>
            <a:r>
              <a:rPr b="0" lang="en-US" sz="2800" strike="noStrike" u="none">
                <a:solidFill>
                  <a:schemeClr val="dk1"/>
                </a:solidFill>
                <a:uFillTx/>
                <a:latin typeface="Open Sans"/>
                <a:ea typeface="Open Sans"/>
              </a:rPr>
              <a:t>Title Here</a:t>
            </a:r>
            <a:endParaRPr b="0" lang="en-US" sz="2800" strike="noStrike" u="none">
              <a:solidFill>
                <a:srgbClr val="000000"/>
              </a:solidFill>
              <a:uFillTx/>
              <a:latin typeface="Arial"/>
            </a:endParaRPr>
          </a:p>
        </p:txBody>
      </p:sp>
      <p:pic>
        <p:nvPicPr>
          <p:cNvPr id="31" name="Picture 1" descr="A white flower on a yellow background&#10;&#10;Description automatically generated"/>
          <p:cNvPicPr/>
          <p:nvPr/>
        </p:nvPicPr>
        <p:blipFill>
          <a:blip r:embed="rId2"/>
          <a:stretch/>
        </p:blipFill>
        <p:spPr>
          <a:xfrm>
            <a:off x="8151840" y="0"/>
            <a:ext cx="680040" cy="949680"/>
          </a:xfrm>
          <a:prstGeom prst="rect">
            <a:avLst/>
          </a:prstGeom>
          <a:noFill/>
          <a:ln w="0">
            <a:noFill/>
          </a:ln>
        </p:spPr>
      </p:pic>
    </p:spTree>
  </p:cSld>
  <p:clrMap bg1="lt1" tx1="dk1" bg2="dk2" tx2="lt2" accent1="accent1" accent2="accent2" accent3="accent3" accent4="accent4" accent5="accent5" accent6="accent6" hlink="hlink" folHlink="folHlink"/>
  <p:sldLayoutIdLst>
    <p:sldLayoutId id="2147483669" r:id="rId3"/>
  </p:sldLayoutIdLst>
</p:sldMaster>
</file>

<file path=ppt/slideMasters/slideMaster1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32" name="PlaceHolder 1"/>
          <p:cNvSpPr>
            <a:spLocks noGrp="1"/>
          </p:cNvSpPr>
          <p:nvPr>
            <p:ph type="title"/>
          </p:nvPr>
        </p:nvSpPr>
        <p:spPr>
          <a:xfrm>
            <a:off x="311760" y="2151000"/>
            <a:ext cx="8520120" cy="841320"/>
          </a:xfrm>
          <a:prstGeom prst="rect">
            <a:avLst/>
          </a:prstGeom>
          <a:noFill/>
          <a:ln w="0">
            <a:noFill/>
          </a:ln>
        </p:spPr>
        <p:txBody>
          <a:bodyPr lIns="91440" rIns="91440" tIns="91440" bIns="91440" anchor="ctr">
            <a:noAutofit/>
          </a:bodyPr>
          <a:p>
            <a:pPr indent="0">
              <a:buNone/>
            </a:pPr>
            <a:r>
              <a:rPr b="0" lang="en-US" sz="3600" strike="noStrike" u="none">
                <a:solidFill>
                  <a:srgbClr val="000000"/>
                </a:solidFill>
                <a:uFillTx/>
                <a:latin typeface="Arial"/>
              </a:rPr>
              <a:t>Click to edit the title text format</a:t>
            </a:r>
            <a:endParaRPr b="0" lang="en-US" sz="3600" strike="noStrike" u="none">
              <a:solidFill>
                <a:srgbClr val="000000"/>
              </a:solidFill>
              <a:uFillTx/>
              <a:latin typeface="Arial"/>
            </a:endParaRPr>
          </a:p>
        </p:txBody>
      </p:sp>
      <p:sp>
        <p:nvSpPr>
          <p:cNvPr id="33" name="PlaceHolder 2"/>
          <p:cNvSpPr>
            <a:spLocks noGrp="1"/>
          </p:cNvSpPr>
          <p:nvPr>
            <p:ph type="sldNum" idx="3"/>
          </p:nvPr>
        </p:nvSpPr>
        <p:spPr>
          <a:xfrm>
            <a:off x="8472600" y="4663080"/>
            <a:ext cx="548280" cy="393120"/>
          </a:xfrm>
          <a:prstGeom prst="rect">
            <a:avLst/>
          </a:prstGeom>
          <a:noFill/>
          <a:ln w="0">
            <a:noFill/>
          </a:ln>
        </p:spPr>
        <p:txBody>
          <a:bodyPr lIns="91440" rIns="91440" tIns="91440" bIns="91440" anchor="ctr">
            <a:noAutofit/>
          </a:bodyPr>
          <a:lstStyle>
            <a:lvl1pPr indent="0" algn="r">
              <a:lnSpc>
                <a:spcPct val="100000"/>
              </a:lnSpc>
              <a:buNone/>
              <a:tabLst>
                <a:tab algn="l" pos="0"/>
              </a:tabLst>
              <a:defRPr b="0" lang="de" sz="1000" strike="noStrike" u="none">
                <a:solidFill>
                  <a:schemeClr val="dk2"/>
                </a:solidFill>
                <a:uFillTx/>
                <a:latin typeface="Open Sans"/>
                <a:ea typeface="Open Sans"/>
              </a:defRPr>
            </a:lvl1pPr>
          </a:lstStyle>
          <a:p>
            <a:pPr indent="0" algn="r">
              <a:lnSpc>
                <a:spcPct val="100000"/>
              </a:lnSpc>
              <a:buNone/>
              <a:tabLst>
                <a:tab algn="l" pos="0"/>
              </a:tabLst>
            </a:pPr>
            <a:fld id="{E823A67F-406F-4C64-A761-079D5243D8DF}" type="slidenum">
              <a:rPr b="0" lang="de" sz="1000" strike="noStrike" u="none">
                <a:solidFill>
                  <a:schemeClr val="dk2"/>
                </a:solidFill>
                <a:uFillTx/>
                <a:latin typeface="Open Sans"/>
                <a:ea typeface="Open Sans"/>
              </a:rPr>
              <a:t>1</a:t>
            </a:fld>
            <a:endParaRPr b="0" lang="en-US" sz="1000" strike="noStrike" u="none">
              <a:solidFill>
                <a:srgbClr val="000000"/>
              </a:solidFill>
              <a:uFillTx/>
              <a:latin typeface="Times New Roman"/>
            </a:endParaRPr>
          </a:p>
        </p:txBody>
      </p:sp>
      <p:pic>
        <p:nvPicPr>
          <p:cNvPr id="34" name="Picture 1" descr="A white flower on a yellow background&#10;&#10;Description automatically generated"/>
          <p:cNvPicPr/>
          <p:nvPr/>
        </p:nvPicPr>
        <p:blipFill>
          <a:blip r:embed="rId2"/>
          <a:stretch/>
        </p:blipFill>
        <p:spPr>
          <a:xfrm>
            <a:off x="8151840" y="0"/>
            <a:ext cx="680040" cy="949680"/>
          </a:xfrm>
          <a:prstGeom prst="rect">
            <a:avLst/>
          </a:prstGeom>
          <a:noFill/>
          <a:ln w="0">
            <a:noFill/>
          </a:ln>
        </p:spPr>
      </p:pic>
      <p:sp>
        <p:nvSpPr>
          <p:cNvPr id="35" name="PlaceHolder 3"/>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1400" strike="noStrike" u="none">
                <a:solidFill>
                  <a:srgbClr val="000000"/>
                </a:solidFill>
                <a:uFillTx/>
                <a:latin typeface="Open Sans"/>
              </a:rPr>
              <a:t>Click to edit the outline text format</a:t>
            </a:r>
            <a:endParaRPr b="0" lang="en-US" sz="1400" strike="noStrike" u="none">
              <a:solidFill>
                <a:srgbClr val="000000"/>
              </a:solidFill>
              <a:uFillTx/>
              <a:latin typeface="Open Sans"/>
            </a:endParaRPr>
          </a:p>
          <a:p>
            <a:pPr lvl="1" marL="864000" indent="-324000">
              <a:spcBef>
                <a:spcPts val="1134"/>
              </a:spcBef>
              <a:buClr>
                <a:srgbClr val="000000"/>
              </a:buClr>
              <a:buSzPct val="75000"/>
              <a:buFont typeface="Symbol" charset="2"/>
              <a:buChar char=""/>
            </a:pPr>
            <a:r>
              <a:rPr b="0" lang="en-US" sz="1400" strike="noStrike" u="none">
                <a:solidFill>
                  <a:srgbClr val="000000"/>
                </a:solidFill>
                <a:uFillTx/>
                <a:latin typeface="Arial"/>
              </a:rPr>
              <a:t>Second Outline Level</a:t>
            </a:r>
            <a:endParaRPr b="0" lang="en-US" sz="1400" strike="noStrike" u="none">
              <a:solidFill>
                <a:srgbClr val="000000"/>
              </a:solidFill>
              <a:uFillTx/>
              <a:latin typeface="Arial"/>
            </a:endParaRPr>
          </a:p>
          <a:p>
            <a:pPr lvl="2" marL="1296000" indent="-288000">
              <a:spcBef>
                <a:spcPts val="850"/>
              </a:spcBef>
              <a:buClr>
                <a:srgbClr val="000000"/>
              </a:buClr>
              <a:buSzPct val="45000"/>
              <a:buFont typeface="Wingdings" charset="2"/>
              <a:buChar char=""/>
            </a:pPr>
            <a:r>
              <a:rPr b="0" lang="en-US" sz="1400" strike="noStrike" u="none">
                <a:solidFill>
                  <a:srgbClr val="000000"/>
                </a:solidFill>
                <a:uFillTx/>
                <a:latin typeface="Arial"/>
              </a:rPr>
              <a:t>Third Outline Level</a:t>
            </a:r>
            <a:endParaRPr b="0" lang="en-US" sz="1400" strike="noStrike" u="none">
              <a:solidFill>
                <a:srgbClr val="000000"/>
              </a:solidFill>
              <a:uFillTx/>
              <a:latin typeface="Arial"/>
            </a:endParaRPr>
          </a:p>
          <a:p>
            <a:pPr lvl="3" marL="1728000" indent="-216000">
              <a:spcBef>
                <a:spcPts val="567"/>
              </a:spcBef>
              <a:buClr>
                <a:srgbClr val="000000"/>
              </a:buClr>
              <a:buSzPct val="75000"/>
              <a:buFont typeface="Symbol" charset="2"/>
              <a:buChar char=""/>
            </a:pPr>
            <a:r>
              <a:rPr b="0" lang="en-US" sz="1400" strike="noStrike" u="none">
                <a:solidFill>
                  <a:srgbClr val="000000"/>
                </a:solidFill>
                <a:uFillTx/>
                <a:latin typeface="Arial"/>
              </a:rPr>
              <a:t>Fourth Outline Level</a:t>
            </a:r>
            <a:endParaRPr b="0" lang="en-US" sz="1400" strike="noStrike" u="none">
              <a:solidFill>
                <a:srgbClr val="000000"/>
              </a:solidFill>
              <a:uFillTx/>
              <a:latin typeface="Arial"/>
            </a:endParaRPr>
          </a:p>
          <a:p>
            <a:pPr lvl="4" marL="2160000" indent="-216000">
              <a:spcBef>
                <a:spcPts val="283"/>
              </a:spcBef>
              <a:buClr>
                <a:srgbClr val="000000"/>
              </a:buClr>
              <a:buSzPct val="45000"/>
              <a:buFont typeface="Wingdings" charset="2"/>
              <a:buChar char=""/>
            </a:pPr>
            <a:r>
              <a:rPr b="0" lang="en-US" sz="2000" strike="noStrike" u="none">
                <a:solidFill>
                  <a:srgbClr val="000000"/>
                </a:solidFill>
                <a:uFillTx/>
                <a:latin typeface="Arial"/>
              </a:rPr>
              <a:t>Fifth Outline Level</a:t>
            </a:r>
            <a:endParaRPr b="0" lang="en-US" sz="2000" strike="noStrike" u="none">
              <a:solidFill>
                <a:srgbClr val="000000"/>
              </a:solidFill>
              <a:uFillTx/>
              <a:latin typeface="Arial"/>
            </a:endParaRPr>
          </a:p>
          <a:p>
            <a:pPr lvl="5" marL="2592000" indent="-216000">
              <a:spcBef>
                <a:spcPts val="283"/>
              </a:spcBef>
              <a:buClr>
                <a:srgbClr val="000000"/>
              </a:buClr>
              <a:buSzPct val="45000"/>
              <a:buFont typeface="Wingdings" charset="2"/>
              <a:buChar char=""/>
            </a:pPr>
            <a:r>
              <a:rPr b="0" lang="en-US" sz="2000" strike="noStrike" u="none">
                <a:solidFill>
                  <a:srgbClr val="000000"/>
                </a:solidFill>
                <a:uFillTx/>
                <a:latin typeface="Arial"/>
              </a:rPr>
              <a:t>Sixth Outline Level</a:t>
            </a:r>
            <a:endParaRPr b="0" lang="en-US" sz="2000" strike="noStrike" u="none">
              <a:solidFill>
                <a:srgbClr val="000000"/>
              </a:solidFill>
              <a:uFillTx/>
              <a:latin typeface="Arial"/>
            </a:endParaRPr>
          </a:p>
          <a:p>
            <a:pPr lvl="6" marL="3024000" indent="-216000">
              <a:spcBef>
                <a:spcPts val="283"/>
              </a:spcBef>
              <a:buClr>
                <a:srgbClr val="000000"/>
              </a:buClr>
              <a:buSzPct val="45000"/>
              <a:buFont typeface="Wingdings" charset="2"/>
              <a:buChar char=""/>
            </a:pPr>
            <a:r>
              <a:rPr b="0" lang="en-US" sz="2000" strike="noStrike" u="none">
                <a:solidFill>
                  <a:srgbClr val="000000"/>
                </a:solidFill>
                <a:uFillTx/>
                <a:latin typeface="Arial"/>
              </a:rPr>
              <a:t>Seventh Outline Level</a:t>
            </a:r>
            <a:endParaRPr b="0" lang="en-US" sz="2000" strike="noStrike" u="none">
              <a:solidFill>
                <a:srgbClr val="000000"/>
              </a:solidFill>
              <a:uFillTx/>
              <a:latin typeface="Arial"/>
            </a:endParaRPr>
          </a:p>
        </p:txBody>
      </p:sp>
    </p:spTree>
  </p:cSld>
  <p:clrMap bg1="lt1" tx1="dk1" bg2="dk2" tx2="lt2" accent1="accent1" accent2="accent2" accent3="accent3" accent4="accent4" accent5="accent5" accent6="accent6" hlink="hlink" folHlink="folHlink"/>
  <p:sldLayoutIdLst>
    <p:sldLayoutId id="2147483671" r:id="rId3"/>
    <p:sldLayoutId id="2147483672" r:id="rId4"/>
  </p:sldLayoutIdLst>
</p:sldMaster>
</file>

<file path=ppt/slideMasters/slideMaster1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38" name="PlaceHolder 1"/>
          <p:cNvSpPr>
            <a:spLocks noGrp="1"/>
          </p:cNvSpPr>
          <p:nvPr>
            <p:ph type="title"/>
          </p:nvPr>
        </p:nvSpPr>
        <p:spPr>
          <a:xfrm>
            <a:off x="628560" y="2074680"/>
            <a:ext cx="7886520" cy="993960"/>
          </a:xfrm>
          <a:prstGeom prst="rect">
            <a:avLst/>
          </a:prstGeom>
          <a:noFill/>
          <a:ln w="0">
            <a:noFill/>
          </a:ln>
        </p:spPr>
        <p:txBody>
          <a:bodyPr lIns="91440" rIns="91440" tIns="91440" bIns="91440" anchor="ctr">
            <a:noAutofit/>
          </a:bodyPr>
          <a:p>
            <a:pPr indent="0">
              <a:lnSpc>
                <a:spcPct val="100000"/>
              </a:lnSpc>
              <a:buNone/>
            </a:pPr>
            <a:r>
              <a:rPr b="0" lang="en-US" sz="2800" strike="noStrike" u="none">
                <a:solidFill>
                  <a:schemeClr val="dk1"/>
                </a:solidFill>
                <a:uFillTx/>
                <a:latin typeface="Open Sans"/>
                <a:ea typeface="Open Sans"/>
              </a:rPr>
              <a:t>Title Here</a:t>
            </a:r>
            <a:endParaRPr b="0" lang="en-US" sz="2800" strike="noStrike" u="none">
              <a:solidFill>
                <a:srgbClr val="000000"/>
              </a:solidFill>
              <a:uFillTx/>
              <a:latin typeface="Arial"/>
            </a:endParaRPr>
          </a:p>
        </p:txBody>
      </p:sp>
      <p:pic>
        <p:nvPicPr>
          <p:cNvPr id="39" name="Picture 1" descr="A white flower on a yellow background&#10;&#10;Description automatically generated"/>
          <p:cNvPicPr/>
          <p:nvPr/>
        </p:nvPicPr>
        <p:blipFill>
          <a:blip r:embed="rId2"/>
          <a:stretch/>
        </p:blipFill>
        <p:spPr>
          <a:xfrm>
            <a:off x="8151840" y="0"/>
            <a:ext cx="680040" cy="949680"/>
          </a:xfrm>
          <a:prstGeom prst="rect">
            <a:avLst/>
          </a:prstGeom>
          <a:noFill/>
          <a:ln w="0">
            <a:noFill/>
          </a:ln>
        </p:spPr>
      </p:pic>
    </p:spTree>
  </p:cSld>
  <p:clrMap bg1="lt1" tx1="dk1" bg2="dk2" tx2="lt2" accent1="accent1" accent2="accent2" accent3="accent3" accent4="accent4" accent5="accent5" accent6="accent6" hlink="hlink" folHlink="folHlink"/>
  <p:sldLayoutIdLst>
    <p:sldLayoutId id="2147483674" r:id="rId3"/>
  </p:sldLayoutIdLst>
</p:sldMaster>
</file>

<file path=ppt/slideMasters/slideMaster1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40" name="PlaceHolder 1"/>
          <p:cNvSpPr>
            <a:spLocks noGrp="1"/>
          </p:cNvSpPr>
          <p:nvPr>
            <p:ph type="title"/>
          </p:nvPr>
        </p:nvSpPr>
        <p:spPr>
          <a:xfrm>
            <a:off x="628560" y="2074680"/>
            <a:ext cx="7886520" cy="993960"/>
          </a:xfrm>
          <a:prstGeom prst="rect">
            <a:avLst/>
          </a:prstGeom>
          <a:noFill/>
          <a:ln w="0">
            <a:noFill/>
          </a:ln>
        </p:spPr>
        <p:txBody>
          <a:bodyPr lIns="91440" rIns="91440" tIns="91440" bIns="91440" anchor="ctr">
            <a:noAutofit/>
          </a:bodyPr>
          <a:p>
            <a:pPr indent="0">
              <a:lnSpc>
                <a:spcPct val="100000"/>
              </a:lnSpc>
              <a:buNone/>
            </a:pPr>
            <a:r>
              <a:rPr b="0" lang="en-US" sz="2800" strike="noStrike" u="none">
                <a:solidFill>
                  <a:schemeClr val="dk1"/>
                </a:solidFill>
                <a:uFillTx/>
                <a:latin typeface="Open Sans"/>
                <a:ea typeface="Open Sans"/>
              </a:rPr>
              <a:t>Title Here</a:t>
            </a:r>
            <a:endParaRPr b="0" lang="en-US" sz="2800" strike="noStrike" u="none">
              <a:solidFill>
                <a:srgbClr val="000000"/>
              </a:solidFill>
              <a:uFillTx/>
              <a:latin typeface="Arial"/>
            </a:endParaRPr>
          </a:p>
        </p:txBody>
      </p:sp>
      <p:pic>
        <p:nvPicPr>
          <p:cNvPr id="41" name="Picture 1" descr="A white flower on a yellow background&#10;&#10;Description automatically generated"/>
          <p:cNvPicPr/>
          <p:nvPr/>
        </p:nvPicPr>
        <p:blipFill>
          <a:blip r:embed="rId2"/>
          <a:stretch/>
        </p:blipFill>
        <p:spPr>
          <a:xfrm>
            <a:off x="8151840" y="0"/>
            <a:ext cx="680040" cy="949680"/>
          </a:xfrm>
          <a:prstGeom prst="rect">
            <a:avLst/>
          </a:prstGeom>
          <a:noFill/>
          <a:ln w="0">
            <a:noFill/>
          </a:ln>
        </p:spPr>
      </p:pic>
    </p:spTree>
  </p:cSld>
  <p:clrMap bg1="lt1" tx1="dk1" bg2="dk2" tx2="lt2" accent1="accent1" accent2="accent2" accent3="accent3" accent4="accent4" accent5="accent5" accent6="accent6" hlink="hlink" folHlink="folHlink"/>
  <p:sldLayoutIdLst>
    <p:sldLayoutId id="2147483676" r:id="rId3"/>
  </p:sldLayoutIdLst>
</p:sldMaster>
</file>

<file path=ppt/slideMasters/slideMaster1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42" name="PlaceHolder 1"/>
          <p:cNvSpPr>
            <a:spLocks noGrp="1"/>
          </p:cNvSpPr>
          <p:nvPr>
            <p:ph type="title"/>
          </p:nvPr>
        </p:nvSpPr>
        <p:spPr>
          <a:xfrm>
            <a:off x="628560" y="2074680"/>
            <a:ext cx="7886520" cy="993960"/>
          </a:xfrm>
          <a:prstGeom prst="rect">
            <a:avLst/>
          </a:prstGeom>
          <a:noFill/>
          <a:ln w="0">
            <a:noFill/>
          </a:ln>
        </p:spPr>
        <p:txBody>
          <a:bodyPr lIns="91440" rIns="91440" tIns="91440" bIns="91440" anchor="ctr">
            <a:noAutofit/>
          </a:bodyPr>
          <a:p>
            <a:pPr indent="0">
              <a:lnSpc>
                <a:spcPct val="100000"/>
              </a:lnSpc>
              <a:buNone/>
            </a:pPr>
            <a:r>
              <a:rPr b="0" lang="en-US" sz="2800" strike="noStrike" u="none">
                <a:solidFill>
                  <a:schemeClr val="dk1"/>
                </a:solidFill>
                <a:uFillTx/>
                <a:latin typeface="Open Sans"/>
                <a:ea typeface="Open Sans"/>
              </a:rPr>
              <a:t>Title Here</a:t>
            </a:r>
            <a:endParaRPr b="0" lang="en-US" sz="2800" strike="noStrike" u="none">
              <a:solidFill>
                <a:srgbClr val="000000"/>
              </a:solidFill>
              <a:uFillTx/>
              <a:latin typeface="Arial"/>
            </a:endParaRPr>
          </a:p>
        </p:txBody>
      </p:sp>
      <p:pic>
        <p:nvPicPr>
          <p:cNvPr id="43" name="Picture 1" descr="A white flower on a yellow background&#10;&#10;Description automatically generated"/>
          <p:cNvPicPr/>
          <p:nvPr/>
        </p:nvPicPr>
        <p:blipFill>
          <a:blip r:embed="rId2"/>
          <a:stretch/>
        </p:blipFill>
        <p:spPr>
          <a:xfrm>
            <a:off x="8151840" y="0"/>
            <a:ext cx="680040" cy="949680"/>
          </a:xfrm>
          <a:prstGeom prst="rect">
            <a:avLst/>
          </a:prstGeom>
          <a:noFill/>
          <a:ln w="0">
            <a:noFill/>
          </a:ln>
        </p:spPr>
      </p:pic>
    </p:spTree>
  </p:cSld>
  <p:clrMap bg1="lt1" tx1="dk1" bg2="dk2" tx2="lt2" accent1="accent1" accent2="accent2" accent3="accent3" accent4="accent4" accent5="accent5" accent6="accent6" hlink="hlink" folHlink="folHlink"/>
  <p:sldLayoutIdLst>
    <p:sldLayoutId id="2147483678" r:id="rId3"/>
  </p:sldLayoutIdLst>
</p:sldMaster>
</file>

<file path=ppt/slideMasters/slideMaster1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44" name="PlaceHolder 1"/>
          <p:cNvSpPr>
            <a:spLocks noGrp="1"/>
          </p:cNvSpPr>
          <p:nvPr>
            <p:ph type="title"/>
          </p:nvPr>
        </p:nvSpPr>
        <p:spPr>
          <a:xfrm>
            <a:off x="311760" y="444960"/>
            <a:ext cx="7683120" cy="609840"/>
          </a:xfrm>
          <a:prstGeom prst="rect">
            <a:avLst/>
          </a:prstGeom>
          <a:noFill/>
          <a:ln w="0">
            <a:noFill/>
          </a:ln>
        </p:spPr>
        <p:txBody>
          <a:bodyPr lIns="91440" rIns="91440" tIns="91440" bIns="91440" anchor="t">
            <a:noAutofit/>
          </a:bodyPr>
          <a:p>
            <a:pPr indent="0">
              <a:buNone/>
            </a:pPr>
            <a:r>
              <a:rPr b="0" lang="en-US" sz="2800" strike="noStrike" u="none">
                <a:solidFill>
                  <a:srgbClr val="000000"/>
                </a:solidFill>
                <a:uFillTx/>
                <a:latin typeface="Arial"/>
              </a:rPr>
              <a:t>Click to edit the title text format</a:t>
            </a:r>
            <a:endParaRPr b="0" lang="en-US" sz="2800" strike="noStrike" u="none">
              <a:solidFill>
                <a:srgbClr val="000000"/>
              </a:solidFill>
              <a:uFillTx/>
              <a:latin typeface="Arial"/>
            </a:endParaRPr>
          </a:p>
        </p:txBody>
      </p:sp>
      <p:sp>
        <p:nvSpPr>
          <p:cNvPr id="45" name="PlaceHolder 2"/>
          <p:cNvSpPr>
            <a:spLocks noGrp="1"/>
          </p:cNvSpPr>
          <p:nvPr>
            <p:ph type="sldNum" idx="4"/>
          </p:nvPr>
        </p:nvSpPr>
        <p:spPr>
          <a:xfrm>
            <a:off x="8472600" y="4663080"/>
            <a:ext cx="548280" cy="393120"/>
          </a:xfrm>
          <a:prstGeom prst="rect">
            <a:avLst/>
          </a:prstGeom>
          <a:noFill/>
          <a:ln w="0">
            <a:noFill/>
          </a:ln>
        </p:spPr>
        <p:txBody>
          <a:bodyPr lIns="91440" rIns="91440" tIns="91440" bIns="91440" anchor="ctr">
            <a:noAutofit/>
          </a:bodyPr>
          <a:lstStyle>
            <a:lvl1pPr indent="0" algn="r">
              <a:lnSpc>
                <a:spcPct val="100000"/>
              </a:lnSpc>
              <a:buNone/>
              <a:tabLst>
                <a:tab algn="l" pos="0"/>
              </a:tabLst>
              <a:defRPr b="0" lang="de" sz="1000" strike="noStrike" u="none">
                <a:solidFill>
                  <a:schemeClr val="dk2"/>
                </a:solidFill>
                <a:uFillTx/>
                <a:latin typeface="Arial"/>
                <a:ea typeface="Arial"/>
              </a:defRPr>
            </a:lvl1pPr>
          </a:lstStyle>
          <a:p>
            <a:pPr indent="0" algn="r">
              <a:lnSpc>
                <a:spcPct val="100000"/>
              </a:lnSpc>
              <a:buNone/>
              <a:tabLst>
                <a:tab algn="l" pos="0"/>
              </a:tabLst>
            </a:pPr>
            <a:fld id="{01362D29-737A-4A2A-B51A-37601A6FA8FD}" type="slidenum">
              <a:rPr b="0" lang="de" sz="1000" strike="noStrike" u="none">
                <a:solidFill>
                  <a:schemeClr val="dk2"/>
                </a:solidFill>
                <a:uFillTx/>
                <a:latin typeface="Arial"/>
                <a:ea typeface="Arial"/>
              </a:rPr>
              <a:t>1</a:t>
            </a:fld>
            <a:endParaRPr b="0" lang="en-US" sz="1000" strike="noStrike" u="none">
              <a:solidFill>
                <a:srgbClr val="000000"/>
              </a:solidFill>
              <a:uFillTx/>
              <a:latin typeface="Times New Roman"/>
            </a:endParaRPr>
          </a:p>
        </p:txBody>
      </p:sp>
      <p:pic>
        <p:nvPicPr>
          <p:cNvPr id="46" name="Google Shape;54;p13" descr=""/>
          <p:cNvPicPr/>
          <p:nvPr/>
        </p:nvPicPr>
        <p:blipFill>
          <a:blip r:embed="rId2"/>
          <a:stretch/>
        </p:blipFill>
        <p:spPr>
          <a:xfrm>
            <a:off x="8106840" y="360000"/>
            <a:ext cx="731160" cy="694800"/>
          </a:xfrm>
          <a:prstGeom prst="rect">
            <a:avLst/>
          </a:prstGeom>
          <a:noFill/>
          <a:ln w="0">
            <a:noFill/>
          </a:ln>
        </p:spPr>
      </p:pic>
      <p:sp>
        <p:nvSpPr>
          <p:cNvPr id="47" name="PlaceHolder 3"/>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1400" strike="noStrike" u="none">
                <a:solidFill>
                  <a:srgbClr val="000000"/>
                </a:solidFill>
                <a:uFillTx/>
                <a:latin typeface="Open Sans"/>
              </a:rPr>
              <a:t>Click to edit the outline text format</a:t>
            </a:r>
            <a:endParaRPr b="0" lang="en-US" sz="1400" strike="noStrike" u="none">
              <a:solidFill>
                <a:srgbClr val="000000"/>
              </a:solidFill>
              <a:uFillTx/>
              <a:latin typeface="Open Sans"/>
            </a:endParaRPr>
          </a:p>
          <a:p>
            <a:pPr lvl="1" marL="864000" indent="-324000">
              <a:spcBef>
                <a:spcPts val="1134"/>
              </a:spcBef>
              <a:buClr>
                <a:srgbClr val="000000"/>
              </a:buClr>
              <a:buSzPct val="75000"/>
              <a:buFont typeface="Symbol" charset="2"/>
              <a:buChar char=""/>
            </a:pPr>
            <a:r>
              <a:rPr b="0" lang="en-US" sz="1400" strike="noStrike" u="none">
                <a:solidFill>
                  <a:srgbClr val="000000"/>
                </a:solidFill>
                <a:uFillTx/>
                <a:latin typeface="Arial"/>
              </a:rPr>
              <a:t>Second Outline Level</a:t>
            </a:r>
            <a:endParaRPr b="0" lang="en-US" sz="1400" strike="noStrike" u="none">
              <a:solidFill>
                <a:srgbClr val="000000"/>
              </a:solidFill>
              <a:uFillTx/>
              <a:latin typeface="Arial"/>
            </a:endParaRPr>
          </a:p>
          <a:p>
            <a:pPr lvl="2" marL="1296000" indent="-288000">
              <a:spcBef>
                <a:spcPts val="850"/>
              </a:spcBef>
              <a:buClr>
                <a:srgbClr val="000000"/>
              </a:buClr>
              <a:buSzPct val="45000"/>
              <a:buFont typeface="Wingdings" charset="2"/>
              <a:buChar char=""/>
            </a:pPr>
            <a:r>
              <a:rPr b="0" lang="en-US" sz="1400" strike="noStrike" u="none">
                <a:solidFill>
                  <a:srgbClr val="000000"/>
                </a:solidFill>
                <a:uFillTx/>
                <a:latin typeface="Arial"/>
              </a:rPr>
              <a:t>Third Outline Level</a:t>
            </a:r>
            <a:endParaRPr b="0" lang="en-US" sz="1400" strike="noStrike" u="none">
              <a:solidFill>
                <a:srgbClr val="000000"/>
              </a:solidFill>
              <a:uFillTx/>
              <a:latin typeface="Arial"/>
            </a:endParaRPr>
          </a:p>
          <a:p>
            <a:pPr lvl="3" marL="1728000" indent="-216000">
              <a:spcBef>
                <a:spcPts val="567"/>
              </a:spcBef>
              <a:buClr>
                <a:srgbClr val="000000"/>
              </a:buClr>
              <a:buSzPct val="75000"/>
              <a:buFont typeface="Symbol" charset="2"/>
              <a:buChar char=""/>
            </a:pPr>
            <a:r>
              <a:rPr b="0" lang="en-US" sz="1400" strike="noStrike" u="none">
                <a:solidFill>
                  <a:srgbClr val="000000"/>
                </a:solidFill>
                <a:uFillTx/>
                <a:latin typeface="Arial"/>
              </a:rPr>
              <a:t>Fourth Outline Level</a:t>
            </a:r>
            <a:endParaRPr b="0" lang="en-US" sz="1400" strike="noStrike" u="none">
              <a:solidFill>
                <a:srgbClr val="000000"/>
              </a:solidFill>
              <a:uFillTx/>
              <a:latin typeface="Arial"/>
            </a:endParaRPr>
          </a:p>
          <a:p>
            <a:pPr lvl="4" marL="2160000" indent="-216000">
              <a:spcBef>
                <a:spcPts val="283"/>
              </a:spcBef>
              <a:buClr>
                <a:srgbClr val="000000"/>
              </a:buClr>
              <a:buSzPct val="45000"/>
              <a:buFont typeface="Wingdings" charset="2"/>
              <a:buChar char=""/>
            </a:pPr>
            <a:r>
              <a:rPr b="0" lang="en-US" sz="2000" strike="noStrike" u="none">
                <a:solidFill>
                  <a:srgbClr val="000000"/>
                </a:solidFill>
                <a:uFillTx/>
                <a:latin typeface="Arial"/>
              </a:rPr>
              <a:t>Fifth Outline Level</a:t>
            </a:r>
            <a:endParaRPr b="0" lang="en-US" sz="2000" strike="noStrike" u="none">
              <a:solidFill>
                <a:srgbClr val="000000"/>
              </a:solidFill>
              <a:uFillTx/>
              <a:latin typeface="Arial"/>
            </a:endParaRPr>
          </a:p>
          <a:p>
            <a:pPr lvl="5" marL="2592000" indent="-216000">
              <a:spcBef>
                <a:spcPts val="283"/>
              </a:spcBef>
              <a:buClr>
                <a:srgbClr val="000000"/>
              </a:buClr>
              <a:buSzPct val="45000"/>
              <a:buFont typeface="Wingdings" charset="2"/>
              <a:buChar char=""/>
            </a:pPr>
            <a:r>
              <a:rPr b="0" lang="en-US" sz="2000" strike="noStrike" u="none">
                <a:solidFill>
                  <a:srgbClr val="000000"/>
                </a:solidFill>
                <a:uFillTx/>
                <a:latin typeface="Arial"/>
              </a:rPr>
              <a:t>Sixth Outline Level</a:t>
            </a:r>
            <a:endParaRPr b="0" lang="en-US" sz="2000" strike="noStrike" u="none">
              <a:solidFill>
                <a:srgbClr val="000000"/>
              </a:solidFill>
              <a:uFillTx/>
              <a:latin typeface="Arial"/>
            </a:endParaRPr>
          </a:p>
          <a:p>
            <a:pPr lvl="6" marL="3024000" indent="-216000">
              <a:spcBef>
                <a:spcPts val="283"/>
              </a:spcBef>
              <a:buClr>
                <a:srgbClr val="000000"/>
              </a:buClr>
              <a:buSzPct val="45000"/>
              <a:buFont typeface="Wingdings" charset="2"/>
              <a:buChar char=""/>
            </a:pPr>
            <a:r>
              <a:rPr b="0" lang="en-US" sz="2000" strike="noStrike" u="none">
                <a:solidFill>
                  <a:srgbClr val="000000"/>
                </a:solidFill>
                <a:uFillTx/>
                <a:latin typeface="Arial"/>
              </a:rPr>
              <a:t>Seventh Outline Level</a:t>
            </a:r>
            <a:endParaRPr b="0" lang="en-US" sz="2000" strike="noStrike" u="none">
              <a:solidFill>
                <a:srgbClr val="000000"/>
              </a:solidFill>
              <a:uFillTx/>
              <a:latin typeface="Arial"/>
            </a:endParaRPr>
          </a:p>
        </p:txBody>
      </p:sp>
    </p:spTree>
  </p:cSld>
  <p:clrMap bg1="lt1" tx1="dk1" bg2="dk2" tx2="lt2" accent1="accent1" accent2="accent2" accent3="accent3" accent4="accent4" accent5="accent5" accent6="accent6" hlink="hlink" folHlink="folHlink"/>
  <p:sldLayoutIdLst>
    <p:sldLayoutId id="2147483680" r:id="rId3"/>
  </p:sldLayoutIdLst>
</p:sldMaster>
</file>

<file path=ppt/slideMasters/slideMaster1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49" name="PlaceHolder 1"/>
          <p:cNvSpPr>
            <a:spLocks noGrp="1"/>
          </p:cNvSpPr>
          <p:nvPr>
            <p:ph type="title"/>
          </p:nvPr>
        </p:nvSpPr>
        <p:spPr>
          <a:xfrm>
            <a:off x="311760" y="444960"/>
            <a:ext cx="7683120" cy="609840"/>
          </a:xfrm>
          <a:prstGeom prst="rect">
            <a:avLst/>
          </a:prstGeom>
          <a:noFill/>
          <a:ln w="0">
            <a:noFill/>
          </a:ln>
        </p:spPr>
        <p:txBody>
          <a:bodyPr lIns="91440" rIns="91440" tIns="91440" bIns="91440" anchor="t">
            <a:noAutofit/>
          </a:bodyPr>
          <a:p>
            <a:pPr indent="0">
              <a:lnSpc>
                <a:spcPct val="100000"/>
              </a:lnSpc>
              <a:buNone/>
            </a:pPr>
            <a:r>
              <a:rPr b="0" lang="en-US" sz="2800" strike="noStrike" u="none">
                <a:solidFill>
                  <a:schemeClr val="dk1"/>
                </a:solidFill>
                <a:uFillTx/>
                <a:latin typeface="Trebuchet MS"/>
                <a:ea typeface="Trebuchet MS"/>
              </a:rPr>
              <a:t>Code Block</a:t>
            </a:r>
            <a:endParaRPr b="0" lang="en-US" sz="2800" strike="noStrike" u="none">
              <a:solidFill>
                <a:srgbClr val="000000"/>
              </a:solidFill>
              <a:uFillTx/>
              <a:latin typeface="Arial"/>
            </a:endParaRPr>
          </a:p>
        </p:txBody>
      </p:sp>
      <p:sp>
        <p:nvSpPr>
          <p:cNvPr id="50" name="PlaceHolder 2"/>
          <p:cNvSpPr>
            <a:spLocks noGrp="1"/>
          </p:cNvSpPr>
          <p:nvPr>
            <p:ph type="body"/>
          </p:nvPr>
        </p:nvSpPr>
        <p:spPr>
          <a:xfrm>
            <a:off x="771480" y="1437480"/>
            <a:ext cx="7657920" cy="3200040"/>
          </a:xfrm>
          <a:prstGeom prst="rect">
            <a:avLst/>
          </a:prstGeom>
          <a:noFill/>
          <a:ln w="0">
            <a:noFill/>
          </a:ln>
        </p:spPr>
        <p:txBody>
          <a:bodyPr lIns="91440" rIns="91440" tIns="91440" bIns="91440" anchor="t">
            <a:noAutofit/>
          </a:bodyPr>
          <a:p>
            <a:pPr indent="0">
              <a:lnSpc>
                <a:spcPct val="100000"/>
              </a:lnSpc>
              <a:spcAft>
                <a:spcPts val="374"/>
              </a:spcAft>
              <a:buNone/>
              <a:tabLst>
                <a:tab algn="l" pos="0"/>
              </a:tabLst>
            </a:pPr>
            <a:r>
              <a:rPr b="0" lang="en-US" sz="1580" strike="noStrike" u="none">
                <a:solidFill>
                  <a:schemeClr val="dk2"/>
                </a:solidFill>
                <a:uFillTx/>
                <a:latin typeface="Source Code Pro"/>
                <a:ea typeface="Source Code Pro"/>
              </a:rPr>
              <a:t>if ($var==TRUE){</a:t>
            </a:r>
            <a:endParaRPr b="0" lang="en-US" sz="1580" strike="noStrike" u="none">
              <a:solidFill>
                <a:srgbClr val="000000"/>
              </a:solidFill>
              <a:uFillTx/>
              <a:latin typeface="Open Sans"/>
            </a:endParaRPr>
          </a:p>
          <a:p>
            <a:pPr indent="0">
              <a:lnSpc>
                <a:spcPct val="100000"/>
              </a:lnSpc>
              <a:spcAft>
                <a:spcPts val="374"/>
              </a:spcAft>
              <a:buNone/>
              <a:tabLst>
                <a:tab algn="l" pos="0"/>
              </a:tabLst>
            </a:pPr>
            <a:r>
              <a:rPr b="0" lang="en-US" sz="1580" strike="noStrike" u="none">
                <a:solidFill>
                  <a:schemeClr val="dk2"/>
                </a:solidFill>
                <a:uFillTx/>
                <a:latin typeface="Source Code Pro"/>
                <a:ea typeface="Source Code Pro"/>
              </a:rPr>
              <a:t>$newVar = "string";</a:t>
            </a:r>
            <a:endParaRPr b="0" lang="en-US" sz="1580" strike="noStrike" u="none">
              <a:solidFill>
                <a:srgbClr val="000000"/>
              </a:solidFill>
              <a:uFillTx/>
              <a:latin typeface="Open Sans"/>
            </a:endParaRPr>
          </a:p>
          <a:p>
            <a:pPr indent="0">
              <a:lnSpc>
                <a:spcPct val="100000"/>
              </a:lnSpc>
              <a:spcAft>
                <a:spcPts val="374"/>
              </a:spcAft>
              <a:buNone/>
              <a:tabLst>
                <a:tab algn="l" pos="0"/>
              </a:tabLst>
            </a:pPr>
            <a:r>
              <a:rPr b="0" lang="en-US" sz="1580" strike="noStrike" u="none">
                <a:solidFill>
                  <a:schemeClr val="dk2"/>
                </a:solidFill>
                <a:uFillTx/>
                <a:latin typeface="Source Code Pro"/>
                <a:ea typeface="Source Code Pro"/>
              </a:rPr>
              <a:t>}</a:t>
            </a:r>
            <a:endParaRPr b="0" lang="en-US" sz="1580" strike="noStrike" u="none">
              <a:solidFill>
                <a:srgbClr val="000000"/>
              </a:solidFill>
              <a:uFillTx/>
              <a:latin typeface="Open Sans"/>
            </a:endParaRPr>
          </a:p>
          <a:p>
            <a:pPr indent="0">
              <a:lnSpc>
                <a:spcPct val="100000"/>
              </a:lnSpc>
              <a:spcAft>
                <a:spcPts val="374"/>
              </a:spcAft>
              <a:buNone/>
              <a:tabLst>
                <a:tab algn="l" pos="0"/>
              </a:tabLst>
            </a:pPr>
            <a:r>
              <a:rPr b="0" lang="en-US" sz="1580" strike="noStrike" u="none">
                <a:solidFill>
                  <a:schemeClr val="dk2"/>
                </a:solidFill>
                <a:uFillTx/>
                <a:latin typeface="Source Code Pro"/>
                <a:ea typeface="Source Code Pro"/>
              </a:rPr>
              <a:t>/* Now how many lines of code is this? */</a:t>
            </a:r>
            <a:endParaRPr b="0" lang="en-US" sz="1580" strike="noStrike" u="none">
              <a:solidFill>
                <a:srgbClr val="000000"/>
              </a:solidFill>
              <a:uFillTx/>
              <a:latin typeface="Open Sans"/>
            </a:endParaRPr>
          </a:p>
          <a:p>
            <a:pPr indent="0">
              <a:lnSpc>
                <a:spcPct val="100000"/>
              </a:lnSpc>
              <a:spcAft>
                <a:spcPts val="374"/>
              </a:spcAft>
              <a:buNone/>
              <a:tabLst>
                <a:tab algn="l" pos="0"/>
              </a:tabLst>
            </a:pPr>
            <a:r>
              <a:rPr b="0" lang="en-US" sz="1580" strike="noStrike" u="none">
                <a:solidFill>
                  <a:schemeClr val="dk2"/>
                </a:solidFill>
                <a:uFillTx/>
                <a:latin typeface="Source Code Pro"/>
                <a:ea typeface="Source Code Pro"/>
              </a:rPr>
              <a:t>for (i = 0; i &lt; 100; i++)</a:t>
            </a:r>
            <a:endParaRPr b="0" lang="en-US" sz="1580" strike="noStrike" u="none">
              <a:solidFill>
                <a:srgbClr val="000000"/>
              </a:solidFill>
              <a:uFillTx/>
              <a:latin typeface="Open Sans"/>
            </a:endParaRPr>
          </a:p>
          <a:p>
            <a:pPr indent="0">
              <a:lnSpc>
                <a:spcPct val="100000"/>
              </a:lnSpc>
              <a:spcAft>
                <a:spcPts val="374"/>
              </a:spcAft>
              <a:buNone/>
              <a:tabLst>
                <a:tab algn="l" pos="0"/>
              </a:tabLst>
            </a:pPr>
            <a:r>
              <a:rPr b="0" lang="en-US" sz="1580" strike="noStrike" u="none">
                <a:solidFill>
                  <a:schemeClr val="dk2"/>
                </a:solidFill>
                <a:uFillTx/>
                <a:latin typeface="Source Code Pro"/>
                <a:ea typeface="Source Code Pro"/>
              </a:rPr>
              <a:t>{</a:t>
            </a:r>
            <a:endParaRPr b="0" lang="en-US" sz="1580" strike="noStrike" u="none">
              <a:solidFill>
                <a:srgbClr val="000000"/>
              </a:solidFill>
              <a:uFillTx/>
              <a:latin typeface="Open Sans"/>
            </a:endParaRPr>
          </a:p>
          <a:p>
            <a:pPr indent="0">
              <a:lnSpc>
                <a:spcPct val="100000"/>
              </a:lnSpc>
              <a:spcAft>
                <a:spcPts val="374"/>
              </a:spcAft>
              <a:buNone/>
              <a:tabLst>
                <a:tab algn="l" pos="0"/>
              </a:tabLst>
            </a:pPr>
            <a:r>
              <a:rPr b="0" lang="en-US" sz="1580" strike="noStrike" u="none">
                <a:solidFill>
                  <a:schemeClr val="dk2"/>
                </a:solidFill>
                <a:uFillTx/>
                <a:latin typeface="Source Code Pro"/>
                <a:ea typeface="Source Code Pro"/>
              </a:rPr>
              <a:t>    </a:t>
            </a:r>
            <a:r>
              <a:rPr b="0" lang="en-US" sz="1580" strike="noStrike" u="none">
                <a:solidFill>
                  <a:schemeClr val="dk2"/>
                </a:solidFill>
                <a:uFillTx/>
                <a:latin typeface="Source Code Pro"/>
                <a:ea typeface="Source Code Pro"/>
              </a:rPr>
              <a:t>printf("hello");</a:t>
            </a:r>
            <a:endParaRPr b="0" lang="en-US" sz="1580" strike="noStrike" u="none">
              <a:solidFill>
                <a:srgbClr val="000000"/>
              </a:solidFill>
              <a:uFillTx/>
              <a:latin typeface="Open Sans"/>
            </a:endParaRPr>
          </a:p>
          <a:p>
            <a:pPr indent="0">
              <a:lnSpc>
                <a:spcPct val="100000"/>
              </a:lnSpc>
              <a:spcAft>
                <a:spcPts val="374"/>
              </a:spcAft>
              <a:buNone/>
              <a:tabLst>
                <a:tab algn="l" pos="0"/>
              </a:tabLst>
            </a:pPr>
            <a:r>
              <a:rPr b="0" lang="en-US" sz="1580" strike="noStrike" u="none">
                <a:solidFill>
                  <a:schemeClr val="dk2"/>
                </a:solidFill>
                <a:uFillTx/>
                <a:latin typeface="Source Code Pro"/>
                <a:ea typeface="Source Code Pro"/>
              </a:rPr>
              <a:t>}</a:t>
            </a:r>
            <a:endParaRPr b="0" lang="en-US" sz="1580" strike="noStrike" u="none">
              <a:solidFill>
                <a:srgbClr val="000000"/>
              </a:solidFill>
              <a:uFillTx/>
              <a:latin typeface="Open Sans"/>
            </a:endParaRPr>
          </a:p>
          <a:p>
            <a:pPr indent="0">
              <a:lnSpc>
                <a:spcPct val="100000"/>
              </a:lnSpc>
              <a:spcAft>
                <a:spcPts val="374"/>
              </a:spcAft>
              <a:buNone/>
              <a:tabLst>
                <a:tab algn="l" pos="0"/>
              </a:tabLst>
            </a:pPr>
            <a:r>
              <a:rPr b="0" lang="en-US" sz="1580" strike="noStrike" u="none">
                <a:solidFill>
                  <a:schemeClr val="dk2"/>
                </a:solidFill>
                <a:uFillTx/>
                <a:latin typeface="Source Code Pro"/>
                <a:ea typeface="Source Code Pro"/>
              </a:rPr>
              <a:t>&lt;div&gt;Don’t try &amp; fit too many lines of code&lt;/div&gt;</a:t>
            </a:r>
            <a:endParaRPr b="0" lang="en-US" sz="1580" strike="noStrike" u="none">
              <a:solidFill>
                <a:srgbClr val="000000"/>
              </a:solidFill>
              <a:uFillTx/>
              <a:latin typeface="Open Sans"/>
            </a:endParaRPr>
          </a:p>
        </p:txBody>
      </p:sp>
    </p:spTree>
  </p:cSld>
  <p:clrMap bg1="lt1" tx1="dk1" bg2="dk2" tx2="lt2" accent1="accent1" accent2="accent2" accent3="accent3" accent4="accent4" accent5="accent5" accent6="accent6" hlink="hlink" folHlink="folHlink"/>
  <p:sldLayoutIdLst>
    <p:sldLayoutId id="2147483682" r:id="rId2"/>
  </p:sldLayoutIdLst>
</p:sldMaster>
</file>

<file path=ppt/slideMasters/slideMaster1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51" name="PlaceHolder 1"/>
          <p:cNvSpPr>
            <a:spLocks noGrp="1"/>
          </p:cNvSpPr>
          <p:nvPr>
            <p:ph type="title"/>
          </p:nvPr>
        </p:nvSpPr>
        <p:spPr>
          <a:xfrm>
            <a:off x="311760" y="444960"/>
            <a:ext cx="7683120" cy="609840"/>
          </a:xfrm>
          <a:prstGeom prst="rect">
            <a:avLst/>
          </a:prstGeom>
          <a:noFill/>
          <a:ln w="0">
            <a:noFill/>
          </a:ln>
        </p:spPr>
        <p:txBody>
          <a:bodyPr lIns="91440" rIns="91440" tIns="91440" bIns="91440" anchor="t">
            <a:noAutofit/>
          </a:bodyPr>
          <a:p>
            <a:pPr indent="0">
              <a:buNone/>
            </a:pPr>
            <a:r>
              <a:rPr b="0" lang="en-US" sz="2800" strike="noStrike" u="none">
                <a:solidFill>
                  <a:srgbClr val="000000"/>
                </a:solidFill>
                <a:uFillTx/>
                <a:latin typeface="Arial"/>
              </a:rPr>
              <a:t>Click to edit the title text format</a:t>
            </a:r>
            <a:endParaRPr b="0" lang="en-US" sz="2800" strike="noStrike" u="none">
              <a:solidFill>
                <a:srgbClr val="000000"/>
              </a:solidFill>
              <a:uFillTx/>
              <a:latin typeface="Arial"/>
            </a:endParaRPr>
          </a:p>
        </p:txBody>
      </p:sp>
      <p:sp>
        <p:nvSpPr>
          <p:cNvPr id="52" name="PlaceHolder 2"/>
          <p:cNvSpPr>
            <a:spLocks noGrp="1"/>
          </p:cNvSpPr>
          <p:nvPr>
            <p:ph type="body"/>
          </p:nvPr>
        </p:nvSpPr>
        <p:spPr>
          <a:xfrm>
            <a:off x="311760" y="1152360"/>
            <a:ext cx="8520120" cy="3416040"/>
          </a:xfrm>
          <a:prstGeom prst="rect">
            <a:avLst/>
          </a:prstGeom>
          <a:noFill/>
          <a:ln w="0">
            <a:noFill/>
          </a:ln>
        </p:spPr>
        <p:txBody>
          <a:bodyPr lIns="91440" rIns="91440" tIns="91440" bIns="91440" anchor="t">
            <a:noAutofit/>
          </a:bodyPr>
          <a:p>
            <a:pPr marL="432000" indent="-324000">
              <a:spcBef>
                <a:spcPts val="1417"/>
              </a:spcBef>
              <a:buClr>
                <a:srgbClr val="000000"/>
              </a:buClr>
              <a:buSzPct val="45000"/>
              <a:buFont typeface="Wingdings" charset="2"/>
              <a:buChar char=""/>
            </a:pPr>
            <a:r>
              <a:rPr b="0" lang="en-US" sz="1800" strike="noStrike" u="none">
                <a:solidFill>
                  <a:srgbClr val="000000"/>
                </a:solidFill>
                <a:uFillTx/>
                <a:latin typeface="Open Sans"/>
              </a:rPr>
              <a:t>Click to edit the outline text format</a:t>
            </a:r>
            <a:endParaRPr b="0" lang="en-US" sz="1800" strike="noStrike" u="none">
              <a:solidFill>
                <a:srgbClr val="000000"/>
              </a:solidFill>
              <a:uFillTx/>
              <a:latin typeface="Open Sans"/>
            </a:endParaRPr>
          </a:p>
          <a:p>
            <a:pPr lvl="1" marL="864000" indent="-324000">
              <a:spcBef>
                <a:spcPts val="1134"/>
              </a:spcBef>
              <a:buClr>
                <a:srgbClr val="000000"/>
              </a:buClr>
              <a:buSzPct val="75000"/>
              <a:buFont typeface="Symbol" charset="2"/>
              <a:buChar char=""/>
            </a:pPr>
            <a:r>
              <a:rPr b="0" lang="en-US" sz="1800" strike="noStrike" u="none">
                <a:solidFill>
                  <a:srgbClr val="000000"/>
                </a:solidFill>
                <a:uFillTx/>
                <a:latin typeface="Arial"/>
              </a:rPr>
              <a:t>Second Outline Level</a:t>
            </a:r>
            <a:endParaRPr b="0" lang="en-US" sz="1800" strike="noStrike" u="none">
              <a:solidFill>
                <a:srgbClr val="000000"/>
              </a:solidFill>
              <a:uFillTx/>
              <a:latin typeface="Arial"/>
            </a:endParaRPr>
          </a:p>
          <a:p>
            <a:pPr lvl="2" marL="1296000" indent="-288000">
              <a:spcBef>
                <a:spcPts val="850"/>
              </a:spcBef>
              <a:buClr>
                <a:srgbClr val="000000"/>
              </a:buClr>
              <a:buSzPct val="45000"/>
              <a:buFont typeface="Wingdings" charset="2"/>
              <a:buChar char=""/>
            </a:pPr>
            <a:r>
              <a:rPr b="0" lang="en-US" sz="1800" strike="noStrike" u="none">
                <a:solidFill>
                  <a:srgbClr val="000000"/>
                </a:solidFill>
                <a:uFillTx/>
                <a:latin typeface="Arial"/>
              </a:rPr>
              <a:t>Third Outline Level</a:t>
            </a:r>
            <a:endParaRPr b="0" lang="en-US" sz="1800" strike="noStrike" u="none">
              <a:solidFill>
                <a:srgbClr val="000000"/>
              </a:solidFill>
              <a:uFillTx/>
              <a:latin typeface="Arial"/>
            </a:endParaRPr>
          </a:p>
          <a:p>
            <a:pPr lvl="3" marL="1728000" indent="-216000">
              <a:spcBef>
                <a:spcPts val="567"/>
              </a:spcBef>
              <a:buClr>
                <a:srgbClr val="000000"/>
              </a:buClr>
              <a:buSzPct val="75000"/>
              <a:buFont typeface="Symbol" charset="2"/>
              <a:buChar char=""/>
            </a:pPr>
            <a:r>
              <a:rPr b="0" lang="en-US" sz="1800" strike="noStrike" u="none">
                <a:solidFill>
                  <a:srgbClr val="000000"/>
                </a:solidFill>
                <a:uFillTx/>
                <a:latin typeface="Arial"/>
              </a:rPr>
              <a:t>Fourth Outline Level</a:t>
            </a:r>
            <a:endParaRPr b="0" lang="en-US" sz="1800" strike="noStrike" u="none">
              <a:solidFill>
                <a:srgbClr val="000000"/>
              </a:solidFill>
              <a:uFillTx/>
              <a:latin typeface="Arial"/>
            </a:endParaRPr>
          </a:p>
          <a:p>
            <a:pPr lvl="4" marL="2160000" indent="-216000">
              <a:spcBef>
                <a:spcPts val="283"/>
              </a:spcBef>
              <a:buClr>
                <a:srgbClr val="000000"/>
              </a:buClr>
              <a:buSzPct val="45000"/>
              <a:buFont typeface="Wingdings" charset="2"/>
              <a:buChar char=""/>
            </a:pPr>
            <a:r>
              <a:rPr b="0" lang="en-US" sz="1800" strike="noStrike" u="none">
                <a:solidFill>
                  <a:srgbClr val="000000"/>
                </a:solidFill>
                <a:uFillTx/>
                <a:latin typeface="Arial"/>
              </a:rPr>
              <a:t>Fifth Outline Level</a:t>
            </a:r>
            <a:endParaRPr b="0" lang="en-US" sz="1800" strike="noStrike" u="none">
              <a:solidFill>
                <a:srgbClr val="000000"/>
              </a:solidFill>
              <a:uFillTx/>
              <a:latin typeface="Arial"/>
            </a:endParaRPr>
          </a:p>
          <a:p>
            <a:pPr lvl="5" marL="2592000" indent="-216000">
              <a:spcBef>
                <a:spcPts val="283"/>
              </a:spcBef>
              <a:buClr>
                <a:srgbClr val="000000"/>
              </a:buClr>
              <a:buSzPct val="45000"/>
              <a:buFont typeface="Wingdings" charset="2"/>
              <a:buChar char=""/>
            </a:pPr>
            <a:r>
              <a:rPr b="0" lang="en-US" sz="1800" strike="noStrike" u="none">
                <a:solidFill>
                  <a:srgbClr val="000000"/>
                </a:solidFill>
                <a:uFillTx/>
                <a:latin typeface="Arial"/>
              </a:rPr>
              <a:t>Sixth Outline Level</a:t>
            </a:r>
            <a:endParaRPr b="0" lang="en-US" sz="1800" strike="noStrike" u="none">
              <a:solidFill>
                <a:srgbClr val="000000"/>
              </a:solidFill>
              <a:uFillTx/>
              <a:latin typeface="Arial"/>
            </a:endParaRPr>
          </a:p>
          <a:p>
            <a:pPr lvl="6" marL="3024000" indent="-216000">
              <a:spcBef>
                <a:spcPts val="283"/>
              </a:spcBef>
              <a:buClr>
                <a:srgbClr val="000000"/>
              </a:buClr>
              <a:buSzPct val="45000"/>
              <a:buFont typeface="Wingdings" charset="2"/>
              <a:buChar char=""/>
            </a:pPr>
            <a:r>
              <a:rPr b="0" lang="en-US" sz="1800" strike="noStrike" u="none">
                <a:solidFill>
                  <a:srgbClr val="000000"/>
                </a:solidFill>
                <a:uFillTx/>
                <a:latin typeface="Arial"/>
              </a:rPr>
              <a:t>Seventh Outline Level</a:t>
            </a:r>
            <a:endParaRPr b="0" lang="en-US" sz="1800" strike="noStrike" u="none">
              <a:solidFill>
                <a:srgbClr val="000000"/>
              </a:solidFill>
              <a:uFillTx/>
              <a:latin typeface="Arial"/>
            </a:endParaRPr>
          </a:p>
        </p:txBody>
      </p:sp>
      <p:sp>
        <p:nvSpPr>
          <p:cNvPr id="53" name="PlaceHolder 3"/>
          <p:cNvSpPr>
            <a:spLocks noGrp="1"/>
          </p:cNvSpPr>
          <p:nvPr>
            <p:ph type="sldNum" idx="5"/>
          </p:nvPr>
        </p:nvSpPr>
        <p:spPr>
          <a:xfrm>
            <a:off x="8472600" y="4663080"/>
            <a:ext cx="548280" cy="393120"/>
          </a:xfrm>
          <a:prstGeom prst="rect">
            <a:avLst/>
          </a:prstGeom>
          <a:noFill/>
          <a:ln w="0">
            <a:noFill/>
          </a:ln>
        </p:spPr>
        <p:txBody>
          <a:bodyPr lIns="91440" rIns="91440" tIns="91440" bIns="91440" anchor="ctr">
            <a:noAutofit/>
          </a:bodyPr>
          <a:lstStyle>
            <a:lvl1pPr indent="0" algn="r">
              <a:lnSpc>
                <a:spcPct val="100000"/>
              </a:lnSpc>
              <a:buNone/>
              <a:tabLst>
                <a:tab algn="l" pos="0"/>
              </a:tabLst>
              <a:defRPr b="0" lang="de" sz="1000" strike="noStrike" u="none">
                <a:solidFill>
                  <a:schemeClr val="dk2"/>
                </a:solidFill>
                <a:uFillTx/>
                <a:latin typeface="Open Sans"/>
                <a:ea typeface="Open Sans"/>
              </a:defRPr>
            </a:lvl1pPr>
          </a:lstStyle>
          <a:p>
            <a:pPr indent="0" algn="r">
              <a:lnSpc>
                <a:spcPct val="100000"/>
              </a:lnSpc>
              <a:buNone/>
              <a:tabLst>
                <a:tab algn="l" pos="0"/>
              </a:tabLst>
            </a:pPr>
            <a:fld id="{C21EDDEB-B30C-4AB1-B01E-2359DF4DE130}" type="slidenum">
              <a:rPr b="0" lang="de" sz="1000" strike="noStrike" u="none">
                <a:solidFill>
                  <a:schemeClr val="dk2"/>
                </a:solidFill>
                <a:uFillTx/>
                <a:latin typeface="Open Sans"/>
                <a:ea typeface="Open Sans"/>
              </a:rPr>
              <a:t>1</a:t>
            </a:fld>
            <a:endParaRPr b="0" lang="en-US" sz="1000" strike="noStrike" u="none">
              <a:solidFill>
                <a:srgbClr val="000000"/>
              </a:solidFill>
              <a:uFillTx/>
              <a:latin typeface="Times New Roman"/>
            </a:endParaRPr>
          </a:p>
        </p:txBody>
      </p:sp>
      <p:pic>
        <p:nvPicPr>
          <p:cNvPr id="54" name="Picture 2" descr="A white flower on a yellow background&#10;&#10;Description automatically generated"/>
          <p:cNvPicPr/>
          <p:nvPr/>
        </p:nvPicPr>
        <p:blipFill>
          <a:blip r:embed="rId2"/>
          <a:stretch/>
        </p:blipFill>
        <p:spPr>
          <a:xfrm>
            <a:off x="8151840" y="0"/>
            <a:ext cx="680040" cy="949680"/>
          </a:xfrm>
          <a:prstGeom prst="rect">
            <a:avLst/>
          </a:prstGeom>
          <a:noFill/>
          <a:ln w="0">
            <a:noFill/>
          </a:ln>
        </p:spPr>
      </p:pic>
    </p:spTree>
  </p:cSld>
  <p:clrMap bg1="lt1" tx1="dk1" bg2="dk2" tx2="lt2" accent1="accent1" accent2="accent2" accent3="accent3" accent4="accent4" accent5="accent5" accent6="accent6" hlink="hlink" folHlink="folHlink"/>
  <p:sldLayoutIdLst>
    <p:sldLayoutId id="2147483684" r:id="rId3"/>
  </p:sldLayoutIdLst>
</p:sldMaster>
</file>

<file path=ppt/slideMasters/slideMaster1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57" name="PlaceHolder 1"/>
          <p:cNvSpPr>
            <a:spLocks noGrp="1"/>
          </p:cNvSpPr>
          <p:nvPr>
            <p:ph type="title"/>
          </p:nvPr>
        </p:nvSpPr>
        <p:spPr>
          <a:xfrm>
            <a:off x="311760" y="444960"/>
            <a:ext cx="7683120" cy="609840"/>
          </a:xfrm>
          <a:prstGeom prst="rect">
            <a:avLst/>
          </a:prstGeom>
          <a:noFill/>
          <a:ln w="0">
            <a:noFill/>
          </a:ln>
        </p:spPr>
        <p:txBody>
          <a:bodyPr lIns="91440" rIns="91440" tIns="91440" bIns="91440" anchor="t">
            <a:noAutofit/>
          </a:bodyPr>
          <a:p>
            <a:pPr indent="0">
              <a:buNone/>
            </a:pPr>
            <a:r>
              <a:rPr b="0" lang="en-US" sz="2800" strike="noStrike" u="none">
                <a:solidFill>
                  <a:srgbClr val="000000"/>
                </a:solidFill>
                <a:uFillTx/>
                <a:latin typeface="Arial"/>
              </a:rPr>
              <a:t>Click to edit the title text format</a:t>
            </a:r>
            <a:endParaRPr b="0" lang="en-US" sz="2800" strike="noStrike" u="none">
              <a:solidFill>
                <a:srgbClr val="000000"/>
              </a:solidFill>
              <a:uFillTx/>
              <a:latin typeface="Arial"/>
            </a:endParaRPr>
          </a:p>
        </p:txBody>
      </p:sp>
      <p:sp>
        <p:nvSpPr>
          <p:cNvPr id="58" name="PlaceHolder 2"/>
          <p:cNvSpPr>
            <a:spLocks noGrp="1"/>
          </p:cNvSpPr>
          <p:nvPr>
            <p:ph type="body"/>
          </p:nvPr>
        </p:nvSpPr>
        <p:spPr>
          <a:xfrm>
            <a:off x="311760" y="1152360"/>
            <a:ext cx="3999600" cy="3416040"/>
          </a:xfrm>
          <a:prstGeom prst="rect">
            <a:avLst/>
          </a:prstGeom>
          <a:noFill/>
          <a:ln w="0">
            <a:noFill/>
          </a:ln>
        </p:spPr>
        <p:txBody>
          <a:bodyPr lIns="91440" rIns="91440" tIns="91440" bIns="91440" anchor="t">
            <a:noAutofit/>
          </a:bodyPr>
          <a:p>
            <a:pPr marL="432000" indent="-324000">
              <a:spcBef>
                <a:spcPts val="1417"/>
              </a:spcBef>
              <a:buClr>
                <a:srgbClr val="000000"/>
              </a:buClr>
              <a:buSzPct val="45000"/>
              <a:buFont typeface="Wingdings" charset="2"/>
              <a:buChar char=""/>
            </a:pPr>
            <a:r>
              <a:rPr b="0" lang="en-US" sz="1400" strike="noStrike" u="none">
                <a:solidFill>
                  <a:srgbClr val="000000"/>
                </a:solidFill>
                <a:uFillTx/>
                <a:latin typeface="Open Sans"/>
              </a:rPr>
              <a:t>Click to edit the outline text format</a:t>
            </a:r>
            <a:endParaRPr b="0" lang="en-US" sz="1400" strike="noStrike" u="none">
              <a:solidFill>
                <a:srgbClr val="000000"/>
              </a:solidFill>
              <a:uFillTx/>
              <a:latin typeface="Open Sans"/>
            </a:endParaRPr>
          </a:p>
          <a:p>
            <a:pPr lvl="1" marL="864000" indent="-324000">
              <a:spcBef>
                <a:spcPts val="1134"/>
              </a:spcBef>
              <a:buClr>
                <a:srgbClr val="000000"/>
              </a:buClr>
              <a:buSzPct val="75000"/>
              <a:buFont typeface="Symbol" charset="2"/>
              <a:buChar char=""/>
            </a:pPr>
            <a:r>
              <a:rPr b="0" lang="en-US" sz="1400" strike="noStrike" u="none">
                <a:solidFill>
                  <a:srgbClr val="000000"/>
                </a:solidFill>
                <a:uFillTx/>
                <a:latin typeface="Arial"/>
              </a:rPr>
              <a:t>Second Outline Level</a:t>
            </a:r>
            <a:endParaRPr b="0" lang="en-US" sz="1400" strike="noStrike" u="none">
              <a:solidFill>
                <a:srgbClr val="000000"/>
              </a:solidFill>
              <a:uFillTx/>
              <a:latin typeface="Arial"/>
            </a:endParaRPr>
          </a:p>
          <a:p>
            <a:pPr lvl="2" marL="1296000" indent="-288000">
              <a:spcBef>
                <a:spcPts val="850"/>
              </a:spcBef>
              <a:buClr>
                <a:srgbClr val="000000"/>
              </a:buClr>
              <a:buSzPct val="45000"/>
              <a:buFont typeface="Wingdings" charset="2"/>
              <a:buChar char=""/>
            </a:pPr>
            <a:r>
              <a:rPr b="0" lang="en-US" sz="1400" strike="noStrike" u="none">
                <a:solidFill>
                  <a:srgbClr val="000000"/>
                </a:solidFill>
                <a:uFillTx/>
                <a:latin typeface="Arial"/>
              </a:rPr>
              <a:t>Third Outline Level</a:t>
            </a:r>
            <a:endParaRPr b="0" lang="en-US" sz="1400" strike="noStrike" u="none">
              <a:solidFill>
                <a:srgbClr val="000000"/>
              </a:solidFill>
              <a:uFillTx/>
              <a:latin typeface="Arial"/>
            </a:endParaRPr>
          </a:p>
          <a:p>
            <a:pPr lvl="3" marL="1728000" indent="-216000">
              <a:spcBef>
                <a:spcPts val="567"/>
              </a:spcBef>
              <a:buClr>
                <a:srgbClr val="000000"/>
              </a:buClr>
              <a:buSzPct val="75000"/>
              <a:buFont typeface="Symbol" charset="2"/>
              <a:buChar char=""/>
            </a:pPr>
            <a:r>
              <a:rPr b="0" lang="en-US" sz="1400" strike="noStrike" u="none">
                <a:solidFill>
                  <a:srgbClr val="000000"/>
                </a:solidFill>
                <a:uFillTx/>
                <a:latin typeface="Arial"/>
              </a:rPr>
              <a:t>Fourth Outline Level</a:t>
            </a:r>
            <a:endParaRPr b="0" lang="en-US" sz="1400" strike="noStrike" u="none">
              <a:solidFill>
                <a:srgbClr val="000000"/>
              </a:solidFill>
              <a:uFillTx/>
              <a:latin typeface="Arial"/>
            </a:endParaRPr>
          </a:p>
          <a:p>
            <a:pPr lvl="4" marL="2160000" indent="-216000">
              <a:spcBef>
                <a:spcPts val="283"/>
              </a:spcBef>
              <a:buClr>
                <a:srgbClr val="000000"/>
              </a:buClr>
              <a:buSzPct val="45000"/>
              <a:buFont typeface="Wingdings" charset="2"/>
              <a:buChar char=""/>
            </a:pPr>
            <a:r>
              <a:rPr b="0" lang="en-US" sz="1400" strike="noStrike" u="none">
                <a:solidFill>
                  <a:srgbClr val="000000"/>
                </a:solidFill>
                <a:uFillTx/>
                <a:latin typeface="Arial"/>
              </a:rPr>
              <a:t>Fifth Outline Level</a:t>
            </a:r>
            <a:endParaRPr b="0" lang="en-US" sz="1400" strike="noStrike" u="none">
              <a:solidFill>
                <a:srgbClr val="000000"/>
              </a:solidFill>
              <a:uFillTx/>
              <a:latin typeface="Arial"/>
            </a:endParaRPr>
          </a:p>
          <a:p>
            <a:pPr lvl="5" marL="2592000" indent="-216000">
              <a:spcBef>
                <a:spcPts val="283"/>
              </a:spcBef>
              <a:buClr>
                <a:srgbClr val="000000"/>
              </a:buClr>
              <a:buSzPct val="45000"/>
              <a:buFont typeface="Wingdings" charset="2"/>
              <a:buChar char=""/>
            </a:pPr>
            <a:r>
              <a:rPr b="0" lang="en-US" sz="1400" strike="noStrike" u="none">
                <a:solidFill>
                  <a:srgbClr val="000000"/>
                </a:solidFill>
                <a:uFillTx/>
                <a:latin typeface="Arial"/>
              </a:rPr>
              <a:t>Sixth Outline Level</a:t>
            </a:r>
            <a:endParaRPr b="0" lang="en-US" sz="1400" strike="noStrike" u="none">
              <a:solidFill>
                <a:srgbClr val="000000"/>
              </a:solidFill>
              <a:uFillTx/>
              <a:latin typeface="Arial"/>
            </a:endParaRPr>
          </a:p>
          <a:p>
            <a:pPr lvl="6" marL="3024000" indent="-216000">
              <a:spcBef>
                <a:spcPts val="283"/>
              </a:spcBef>
              <a:buClr>
                <a:srgbClr val="000000"/>
              </a:buClr>
              <a:buSzPct val="45000"/>
              <a:buFont typeface="Wingdings" charset="2"/>
              <a:buChar char=""/>
            </a:pPr>
            <a:r>
              <a:rPr b="0" lang="en-US" sz="1400" strike="noStrike" u="none">
                <a:solidFill>
                  <a:srgbClr val="000000"/>
                </a:solidFill>
                <a:uFillTx/>
                <a:latin typeface="Arial"/>
              </a:rPr>
              <a:t>Seventh Outline Level</a:t>
            </a:r>
            <a:endParaRPr b="0" lang="en-US" sz="1400" strike="noStrike" u="none">
              <a:solidFill>
                <a:srgbClr val="000000"/>
              </a:solidFill>
              <a:uFillTx/>
              <a:latin typeface="Arial"/>
            </a:endParaRPr>
          </a:p>
        </p:txBody>
      </p:sp>
      <p:sp>
        <p:nvSpPr>
          <p:cNvPr id="59" name="PlaceHolder 3"/>
          <p:cNvSpPr>
            <a:spLocks noGrp="1"/>
          </p:cNvSpPr>
          <p:nvPr>
            <p:ph type="body"/>
          </p:nvPr>
        </p:nvSpPr>
        <p:spPr>
          <a:xfrm>
            <a:off x="4832280" y="1152360"/>
            <a:ext cx="3999600" cy="3416040"/>
          </a:xfrm>
          <a:prstGeom prst="rect">
            <a:avLst/>
          </a:prstGeom>
          <a:noFill/>
          <a:ln w="0">
            <a:noFill/>
          </a:ln>
        </p:spPr>
        <p:txBody>
          <a:bodyPr lIns="91440" rIns="91440" tIns="91440" bIns="91440" anchor="t">
            <a:noAutofit/>
          </a:bodyPr>
          <a:p>
            <a:pPr marL="432000" indent="-324000">
              <a:spcBef>
                <a:spcPts val="1417"/>
              </a:spcBef>
              <a:buClr>
                <a:srgbClr val="000000"/>
              </a:buClr>
              <a:buSzPct val="45000"/>
              <a:buFont typeface="Wingdings" charset="2"/>
              <a:buChar char=""/>
            </a:pPr>
            <a:r>
              <a:rPr b="0" lang="en-US" sz="1400" strike="noStrike" u="none">
                <a:solidFill>
                  <a:srgbClr val="000000"/>
                </a:solidFill>
                <a:uFillTx/>
                <a:latin typeface="Open Sans"/>
              </a:rPr>
              <a:t>Click to edit the outline text format</a:t>
            </a:r>
            <a:endParaRPr b="0" lang="en-US" sz="1400" strike="noStrike" u="none">
              <a:solidFill>
                <a:srgbClr val="000000"/>
              </a:solidFill>
              <a:uFillTx/>
              <a:latin typeface="Open Sans"/>
            </a:endParaRPr>
          </a:p>
          <a:p>
            <a:pPr lvl="1" marL="864000" indent="-324000">
              <a:spcBef>
                <a:spcPts val="1134"/>
              </a:spcBef>
              <a:buClr>
                <a:srgbClr val="000000"/>
              </a:buClr>
              <a:buSzPct val="75000"/>
              <a:buFont typeface="Symbol" charset="2"/>
              <a:buChar char=""/>
            </a:pPr>
            <a:r>
              <a:rPr b="0" lang="en-US" sz="1400" strike="noStrike" u="none">
                <a:solidFill>
                  <a:srgbClr val="000000"/>
                </a:solidFill>
                <a:uFillTx/>
                <a:latin typeface="Arial"/>
              </a:rPr>
              <a:t>Second Outline Level</a:t>
            </a:r>
            <a:endParaRPr b="0" lang="en-US" sz="1400" strike="noStrike" u="none">
              <a:solidFill>
                <a:srgbClr val="000000"/>
              </a:solidFill>
              <a:uFillTx/>
              <a:latin typeface="Arial"/>
            </a:endParaRPr>
          </a:p>
          <a:p>
            <a:pPr lvl="2" marL="1296000" indent="-288000">
              <a:spcBef>
                <a:spcPts val="850"/>
              </a:spcBef>
              <a:buClr>
                <a:srgbClr val="000000"/>
              </a:buClr>
              <a:buSzPct val="45000"/>
              <a:buFont typeface="Wingdings" charset="2"/>
              <a:buChar char=""/>
            </a:pPr>
            <a:r>
              <a:rPr b="0" lang="en-US" sz="1400" strike="noStrike" u="none">
                <a:solidFill>
                  <a:srgbClr val="000000"/>
                </a:solidFill>
                <a:uFillTx/>
                <a:latin typeface="Arial"/>
              </a:rPr>
              <a:t>Third Outline Level</a:t>
            </a:r>
            <a:endParaRPr b="0" lang="en-US" sz="1400" strike="noStrike" u="none">
              <a:solidFill>
                <a:srgbClr val="000000"/>
              </a:solidFill>
              <a:uFillTx/>
              <a:latin typeface="Arial"/>
            </a:endParaRPr>
          </a:p>
          <a:p>
            <a:pPr lvl="3" marL="1728000" indent="-216000">
              <a:spcBef>
                <a:spcPts val="567"/>
              </a:spcBef>
              <a:buClr>
                <a:srgbClr val="000000"/>
              </a:buClr>
              <a:buSzPct val="75000"/>
              <a:buFont typeface="Symbol" charset="2"/>
              <a:buChar char=""/>
            </a:pPr>
            <a:r>
              <a:rPr b="0" lang="en-US" sz="1400" strike="noStrike" u="none">
                <a:solidFill>
                  <a:srgbClr val="000000"/>
                </a:solidFill>
                <a:uFillTx/>
                <a:latin typeface="Arial"/>
              </a:rPr>
              <a:t>Fourth Outline Level</a:t>
            </a:r>
            <a:endParaRPr b="0" lang="en-US" sz="1400" strike="noStrike" u="none">
              <a:solidFill>
                <a:srgbClr val="000000"/>
              </a:solidFill>
              <a:uFillTx/>
              <a:latin typeface="Arial"/>
            </a:endParaRPr>
          </a:p>
          <a:p>
            <a:pPr lvl="4" marL="2160000" indent="-216000">
              <a:spcBef>
                <a:spcPts val="283"/>
              </a:spcBef>
              <a:buClr>
                <a:srgbClr val="000000"/>
              </a:buClr>
              <a:buSzPct val="45000"/>
              <a:buFont typeface="Wingdings" charset="2"/>
              <a:buChar char=""/>
            </a:pPr>
            <a:r>
              <a:rPr b="0" lang="en-US" sz="1400" strike="noStrike" u="none">
                <a:solidFill>
                  <a:srgbClr val="000000"/>
                </a:solidFill>
                <a:uFillTx/>
                <a:latin typeface="Arial"/>
              </a:rPr>
              <a:t>Fifth Outline Level</a:t>
            </a:r>
            <a:endParaRPr b="0" lang="en-US" sz="1400" strike="noStrike" u="none">
              <a:solidFill>
                <a:srgbClr val="000000"/>
              </a:solidFill>
              <a:uFillTx/>
              <a:latin typeface="Arial"/>
            </a:endParaRPr>
          </a:p>
          <a:p>
            <a:pPr lvl="5" marL="2592000" indent="-216000">
              <a:spcBef>
                <a:spcPts val="283"/>
              </a:spcBef>
              <a:buClr>
                <a:srgbClr val="000000"/>
              </a:buClr>
              <a:buSzPct val="45000"/>
              <a:buFont typeface="Wingdings" charset="2"/>
              <a:buChar char=""/>
            </a:pPr>
            <a:r>
              <a:rPr b="0" lang="en-US" sz="1400" strike="noStrike" u="none">
                <a:solidFill>
                  <a:srgbClr val="000000"/>
                </a:solidFill>
                <a:uFillTx/>
                <a:latin typeface="Arial"/>
              </a:rPr>
              <a:t>Sixth Outline Level</a:t>
            </a:r>
            <a:endParaRPr b="0" lang="en-US" sz="1400" strike="noStrike" u="none">
              <a:solidFill>
                <a:srgbClr val="000000"/>
              </a:solidFill>
              <a:uFillTx/>
              <a:latin typeface="Arial"/>
            </a:endParaRPr>
          </a:p>
          <a:p>
            <a:pPr lvl="6" marL="3024000" indent="-216000">
              <a:spcBef>
                <a:spcPts val="283"/>
              </a:spcBef>
              <a:buClr>
                <a:srgbClr val="000000"/>
              </a:buClr>
              <a:buSzPct val="45000"/>
              <a:buFont typeface="Wingdings" charset="2"/>
              <a:buChar char=""/>
            </a:pPr>
            <a:r>
              <a:rPr b="0" lang="en-US" sz="1400" strike="noStrike" u="none">
                <a:solidFill>
                  <a:srgbClr val="000000"/>
                </a:solidFill>
                <a:uFillTx/>
                <a:latin typeface="Arial"/>
              </a:rPr>
              <a:t>Seventh Outline Level</a:t>
            </a:r>
            <a:endParaRPr b="0" lang="en-US" sz="1400" strike="noStrike" u="none">
              <a:solidFill>
                <a:srgbClr val="000000"/>
              </a:solidFill>
              <a:uFillTx/>
              <a:latin typeface="Arial"/>
            </a:endParaRPr>
          </a:p>
        </p:txBody>
      </p:sp>
      <p:sp>
        <p:nvSpPr>
          <p:cNvPr id="60" name="PlaceHolder 4"/>
          <p:cNvSpPr>
            <a:spLocks noGrp="1"/>
          </p:cNvSpPr>
          <p:nvPr>
            <p:ph type="sldNum" idx="6"/>
          </p:nvPr>
        </p:nvSpPr>
        <p:spPr>
          <a:xfrm>
            <a:off x="8472600" y="4663080"/>
            <a:ext cx="548280" cy="393120"/>
          </a:xfrm>
          <a:prstGeom prst="rect">
            <a:avLst/>
          </a:prstGeom>
          <a:noFill/>
          <a:ln w="0">
            <a:noFill/>
          </a:ln>
        </p:spPr>
        <p:txBody>
          <a:bodyPr lIns="91440" rIns="91440" tIns="91440" bIns="91440" anchor="ctr">
            <a:noAutofit/>
          </a:bodyPr>
          <a:lstStyle>
            <a:lvl1pPr indent="0" algn="r">
              <a:lnSpc>
                <a:spcPct val="100000"/>
              </a:lnSpc>
              <a:buNone/>
              <a:tabLst>
                <a:tab algn="l" pos="0"/>
              </a:tabLst>
              <a:defRPr b="0" lang="de" sz="1000" strike="noStrike" u="none">
                <a:solidFill>
                  <a:schemeClr val="dk2"/>
                </a:solidFill>
                <a:uFillTx/>
                <a:latin typeface="Open Sans"/>
                <a:ea typeface="Open Sans"/>
              </a:defRPr>
            </a:lvl1pPr>
          </a:lstStyle>
          <a:p>
            <a:pPr indent="0" algn="r">
              <a:lnSpc>
                <a:spcPct val="100000"/>
              </a:lnSpc>
              <a:buNone/>
              <a:tabLst>
                <a:tab algn="l" pos="0"/>
              </a:tabLst>
            </a:pPr>
            <a:fld id="{E1DFE08A-1273-4CD8-AB88-3DC9A4725BE9}" type="slidenum">
              <a:rPr b="0" lang="de" sz="1000" strike="noStrike" u="none">
                <a:solidFill>
                  <a:schemeClr val="dk2"/>
                </a:solidFill>
                <a:uFillTx/>
                <a:latin typeface="Open Sans"/>
                <a:ea typeface="Open Sans"/>
              </a:rPr>
              <a:t>1</a:t>
            </a:fld>
            <a:endParaRPr b="0" lang="en-US" sz="1000" strike="noStrike" u="none">
              <a:solidFill>
                <a:srgbClr val="000000"/>
              </a:solidFill>
              <a:uFillTx/>
              <a:latin typeface="Times New Roman"/>
            </a:endParaRPr>
          </a:p>
        </p:txBody>
      </p:sp>
      <p:pic>
        <p:nvPicPr>
          <p:cNvPr id="61" name="Picture 1" descr="A white flower on a yellow background&#10;&#10;Description automatically generated"/>
          <p:cNvPicPr/>
          <p:nvPr/>
        </p:nvPicPr>
        <p:blipFill>
          <a:blip r:embed="rId2"/>
          <a:stretch/>
        </p:blipFill>
        <p:spPr>
          <a:xfrm>
            <a:off x="8151840" y="0"/>
            <a:ext cx="680040" cy="949680"/>
          </a:xfrm>
          <a:prstGeom prst="rect">
            <a:avLst/>
          </a:prstGeom>
          <a:noFill/>
          <a:ln w="0">
            <a:noFill/>
          </a:ln>
        </p:spPr>
      </p:pic>
    </p:spTree>
  </p:cSld>
  <p:clrMap bg1="lt1" tx1="dk1" bg2="dk2" tx2="lt2" accent1="accent1" accent2="accent2" accent3="accent3" accent4="accent4" accent5="accent5" accent6="accent6" hlink="hlink" folHlink="folHlink"/>
  <p:sldLayoutIdLst>
    <p:sldLayoutId id="2147483686" r:id="rId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6" name="PlaceHolder 1"/>
          <p:cNvSpPr>
            <a:spLocks noGrp="1"/>
          </p:cNvSpPr>
          <p:nvPr>
            <p:ph type="sldNum" idx="2"/>
          </p:nvPr>
        </p:nvSpPr>
        <p:spPr>
          <a:xfrm>
            <a:off x="8472600" y="4663080"/>
            <a:ext cx="548280" cy="393120"/>
          </a:xfrm>
          <a:prstGeom prst="rect">
            <a:avLst/>
          </a:prstGeom>
          <a:noFill/>
          <a:ln w="0">
            <a:noFill/>
          </a:ln>
        </p:spPr>
        <p:txBody>
          <a:bodyPr lIns="91440" rIns="91440" tIns="91440" bIns="91440" anchor="ctr">
            <a:noAutofit/>
          </a:bodyPr>
          <a:lstStyle>
            <a:lvl1pPr indent="0" algn="r">
              <a:lnSpc>
                <a:spcPct val="100000"/>
              </a:lnSpc>
              <a:buNone/>
              <a:tabLst>
                <a:tab algn="l" pos="0"/>
              </a:tabLst>
              <a:defRPr b="0" lang="de" sz="1000" strike="noStrike" u="none">
                <a:solidFill>
                  <a:schemeClr val="dk2"/>
                </a:solidFill>
                <a:uFillTx/>
                <a:latin typeface="Open Sans"/>
                <a:ea typeface="Open Sans"/>
              </a:defRPr>
            </a:lvl1pPr>
          </a:lstStyle>
          <a:p>
            <a:pPr indent="0" algn="r">
              <a:lnSpc>
                <a:spcPct val="100000"/>
              </a:lnSpc>
              <a:buNone/>
              <a:tabLst>
                <a:tab algn="l" pos="0"/>
              </a:tabLst>
            </a:pPr>
            <a:fld id="{BFCBB1E5-9881-411E-ABE3-61892B664F26}" type="slidenum">
              <a:rPr b="0" lang="de" sz="1000" strike="noStrike" u="none">
                <a:solidFill>
                  <a:schemeClr val="dk2"/>
                </a:solidFill>
                <a:uFillTx/>
                <a:latin typeface="Open Sans"/>
                <a:ea typeface="Open Sans"/>
              </a:rPr>
              <a:t>1</a:t>
            </a:fld>
            <a:endParaRPr b="0" lang="en-US" sz="1000" strike="noStrike" u="none">
              <a:solidFill>
                <a:srgbClr val="000000"/>
              </a:solidFill>
              <a:uFillTx/>
              <a:latin typeface="Times New Roman"/>
            </a:endParaRPr>
          </a:p>
        </p:txBody>
      </p:sp>
      <p:pic>
        <p:nvPicPr>
          <p:cNvPr id="7" name="Picture 1" descr="A white flower on a yellow background&#10;&#10;Description automatically generated"/>
          <p:cNvPicPr/>
          <p:nvPr/>
        </p:nvPicPr>
        <p:blipFill>
          <a:blip r:embed="rId2"/>
          <a:stretch/>
        </p:blipFill>
        <p:spPr>
          <a:xfrm>
            <a:off x="8151840" y="0"/>
            <a:ext cx="680040" cy="949680"/>
          </a:xfrm>
          <a:prstGeom prst="rect">
            <a:avLst/>
          </a:prstGeom>
          <a:noFill/>
          <a:ln w="0">
            <a:noFill/>
          </a:ln>
        </p:spPr>
      </p:pic>
      <p:sp>
        <p:nvSpPr>
          <p:cNvPr id="8" name="PlaceHolder 2"/>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buNone/>
            </a:pPr>
            <a:r>
              <a:rPr b="0" lang="en-US" sz="1400" strike="noStrike" u="none">
                <a:solidFill>
                  <a:srgbClr val="000000"/>
                </a:solidFill>
                <a:uFillTx/>
                <a:latin typeface="Arial"/>
              </a:rPr>
              <a:t>Click to edit the title text format</a:t>
            </a:r>
            <a:endParaRPr b="0" lang="en-US" sz="1400" strike="noStrike" u="none">
              <a:solidFill>
                <a:srgbClr val="000000"/>
              </a:solidFill>
              <a:uFillTx/>
              <a:latin typeface="Arial"/>
            </a:endParaRPr>
          </a:p>
        </p:txBody>
      </p:sp>
      <p:sp>
        <p:nvSpPr>
          <p:cNvPr id="9" name="PlaceHolder 3"/>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1400" strike="noStrike" u="none">
                <a:solidFill>
                  <a:srgbClr val="000000"/>
                </a:solidFill>
                <a:uFillTx/>
                <a:latin typeface="Open Sans"/>
              </a:rPr>
              <a:t>Click to edit the outline text format</a:t>
            </a:r>
            <a:endParaRPr b="0" lang="en-US" sz="1400" strike="noStrike" u="none">
              <a:solidFill>
                <a:srgbClr val="000000"/>
              </a:solidFill>
              <a:uFillTx/>
              <a:latin typeface="Open Sans"/>
            </a:endParaRPr>
          </a:p>
          <a:p>
            <a:pPr lvl="1" marL="864000" indent="-324000">
              <a:spcBef>
                <a:spcPts val="1134"/>
              </a:spcBef>
              <a:buClr>
                <a:srgbClr val="000000"/>
              </a:buClr>
              <a:buSzPct val="75000"/>
              <a:buFont typeface="Symbol" charset="2"/>
              <a:buChar char=""/>
            </a:pPr>
            <a:r>
              <a:rPr b="0" lang="en-US" sz="1400" strike="noStrike" u="none">
                <a:solidFill>
                  <a:srgbClr val="000000"/>
                </a:solidFill>
                <a:uFillTx/>
                <a:latin typeface="Arial"/>
              </a:rPr>
              <a:t>Second Outline Level</a:t>
            </a:r>
            <a:endParaRPr b="0" lang="en-US" sz="1400" strike="noStrike" u="none">
              <a:solidFill>
                <a:srgbClr val="000000"/>
              </a:solidFill>
              <a:uFillTx/>
              <a:latin typeface="Arial"/>
            </a:endParaRPr>
          </a:p>
          <a:p>
            <a:pPr lvl="2" marL="1296000" indent="-288000">
              <a:spcBef>
                <a:spcPts val="850"/>
              </a:spcBef>
              <a:buClr>
                <a:srgbClr val="000000"/>
              </a:buClr>
              <a:buSzPct val="45000"/>
              <a:buFont typeface="Wingdings" charset="2"/>
              <a:buChar char=""/>
            </a:pPr>
            <a:r>
              <a:rPr b="0" lang="en-US" sz="1400" strike="noStrike" u="none">
                <a:solidFill>
                  <a:srgbClr val="000000"/>
                </a:solidFill>
                <a:uFillTx/>
                <a:latin typeface="Arial"/>
              </a:rPr>
              <a:t>Third Outline Level</a:t>
            </a:r>
            <a:endParaRPr b="0" lang="en-US" sz="1400" strike="noStrike" u="none">
              <a:solidFill>
                <a:srgbClr val="000000"/>
              </a:solidFill>
              <a:uFillTx/>
              <a:latin typeface="Arial"/>
            </a:endParaRPr>
          </a:p>
          <a:p>
            <a:pPr lvl="3" marL="1728000" indent="-216000">
              <a:spcBef>
                <a:spcPts val="567"/>
              </a:spcBef>
              <a:buClr>
                <a:srgbClr val="000000"/>
              </a:buClr>
              <a:buSzPct val="75000"/>
              <a:buFont typeface="Symbol" charset="2"/>
              <a:buChar char=""/>
            </a:pPr>
            <a:r>
              <a:rPr b="0" lang="en-US" sz="1400" strike="noStrike" u="none">
                <a:solidFill>
                  <a:srgbClr val="000000"/>
                </a:solidFill>
                <a:uFillTx/>
                <a:latin typeface="Arial"/>
              </a:rPr>
              <a:t>Fourth Outline Level</a:t>
            </a:r>
            <a:endParaRPr b="0" lang="en-US" sz="1400" strike="noStrike" u="none">
              <a:solidFill>
                <a:srgbClr val="000000"/>
              </a:solidFill>
              <a:uFillTx/>
              <a:latin typeface="Arial"/>
            </a:endParaRPr>
          </a:p>
          <a:p>
            <a:pPr lvl="4" marL="2160000" indent="-216000">
              <a:spcBef>
                <a:spcPts val="283"/>
              </a:spcBef>
              <a:buClr>
                <a:srgbClr val="000000"/>
              </a:buClr>
              <a:buSzPct val="45000"/>
              <a:buFont typeface="Wingdings" charset="2"/>
              <a:buChar char=""/>
            </a:pPr>
            <a:r>
              <a:rPr b="0" lang="en-US" sz="2000" strike="noStrike" u="none">
                <a:solidFill>
                  <a:srgbClr val="000000"/>
                </a:solidFill>
                <a:uFillTx/>
                <a:latin typeface="Arial"/>
              </a:rPr>
              <a:t>Fifth Outline Level</a:t>
            </a:r>
            <a:endParaRPr b="0" lang="en-US" sz="2000" strike="noStrike" u="none">
              <a:solidFill>
                <a:srgbClr val="000000"/>
              </a:solidFill>
              <a:uFillTx/>
              <a:latin typeface="Arial"/>
            </a:endParaRPr>
          </a:p>
          <a:p>
            <a:pPr lvl="5" marL="2592000" indent="-216000">
              <a:spcBef>
                <a:spcPts val="283"/>
              </a:spcBef>
              <a:buClr>
                <a:srgbClr val="000000"/>
              </a:buClr>
              <a:buSzPct val="45000"/>
              <a:buFont typeface="Wingdings" charset="2"/>
              <a:buChar char=""/>
            </a:pPr>
            <a:r>
              <a:rPr b="0" lang="en-US" sz="2000" strike="noStrike" u="none">
                <a:solidFill>
                  <a:srgbClr val="000000"/>
                </a:solidFill>
                <a:uFillTx/>
                <a:latin typeface="Arial"/>
              </a:rPr>
              <a:t>Sixth Outline Level</a:t>
            </a:r>
            <a:endParaRPr b="0" lang="en-US" sz="2000" strike="noStrike" u="none">
              <a:solidFill>
                <a:srgbClr val="000000"/>
              </a:solidFill>
              <a:uFillTx/>
              <a:latin typeface="Arial"/>
            </a:endParaRPr>
          </a:p>
          <a:p>
            <a:pPr lvl="6" marL="3024000" indent="-216000">
              <a:spcBef>
                <a:spcPts val="283"/>
              </a:spcBef>
              <a:buClr>
                <a:srgbClr val="000000"/>
              </a:buClr>
              <a:buSzPct val="45000"/>
              <a:buFont typeface="Wingdings" charset="2"/>
              <a:buChar char=""/>
            </a:pPr>
            <a:r>
              <a:rPr b="0" lang="en-US" sz="2000" strike="noStrike" u="none">
                <a:solidFill>
                  <a:srgbClr val="000000"/>
                </a:solidFill>
                <a:uFillTx/>
                <a:latin typeface="Arial"/>
              </a:rPr>
              <a:t>Seventh Outline Level</a:t>
            </a:r>
            <a:endParaRPr b="0" lang="en-US" sz="2000" strike="noStrike" u="none">
              <a:solidFill>
                <a:srgbClr val="000000"/>
              </a:solidFill>
              <a:uFillTx/>
              <a:latin typeface="Arial"/>
            </a:endParaRPr>
          </a:p>
        </p:txBody>
      </p:sp>
    </p:spTree>
  </p:cSld>
  <p:clrMap bg1="lt1" tx1="dk1" bg2="dk2" tx2="lt2" accent1="accent1" accent2="accent2" accent3="accent3" accent4="accent4" accent5="accent5" accent6="accent6" hlink="hlink" folHlink="folHlink"/>
  <p:sldLayoutIdLst>
    <p:sldLayoutId id="2147483651" r:id="rId3"/>
  </p:sldLayoutIdLst>
</p:sldMaster>
</file>

<file path=ppt/slideMasters/slideMaster2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65" name="PlaceHolder 1"/>
          <p:cNvSpPr>
            <a:spLocks noGrp="1"/>
          </p:cNvSpPr>
          <p:nvPr>
            <p:ph type="title"/>
          </p:nvPr>
        </p:nvSpPr>
        <p:spPr>
          <a:xfrm>
            <a:off x="311760" y="555480"/>
            <a:ext cx="2807640" cy="755280"/>
          </a:xfrm>
          <a:prstGeom prst="rect">
            <a:avLst/>
          </a:prstGeom>
          <a:noFill/>
          <a:ln w="0">
            <a:noFill/>
          </a:ln>
        </p:spPr>
        <p:txBody>
          <a:bodyPr lIns="91440" rIns="91440" tIns="91440" bIns="91440" anchor="b">
            <a:noAutofit/>
          </a:bodyPr>
          <a:p>
            <a:pPr indent="0">
              <a:buNone/>
            </a:pPr>
            <a:r>
              <a:rPr b="0" lang="en-US" sz="2400" strike="noStrike" u="none">
                <a:solidFill>
                  <a:srgbClr val="000000"/>
                </a:solidFill>
                <a:uFillTx/>
                <a:latin typeface="Arial"/>
              </a:rPr>
              <a:t>Click to edit the title text format</a:t>
            </a:r>
            <a:endParaRPr b="0" lang="en-US" sz="2400" strike="noStrike" u="none">
              <a:solidFill>
                <a:srgbClr val="000000"/>
              </a:solidFill>
              <a:uFillTx/>
              <a:latin typeface="Arial"/>
            </a:endParaRPr>
          </a:p>
        </p:txBody>
      </p:sp>
      <p:sp>
        <p:nvSpPr>
          <p:cNvPr id="66" name="PlaceHolder 2"/>
          <p:cNvSpPr>
            <a:spLocks noGrp="1"/>
          </p:cNvSpPr>
          <p:nvPr>
            <p:ph type="body"/>
          </p:nvPr>
        </p:nvSpPr>
        <p:spPr>
          <a:xfrm>
            <a:off x="311760" y="1389600"/>
            <a:ext cx="2807640" cy="3179160"/>
          </a:xfrm>
          <a:prstGeom prst="rect">
            <a:avLst/>
          </a:prstGeom>
          <a:noFill/>
          <a:ln w="0">
            <a:noFill/>
          </a:ln>
        </p:spPr>
        <p:txBody>
          <a:bodyPr lIns="91440" rIns="91440" tIns="91440" bIns="91440" anchor="t">
            <a:noAutofit/>
          </a:bodyPr>
          <a:p>
            <a:pPr marL="432000" indent="-324000">
              <a:spcBef>
                <a:spcPts val="1417"/>
              </a:spcBef>
              <a:buClr>
                <a:srgbClr val="000000"/>
              </a:buClr>
              <a:buSzPct val="45000"/>
              <a:buFont typeface="Wingdings" charset="2"/>
              <a:buChar char=""/>
            </a:pPr>
            <a:r>
              <a:rPr b="0" lang="en-US" sz="1200" strike="noStrike" u="none">
                <a:solidFill>
                  <a:srgbClr val="000000"/>
                </a:solidFill>
                <a:uFillTx/>
                <a:latin typeface="Open Sans"/>
              </a:rPr>
              <a:t>Click to edit the outline text format</a:t>
            </a:r>
            <a:endParaRPr b="0" lang="en-US" sz="1200" strike="noStrike" u="none">
              <a:solidFill>
                <a:srgbClr val="000000"/>
              </a:solidFill>
              <a:uFillTx/>
              <a:latin typeface="Open Sans"/>
            </a:endParaRPr>
          </a:p>
          <a:p>
            <a:pPr lvl="1" marL="864000" indent="-324000">
              <a:spcBef>
                <a:spcPts val="1134"/>
              </a:spcBef>
              <a:buClr>
                <a:srgbClr val="000000"/>
              </a:buClr>
              <a:buSzPct val="75000"/>
              <a:buFont typeface="Symbol" charset="2"/>
              <a:buChar char=""/>
            </a:pPr>
            <a:r>
              <a:rPr b="0" lang="en-US" sz="1200" strike="noStrike" u="none">
                <a:solidFill>
                  <a:srgbClr val="000000"/>
                </a:solidFill>
                <a:uFillTx/>
                <a:latin typeface="Arial"/>
              </a:rPr>
              <a:t>Second Outline Level</a:t>
            </a:r>
            <a:endParaRPr b="0" lang="en-US" sz="1200" strike="noStrike" u="none">
              <a:solidFill>
                <a:srgbClr val="000000"/>
              </a:solidFill>
              <a:uFillTx/>
              <a:latin typeface="Arial"/>
            </a:endParaRPr>
          </a:p>
          <a:p>
            <a:pPr lvl="2" marL="1296000" indent="-288000">
              <a:spcBef>
                <a:spcPts val="850"/>
              </a:spcBef>
              <a:buClr>
                <a:srgbClr val="000000"/>
              </a:buClr>
              <a:buSzPct val="45000"/>
              <a:buFont typeface="Wingdings" charset="2"/>
              <a:buChar char=""/>
            </a:pPr>
            <a:r>
              <a:rPr b="0" lang="en-US" sz="1200" strike="noStrike" u="none">
                <a:solidFill>
                  <a:srgbClr val="000000"/>
                </a:solidFill>
                <a:uFillTx/>
                <a:latin typeface="Arial"/>
              </a:rPr>
              <a:t>Third Outline Level</a:t>
            </a:r>
            <a:endParaRPr b="0" lang="en-US" sz="1200" strike="noStrike" u="none">
              <a:solidFill>
                <a:srgbClr val="000000"/>
              </a:solidFill>
              <a:uFillTx/>
              <a:latin typeface="Arial"/>
            </a:endParaRPr>
          </a:p>
          <a:p>
            <a:pPr lvl="3" marL="1728000" indent="-216000">
              <a:spcBef>
                <a:spcPts val="567"/>
              </a:spcBef>
              <a:buClr>
                <a:srgbClr val="000000"/>
              </a:buClr>
              <a:buSzPct val="75000"/>
              <a:buFont typeface="Symbol" charset="2"/>
              <a:buChar char=""/>
            </a:pPr>
            <a:r>
              <a:rPr b="0" lang="en-US" sz="1200" strike="noStrike" u="none">
                <a:solidFill>
                  <a:srgbClr val="000000"/>
                </a:solidFill>
                <a:uFillTx/>
                <a:latin typeface="Arial"/>
              </a:rPr>
              <a:t>Fourth Outline Level</a:t>
            </a:r>
            <a:endParaRPr b="0" lang="en-US" sz="1200" strike="noStrike" u="none">
              <a:solidFill>
                <a:srgbClr val="000000"/>
              </a:solidFill>
              <a:uFillTx/>
              <a:latin typeface="Arial"/>
            </a:endParaRPr>
          </a:p>
          <a:p>
            <a:pPr lvl="4" marL="2160000" indent="-216000">
              <a:spcBef>
                <a:spcPts val="283"/>
              </a:spcBef>
              <a:buClr>
                <a:srgbClr val="000000"/>
              </a:buClr>
              <a:buSzPct val="45000"/>
              <a:buFont typeface="Wingdings" charset="2"/>
              <a:buChar char=""/>
            </a:pPr>
            <a:r>
              <a:rPr b="0" lang="en-US" sz="1200" strike="noStrike" u="none">
                <a:solidFill>
                  <a:srgbClr val="000000"/>
                </a:solidFill>
                <a:uFillTx/>
                <a:latin typeface="Arial"/>
              </a:rPr>
              <a:t>Fifth Outline Level</a:t>
            </a:r>
            <a:endParaRPr b="0" lang="en-US" sz="1200" strike="noStrike" u="none">
              <a:solidFill>
                <a:srgbClr val="000000"/>
              </a:solidFill>
              <a:uFillTx/>
              <a:latin typeface="Arial"/>
            </a:endParaRPr>
          </a:p>
          <a:p>
            <a:pPr lvl="5" marL="2592000" indent="-216000">
              <a:spcBef>
                <a:spcPts val="283"/>
              </a:spcBef>
              <a:buClr>
                <a:srgbClr val="000000"/>
              </a:buClr>
              <a:buSzPct val="45000"/>
              <a:buFont typeface="Wingdings" charset="2"/>
              <a:buChar char=""/>
            </a:pPr>
            <a:r>
              <a:rPr b="0" lang="en-US" sz="1200" strike="noStrike" u="none">
                <a:solidFill>
                  <a:srgbClr val="000000"/>
                </a:solidFill>
                <a:uFillTx/>
                <a:latin typeface="Arial"/>
              </a:rPr>
              <a:t>Sixth Outline Level</a:t>
            </a:r>
            <a:endParaRPr b="0" lang="en-US" sz="1200" strike="noStrike" u="none">
              <a:solidFill>
                <a:srgbClr val="000000"/>
              </a:solidFill>
              <a:uFillTx/>
              <a:latin typeface="Arial"/>
            </a:endParaRPr>
          </a:p>
          <a:p>
            <a:pPr lvl="6" marL="3024000" indent="-216000">
              <a:spcBef>
                <a:spcPts val="283"/>
              </a:spcBef>
              <a:buClr>
                <a:srgbClr val="000000"/>
              </a:buClr>
              <a:buSzPct val="45000"/>
              <a:buFont typeface="Wingdings" charset="2"/>
              <a:buChar char=""/>
            </a:pPr>
            <a:r>
              <a:rPr b="0" lang="en-US" sz="1200" strike="noStrike" u="none">
                <a:solidFill>
                  <a:srgbClr val="000000"/>
                </a:solidFill>
                <a:uFillTx/>
                <a:latin typeface="Arial"/>
              </a:rPr>
              <a:t>Seventh Outline Level</a:t>
            </a:r>
            <a:endParaRPr b="0" lang="en-US" sz="1200" strike="noStrike" u="none">
              <a:solidFill>
                <a:srgbClr val="000000"/>
              </a:solidFill>
              <a:uFillTx/>
              <a:latin typeface="Arial"/>
            </a:endParaRPr>
          </a:p>
        </p:txBody>
      </p:sp>
      <p:sp>
        <p:nvSpPr>
          <p:cNvPr id="67" name="PlaceHolder 3"/>
          <p:cNvSpPr>
            <a:spLocks noGrp="1"/>
          </p:cNvSpPr>
          <p:nvPr>
            <p:ph type="sldNum" idx="7"/>
          </p:nvPr>
        </p:nvSpPr>
        <p:spPr>
          <a:xfrm>
            <a:off x="8472600" y="4663080"/>
            <a:ext cx="548280" cy="393120"/>
          </a:xfrm>
          <a:prstGeom prst="rect">
            <a:avLst/>
          </a:prstGeom>
          <a:noFill/>
          <a:ln w="0">
            <a:noFill/>
          </a:ln>
        </p:spPr>
        <p:txBody>
          <a:bodyPr lIns="91440" rIns="91440" tIns="91440" bIns="91440" anchor="ctr">
            <a:noAutofit/>
          </a:bodyPr>
          <a:lstStyle>
            <a:lvl1pPr indent="0" algn="r">
              <a:lnSpc>
                <a:spcPct val="100000"/>
              </a:lnSpc>
              <a:buNone/>
              <a:tabLst>
                <a:tab algn="l" pos="0"/>
              </a:tabLst>
              <a:defRPr b="0" lang="de" sz="1000" strike="noStrike" u="none">
                <a:solidFill>
                  <a:schemeClr val="dk2"/>
                </a:solidFill>
                <a:uFillTx/>
                <a:latin typeface="Open Sans"/>
                <a:ea typeface="Open Sans"/>
              </a:defRPr>
            </a:lvl1pPr>
          </a:lstStyle>
          <a:p>
            <a:pPr indent="0" algn="r">
              <a:lnSpc>
                <a:spcPct val="100000"/>
              </a:lnSpc>
              <a:buNone/>
              <a:tabLst>
                <a:tab algn="l" pos="0"/>
              </a:tabLst>
            </a:pPr>
            <a:fld id="{44314362-E281-4414-98AB-F069F806E43D}" type="slidenum">
              <a:rPr b="0" lang="de" sz="1000" strike="noStrike" u="none">
                <a:solidFill>
                  <a:schemeClr val="dk2"/>
                </a:solidFill>
                <a:uFillTx/>
                <a:latin typeface="Open Sans"/>
                <a:ea typeface="Open Sans"/>
              </a:rPr>
              <a:t>&lt;number&gt;</a:t>
            </a:fld>
            <a:endParaRPr b="0" lang="en-US" sz="1000" strike="noStrike" u="none">
              <a:solidFill>
                <a:srgbClr val="000000"/>
              </a:solidFill>
              <a:uFillTx/>
              <a:latin typeface="Times New Roman"/>
            </a:endParaRPr>
          </a:p>
        </p:txBody>
      </p:sp>
      <p:pic>
        <p:nvPicPr>
          <p:cNvPr id="68" name="Picture 1" descr="A white flower on a yellow background&#10;&#10;Description automatically generated"/>
          <p:cNvPicPr/>
          <p:nvPr/>
        </p:nvPicPr>
        <p:blipFill>
          <a:blip r:embed="rId2"/>
          <a:stretch/>
        </p:blipFill>
        <p:spPr>
          <a:xfrm>
            <a:off x="8151840" y="0"/>
            <a:ext cx="680040" cy="949680"/>
          </a:xfrm>
          <a:prstGeom prst="rect">
            <a:avLst/>
          </a:prstGeom>
          <a:noFill/>
          <a:ln w="0">
            <a:noFill/>
          </a:ln>
        </p:spPr>
      </p:pic>
    </p:spTree>
  </p:cSld>
  <p:clrMap bg1="lt1" tx1="dk1" bg2="dk2" tx2="lt2" accent1="accent1" accent2="accent2" accent3="accent3" accent4="accent4" accent5="accent5" accent6="accent6" hlink="hlink" folHlink="folHlink"/>
  <p:sldLayoutIdLst>
    <p:sldLayoutId id="2147483688" r:id="rId3"/>
  </p:sldLayoutIdLst>
</p:sldMaster>
</file>

<file path=ppt/slideMasters/slideMaster2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69" name="PlaceHolder 1"/>
          <p:cNvSpPr>
            <a:spLocks noGrp="1"/>
          </p:cNvSpPr>
          <p:nvPr>
            <p:ph type="title"/>
          </p:nvPr>
        </p:nvSpPr>
        <p:spPr>
          <a:xfrm>
            <a:off x="490320" y="450000"/>
            <a:ext cx="6367320" cy="4090320"/>
          </a:xfrm>
          <a:prstGeom prst="rect">
            <a:avLst/>
          </a:prstGeom>
          <a:noFill/>
          <a:ln w="0">
            <a:noFill/>
          </a:ln>
        </p:spPr>
        <p:txBody>
          <a:bodyPr lIns="91440" rIns="91440" tIns="91440" bIns="91440" anchor="ctr">
            <a:noAutofit/>
          </a:bodyPr>
          <a:p>
            <a:pPr indent="0">
              <a:buNone/>
            </a:pPr>
            <a:r>
              <a:rPr b="0" lang="en-US" sz="4800" strike="noStrike" u="none">
                <a:solidFill>
                  <a:srgbClr val="000000"/>
                </a:solidFill>
                <a:uFillTx/>
                <a:latin typeface="Arial"/>
              </a:rPr>
              <a:t>Click to edit the title text format</a:t>
            </a:r>
            <a:endParaRPr b="0" lang="en-US" sz="4800" strike="noStrike" u="none">
              <a:solidFill>
                <a:srgbClr val="000000"/>
              </a:solidFill>
              <a:uFillTx/>
              <a:latin typeface="Arial"/>
            </a:endParaRPr>
          </a:p>
        </p:txBody>
      </p:sp>
      <p:sp>
        <p:nvSpPr>
          <p:cNvPr id="70" name="PlaceHolder 2"/>
          <p:cNvSpPr>
            <a:spLocks noGrp="1"/>
          </p:cNvSpPr>
          <p:nvPr>
            <p:ph type="sldNum" idx="8"/>
          </p:nvPr>
        </p:nvSpPr>
        <p:spPr>
          <a:xfrm>
            <a:off x="8472600" y="4663080"/>
            <a:ext cx="548280" cy="393120"/>
          </a:xfrm>
          <a:prstGeom prst="rect">
            <a:avLst/>
          </a:prstGeom>
          <a:noFill/>
          <a:ln w="0">
            <a:noFill/>
          </a:ln>
        </p:spPr>
        <p:txBody>
          <a:bodyPr lIns="91440" rIns="91440" tIns="91440" bIns="91440" anchor="ctr">
            <a:noAutofit/>
          </a:bodyPr>
          <a:lstStyle>
            <a:lvl1pPr indent="0" algn="r">
              <a:lnSpc>
                <a:spcPct val="100000"/>
              </a:lnSpc>
              <a:buNone/>
              <a:tabLst>
                <a:tab algn="l" pos="0"/>
              </a:tabLst>
              <a:defRPr b="0" lang="de" sz="1000" strike="noStrike" u="none">
                <a:solidFill>
                  <a:schemeClr val="dk2"/>
                </a:solidFill>
                <a:uFillTx/>
                <a:latin typeface="Open Sans"/>
                <a:ea typeface="Open Sans"/>
              </a:defRPr>
            </a:lvl1pPr>
          </a:lstStyle>
          <a:p>
            <a:pPr indent="0" algn="r">
              <a:lnSpc>
                <a:spcPct val="100000"/>
              </a:lnSpc>
              <a:buNone/>
              <a:tabLst>
                <a:tab algn="l" pos="0"/>
              </a:tabLst>
            </a:pPr>
            <a:fld id="{EC588816-227A-4FB3-BBD5-FA95A402C528}" type="slidenum">
              <a:rPr b="0" lang="de" sz="1000" strike="noStrike" u="none">
                <a:solidFill>
                  <a:schemeClr val="dk2"/>
                </a:solidFill>
                <a:uFillTx/>
                <a:latin typeface="Open Sans"/>
                <a:ea typeface="Open Sans"/>
              </a:rPr>
              <a:t>1</a:t>
            </a:fld>
            <a:endParaRPr b="0" lang="en-US" sz="1000" strike="noStrike" u="none">
              <a:solidFill>
                <a:srgbClr val="000000"/>
              </a:solidFill>
              <a:uFillTx/>
              <a:latin typeface="Times New Roman"/>
            </a:endParaRPr>
          </a:p>
        </p:txBody>
      </p:sp>
      <p:pic>
        <p:nvPicPr>
          <p:cNvPr id="71" name="Picture 1" descr="A white flower on a yellow background&#10;&#10;Description automatically generated"/>
          <p:cNvPicPr/>
          <p:nvPr/>
        </p:nvPicPr>
        <p:blipFill>
          <a:blip r:embed="rId2"/>
          <a:stretch/>
        </p:blipFill>
        <p:spPr>
          <a:xfrm>
            <a:off x="8151840" y="0"/>
            <a:ext cx="680040" cy="949680"/>
          </a:xfrm>
          <a:prstGeom prst="rect">
            <a:avLst/>
          </a:prstGeom>
          <a:noFill/>
          <a:ln w="0">
            <a:noFill/>
          </a:ln>
        </p:spPr>
      </p:pic>
    </p:spTree>
  </p:cSld>
  <p:clrMap bg1="lt1" tx1="dk1" bg2="dk2" tx2="lt2" accent1="accent1" accent2="accent2" accent3="accent3" accent4="accent4" accent5="accent5" accent6="accent6" hlink="hlink" folHlink="folHlink"/>
  <p:sldLayoutIdLst>
    <p:sldLayoutId id="2147483690" r:id="rId3"/>
  </p:sldLayoutIdLst>
</p:sldMaster>
</file>

<file path=ppt/slideMasters/slideMaster2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72" name="PlaceHolder 1"/>
          <p:cNvSpPr>
            <a:spLocks noGrp="1"/>
          </p:cNvSpPr>
          <p:nvPr>
            <p:ph type="title"/>
          </p:nvPr>
        </p:nvSpPr>
        <p:spPr>
          <a:xfrm>
            <a:off x="265680" y="1233000"/>
            <a:ext cx="4044960" cy="1482120"/>
          </a:xfrm>
          <a:prstGeom prst="rect">
            <a:avLst/>
          </a:prstGeom>
          <a:noFill/>
          <a:ln w="0">
            <a:noFill/>
          </a:ln>
        </p:spPr>
        <p:txBody>
          <a:bodyPr lIns="91440" rIns="91440" tIns="91440" bIns="91440" anchor="b">
            <a:noAutofit/>
          </a:bodyPr>
          <a:p>
            <a:pPr indent="0">
              <a:buNone/>
            </a:pPr>
            <a:r>
              <a:rPr b="0" lang="en-US" sz="4000" strike="noStrike" u="none">
                <a:solidFill>
                  <a:srgbClr val="000000"/>
                </a:solidFill>
                <a:uFillTx/>
                <a:latin typeface="Arial"/>
              </a:rPr>
              <a:t>Click to edit the title text format</a:t>
            </a:r>
            <a:endParaRPr b="0" lang="en-US" sz="4000" strike="noStrike" u="none">
              <a:solidFill>
                <a:srgbClr val="000000"/>
              </a:solidFill>
              <a:uFillTx/>
              <a:latin typeface="Arial"/>
            </a:endParaRPr>
          </a:p>
        </p:txBody>
      </p:sp>
      <p:sp>
        <p:nvSpPr>
          <p:cNvPr id="73" name="PlaceHolder 2"/>
          <p:cNvSpPr>
            <a:spLocks noGrp="1"/>
          </p:cNvSpPr>
          <p:nvPr>
            <p:ph type="body"/>
          </p:nvPr>
        </p:nvSpPr>
        <p:spPr>
          <a:xfrm>
            <a:off x="4939560" y="723960"/>
            <a:ext cx="3836520" cy="3694680"/>
          </a:xfrm>
          <a:prstGeom prst="rect">
            <a:avLst/>
          </a:prstGeom>
          <a:noFill/>
          <a:ln w="0">
            <a:noFill/>
          </a:ln>
        </p:spPr>
        <p:txBody>
          <a:bodyPr lIns="91440" rIns="91440" tIns="91440" bIns="91440" anchor="ctr">
            <a:noAutofit/>
          </a:bodyPr>
          <a:p>
            <a:pPr marL="432000" indent="-324000">
              <a:spcBef>
                <a:spcPts val="1417"/>
              </a:spcBef>
              <a:buClr>
                <a:srgbClr val="000000"/>
              </a:buClr>
              <a:buSzPct val="45000"/>
              <a:buFont typeface="Wingdings" charset="2"/>
              <a:buChar char=""/>
            </a:pPr>
            <a:r>
              <a:rPr b="0" lang="en-US" sz="1800" strike="noStrike" u="none">
                <a:solidFill>
                  <a:srgbClr val="000000"/>
                </a:solidFill>
                <a:uFillTx/>
                <a:latin typeface="Open Sans"/>
              </a:rPr>
              <a:t>Click to edit the outline text format</a:t>
            </a:r>
            <a:endParaRPr b="0" lang="en-US" sz="1800" strike="noStrike" u="none">
              <a:solidFill>
                <a:srgbClr val="000000"/>
              </a:solidFill>
              <a:uFillTx/>
              <a:latin typeface="Open Sans"/>
            </a:endParaRPr>
          </a:p>
          <a:p>
            <a:pPr lvl="1" marL="864000" indent="-324000">
              <a:spcBef>
                <a:spcPts val="1134"/>
              </a:spcBef>
              <a:buClr>
                <a:srgbClr val="000000"/>
              </a:buClr>
              <a:buSzPct val="75000"/>
              <a:buFont typeface="Symbol" charset="2"/>
              <a:buChar char=""/>
            </a:pPr>
            <a:r>
              <a:rPr b="0" lang="en-US" sz="1800" strike="noStrike" u="none">
                <a:solidFill>
                  <a:srgbClr val="000000"/>
                </a:solidFill>
                <a:uFillTx/>
                <a:latin typeface="Arial"/>
              </a:rPr>
              <a:t>Second Outline Level</a:t>
            </a:r>
            <a:endParaRPr b="0" lang="en-US" sz="1800" strike="noStrike" u="none">
              <a:solidFill>
                <a:srgbClr val="000000"/>
              </a:solidFill>
              <a:uFillTx/>
              <a:latin typeface="Arial"/>
            </a:endParaRPr>
          </a:p>
          <a:p>
            <a:pPr lvl="2" marL="1296000" indent="-288000">
              <a:spcBef>
                <a:spcPts val="850"/>
              </a:spcBef>
              <a:buClr>
                <a:srgbClr val="000000"/>
              </a:buClr>
              <a:buSzPct val="45000"/>
              <a:buFont typeface="Wingdings" charset="2"/>
              <a:buChar char=""/>
            </a:pPr>
            <a:r>
              <a:rPr b="0" lang="en-US" sz="1800" strike="noStrike" u="none">
                <a:solidFill>
                  <a:srgbClr val="000000"/>
                </a:solidFill>
                <a:uFillTx/>
                <a:latin typeface="Arial"/>
              </a:rPr>
              <a:t>Third Outline Level</a:t>
            </a:r>
            <a:endParaRPr b="0" lang="en-US" sz="1800" strike="noStrike" u="none">
              <a:solidFill>
                <a:srgbClr val="000000"/>
              </a:solidFill>
              <a:uFillTx/>
              <a:latin typeface="Arial"/>
            </a:endParaRPr>
          </a:p>
          <a:p>
            <a:pPr lvl="3" marL="1728000" indent="-216000">
              <a:spcBef>
                <a:spcPts val="567"/>
              </a:spcBef>
              <a:buClr>
                <a:srgbClr val="000000"/>
              </a:buClr>
              <a:buSzPct val="75000"/>
              <a:buFont typeface="Symbol" charset="2"/>
              <a:buChar char=""/>
            </a:pPr>
            <a:r>
              <a:rPr b="0" lang="en-US" sz="1800" strike="noStrike" u="none">
                <a:solidFill>
                  <a:srgbClr val="000000"/>
                </a:solidFill>
                <a:uFillTx/>
                <a:latin typeface="Arial"/>
              </a:rPr>
              <a:t>Fourth Outline Level</a:t>
            </a:r>
            <a:endParaRPr b="0" lang="en-US" sz="1800" strike="noStrike" u="none">
              <a:solidFill>
                <a:srgbClr val="000000"/>
              </a:solidFill>
              <a:uFillTx/>
              <a:latin typeface="Arial"/>
            </a:endParaRPr>
          </a:p>
          <a:p>
            <a:pPr lvl="4" marL="2160000" indent="-216000">
              <a:spcBef>
                <a:spcPts val="283"/>
              </a:spcBef>
              <a:buClr>
                <a:srgbClr val="000000"/>
              </a:buClr>
              <a:buSzPct val="45000"/>
              <a:buFont typeface="Wingdings" charset="2"/>
              <a:buChar char=""/>
            </a:pPr>
            <a:r>
              <a:rPr b="0" lang="en-US" sz="1800" strike="noStrike" u="none">
                <a:solidFill>
                  <a:srgbClr val="000000"/>
                </a:solidFill>
                <a:uFillTx/>
                <a:latin typeface="Arial"/>
              </a:rPr>
              <a:t>Fifth Outline Level</a:t>
            </a:r>
            <a:endParaRPr b="0" lang="en-US" sz="1800" strike="noStrike" u="none">
              <a:solidFill>
                <a:srgbClr val="000000"/>
              </a:solidFill>
              <a:uFillTx/>
              <a:latin typeface="Arial"/>
            </a:endParaRPr>
          </a:p>
          <a:p>
            <a:pPr lvl="5" marL="2592000" indent="-216000">
              <a:spcBef>
                <a:spcPts val="283"/>
              </a:spcBef>
              <a:buClr>
                <a:srgbClr val="000000"/>
              </a:buClr>
              <a:buSzPct val="45000"/>
              <a:buFont typeface="Wingdings" charset="2"/>
              <a:buChar char=""/>
            </a:pPr>
            <a:r>
              <a:rPr b="0" lang="en-US" sz="1800" strike="noStrike" u="none">
                <a:solidFill>
                  <a:srgbClr val="000000"/>
                </a:solidFill>
                <a:uFillTx/>
                <a:latin typeface="Arial"/>
              </a:rPr>
              <a:t>Sixth Outline Level</a:t>
            </a:r>
            <a:endParaRPr b="0" lang="en-US" sz="1800" strike="noStrike" u="none">
              <a:solidFill>
                <a:srgbClr val="000000"/>
              </a:solidFill>
              <a:uFillTx/>
              <a:latin typeface="Arial"/>
            </a:endParaRPr>
          </a:p>
          <a:p>
            <a:pPr lvl="6" marL="3024000" indent="-216000">
              <a:spcBef>
                <a:spcPts val="283"/>
              </a:spcBef>
              <a:buClr>
                <a:srgbClr val="000000"/>
              </a:buClr>
              <a:buSzPct val="45000"/>
              <a:buFont typeface="Wingdings" charset="2"/>
              <a:buChar char=""/>
            </a:pPr>
            <a:r>
              <a:rPr b="0" lang="en-US" sz="1800" strike="noStrike" u="none">
                <a:solidFill>
                  <a:srgbClr val="000000"/>
                </a:solidFill>
                <a:uFillTx/>
                <a:latin typeface="Arial"/>
              </a:rPr>
              <a:t>Seventh Outline Level</a:t>
            </a:r>
            <a:endParaRPr b="0" lang="en-US" sz="1800" strike="noStrike" u="none">
              <a:solidFill>
                <a:srgbClr val="000000"/>
              </a:solidFill>
              <a:uFillTx/>
              <a:latin typeface="Arial"/>
            </a:endParaRPr>
          </a:p>
        </p:txBody>
      </p:sp>
      <p:sp>
        <p:nvSpPr>
          <p:cNvPr id="74" name="PlaceHolder 3"/>
          <p:cNvSpPr>
            <a:spLocks noGrp="1"/>
          </p:cNvSpPr>
          <p:nvPr>
            <p:ph type="sldNum" idx="9"/>
          </p:nvPr>
        </p:nvSpPr>
        <p:spPr>
          <a:xfrm>
            <a:off x="8472600" y="4663080"/>
            <a:ext cx="548280" cy="393120"/>
          </a:xfrm>
          <a:prstGeom prst="rect">
            <a:avLst/>
          </a:prstGeom>
          <a:noFill/>
          <a:ln w="0">
            <a:noFill/>
          </a:ln>
        </p:spPr>
        <p:txBody>
          <a:bodyPr lIns="91440" rIns="91440" tIns="91440" bIns="91440" anchor="ctr">
            <a:noAutofit/>
          </a:bodyPr>
          <a:lstStyle>
            <a:lvl1pPr indent="0" algn="r">
              <a:lnSpc>
                <a:spcPct val="100000"/>
              </a:lnSpc>
              <a:buNone/>
              <a:tabLst>
                <a:tab algn="l" pos="0"/>
              </a:tabLst>
              <a:defRPr b="0" lang="de" sz="1000" strike="noStrike" u="none">
                <a:solidFill>
                  <a:schemeClr val="dk2"/>
                </a:solidFill>
                <a:uFillTx/>
                <a:latin typeface="Open Sans"/>
                <a:ea typeface="Open Sans"/>
              </a:defRPr>
            </a:lvl1pPr>
          </a:lstStyle>
          <a:p>
            <a:pPr indent="0" algn="r">
              <a:lnSpc>
                <a:spcPct val="100000"/>
              </a:lnSpc>
              <a:buNone/>
              <a:tabLst>
                <a:tab algn="l" pos="0"/>
              </a:tabLst>
            </a:pPr>
            <a:fld id="{25986AD6-CCE2-4125-9E8A-7C12EBA1A0AA}" type="slidenum">
              <a:rPr b="0" lang="de" sz="1000" strike="noStrike" u="none">
                <a:solidFill>
                  <a:schemeClr val="dk2"/>
                </a:solidFill>
                <a:uFillTx/>
                <a:latin typeface="Open Sans"/>
                <a:ea typeface="Open Sans"/>
              </a:rPr>
              <a:t>&lt;number&gt;</a:t>
            </a:fld>
            <a:endParaRPr b="0" lang="en-US" sz="1000" strike="noStrike" u="none">
              <a:solidFill>
                <a:srgbClr val="000000"/>
              </a:solidFill>
              <a:uFillTx/>
              <a:latin typeface="Times New Roman"/>
            </a:endParaRPr>
          </a:p>
        </p:txBody>
      </p:sp>
      <p:pic>
        <p:nvPicPr>
          <p:cNvPr id="75" name="Picture 1" descr="A white flower on a yellow background&#10;&#10;Description automatically generated"/>
          <p:cNvPicPr/>
          <p:nvPr/>
        </p:nvPicPr>
        <p:blipFill>
          <a:blip r:embed="rId2"/>
          <a:stretch/>
        </p:blipFill>
        <p:spPr>
          <a:xfrm>
            <a:off x="8151840" y="0"/>
            <a:ext cx="680040" cy="949680"/>
          </a:xfrm>
          <a:prstGeom prst="rect">
            <a:avLst/>
          </a:prstGeom>
          <a:noFill/>
          <a:ln w="0">
            <a:noFill/>
          </a:ln>
        </p:spPr>
      </p:pic>
    </p:spTree>
  </p:cSld>
  <p:clrMap bg1="lt1" tx1="dk1" bg2="dk2" tx2="lt2" accent1="accent1" accent2="accent2" accent3="accent3" accent4="accent4" accent5="accent5" accent6="accent6" hlink="hlink" folHlink="folHlink"/>
  <p:sldLayoutIdLst>
    <p:sldLayoutId id="2147483692" r:id="rId3"/>
  </p:sldLayoutIdLst>
</p:sldMaster>
</file>

<file path=ppt/slideMasters/slideMaster2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76" name="PlaceHolder 1"/>
          <p:cNvSpPr>
            <a:spLocks noGrp="1"/>
          </p:cNvSpPr>
          <p:nvPr>
            <p:ph type="body"/>
          </p:nvPr>
        </p:nvSpPr>
        <p:spPr>
          <a:xfrm>
            <a:off x="311760" y="4230720"/>
            <a:ext cx="5998320" cy="604800"/>
          </a:xfrm>
          <a:prstGeom prst="rect">
            <a:avLst/>
          </a:prstGeom>
          <a:noFill/>
          <a:ln w="0">
            <a:noFill/>
          </a:ln>
        </p:spPr>
        <p:txBody>
          <a:bodyPr lIns="91440" rIns="91440" tIns="91440" bIns="91440" anchor="ctr">
            <a:noAutofit/>
          </a:bodyPr>
          <a:p>
            <a:pPr marL="432000" indent="-324000">
              <a:spcBef>
                <a:spcPts val="1417"/>
              </a:spcBef>
              <a:buClr>
                <a:srgbClr val="000000"/>
              </a:buClr>
              <a:buSzPct val="45000"/>
              <a:buFont typeface="Wingdings" charset="2"/>
              <a:buChar char=""/>
            </a:pPr>
            <a:r>
              <a:rPr b="0" lang="en-US" sz="1800" strike="noStrike" u="none">
                <a:solidFill>
                  <a:srgbClr val="000000"/>
                </a:solidFill>
                <a:uFillTx/>
                <a:latin typeface="Open Sans"/>
              </a:rPr>
              <a:t>Click to edit the outline text format</a:t>
            </a:r>
            <a:endParaRPr b="0" lang="en-US" sz="1800" strike="noStrike" u="none">
              <a:solidFill>
                <a:srgbClr val="000000"/>
              </a:solidFill>
              <a:uFillTx/>
              <a:latin typeface="Open Sans"/>
            </a:endParaRPr>
          </a:p>
          <a:p>
            <a:pPr lvl="1" marL="864000" indent="-324000">
              <a:spcBef>
                <a:spcPts val="1134"/>
              </a:spcBef>
              <a:buClr>
                <a:srgbClr val="000000"/>
              </a:buClr>
              <a:buSzPct val="75000"/>
              <a:buFont typeface="Symbol" charset="2"/>
              <a:buChar char=""/>
            </a:pPr>
            <a:r>
              <a:rPr b="0" lang="en-US" sz="1800" strike="noStrike" u="none">
                <a:solidFill>
                  <a:srgbClr val="000000"/>
                </a:solidFill>
                <a:uFillTx/>
                <a:latin typeface="Arial"/>
              </a:rPr>
              <a:t>Second Outline Level</a:t>
            </a:r>
            <a:endParaRPr b="0" lang="en-US" sz="1800" strike="noStrike" u="none">
              <a:solidFill>
                <a:srgbClr val="000000"/>
              </a:solidFill>
              <a:uFillTx/>
              <a:latin typeface="Arial"/>
            </a:endParaRPr>
          </a:p>
          <a:p>
            <a:pPr lvl="2" marL="1296000" indent="-288000">
              <a:spcBef>
                <a:spcPts val="850"/>
              </a:spcBef>
              <a:buClr>
                <a:srgbClr val="000000"/>
              </a:buClr>
              <a:buSzPct val="45000"/>
              <a:buFont typeface="Wingdings" charset="2"/>
              <a:buChar char=""/>
            </a:pPr>
            <a:r>
              <a:rPr b="0" lang="en-US" sz="1800" strike="noStrike" u="none">
                <a:solidFill>
                  <a:srgbClr val="000000"/>
                </a:solidFill>
                <a:uFillTx/>
                <a:latin typeface="Arial"/>
              </a:rPr>
              <a:t>Third Outline Level</a:t>
            </a:r>
            <a:endParaRPr b="0" lang="en-US" sz="1800" strike="noStrike" u="none">
              <a:solidFill>
                <a:srgbClr val="000000"/>
              </a:solidFill>
              <a:uFillTx/>
              <a:latin typeface="Arial"/>
            </a:endParaRPr>
          </a:p>
          <a:p>
            <a:pPr lvl="3" marL="1728000" indent="-216000">
              <a:spcBef>
                <a:spcPts val="567"/>
              </a:spcBef>
              <a:buClr>
                <a:srgbClr val="000000"/>
              </a:buClr>
              <a:buSzPct val="75000"/>
              <a:buFont typeface="Symbol" charset="2"/>
              <a:buChar char=""/>
            </a:pPr>
            <a:r>
              <a:rPr b="0" lang="en-US" sz="1800" strike="noStrike" u="none">
                <a:solidFill>
                  <a:srgbClr val="000000"/>
                </a:solidFill>
                <a:uFillTx/>
                <a:latin typeface="Arial"/>
              </a:rPr>
              <a:t>Fourth Outline Level</a:t>
            </a:r>
            <a:endParaRPr b="0" lang="en-US" sz="1800" strike="noStrike" u="none">
              <a:solidFill>
                <a:srgbClr val="000000"/>
              </a:solidFill>
              <a:uFillTx/>
              <a:latin typeface="Arial"/>
            </a:endParaRPr>
          </a:p>
          <a:p>
            <a:pPr lvl="4" marL="2160000" indent="-216000">
              <a:spcBef>
                <a:spcPts val="283"/>
              </a:spcBef>
              <a:buClr>
                <a:srgbClr val="000000"/>
              </a:buClr>
              <a:buSzPct val="45000"/>
              <a:buFont typeface="Wingdings" charset="2"/>
              <a:buChar char=""/>
            </a:pPr>
            <a:r>
              <a:rPr b="0" lang="en-US" sz="1800" strike="noStrike" u="none">
                <a:solidFill>
                  <a:srgbClr val="000000"/>
                </a:solidFill>
                <a:uFillTx/>
                <a:latin typeface="Arial"/>
              </a:rPr>
              <a:t>Fifth Outline Level</a:t>
            </a:r>
            <a:endParaRPr b="0" lang="en-US" sz="1800" strike="noStrike" u="none">
              <a:solidFill>
                <a:srgbClr val="000000"/>
              </a:solidFill>
              <a:uFillTx/>
              <a:latin typeface="Arial"/>
            </a:endParaRPr>
          </a:p>
          <a:p>
            <a:pPr lvl="5" marL="2592000" indent="-216000">
              <a:spcBef>
                <a:spcPts val="283"/>
              </a:spcBef>
              <a:buClr>
                <a:srgbClr val="000000"/>
              </a:buClr>
              <a:buSzPct val="45000"/>
              <a:buFont typeface="Wingdings" charset="2"/>
              <a:buChar char=""/>
            </a:pPr>
            <a:r>
              <a:rPr b="0" lang="en-US" sz="1800" strike="noStrike" u="none">
                <a:solidFill>
                  <a:srgbClr val="000000"/>
                </a:solidFill>
                <a:uFillTx/>
                <a:latin typeface="Arial"/>
              </a:rPr>
              <a:t>Sixth Outline Level</a:t>
            </a:r>
            <a:endParaRPr b="0" lang="en-US" sz="1800" strike="noStrike" u="none">
              <a:solidFill>
                <a:srgbClr val="000000"/>
              </a:solidFill>
              <a:uFillTx/>
              <a:latin typeface="Arial"/>
            </a:endParaRPr>
          </a:p>
          <a:p>
            <a:pPr lvl="6" marL="3024000" indent="-216000">
              <a:spcBef>
                <a:spcPts val="283"/>
              </a:spcBef>
              <a:buClr>
                <a:srgbClr val="000000"/>
              </a:buClr>
              <a:buSzPct val="45000"/>
              <a:buFont typeface="Wingdings" charset="2"/>
              <a:buChar char=""/>
            </a:pPr>
            <a:r>
              <a:rPr b="0" lang="en-US" sz="1800" strike="noStrike" u="none">
                <a:solidFill>
                  <a:srgbClr val="000000"/>
                </a:solidFill>
                <a:uFillTx/>
                <a:latin typeface="Arial"/>
              </a:rPr>
              <a:t>Seventh Outline Level</a:t>
            </a:r>
            <a:endParaRPr b="0" lang="en-US" sz="1800" strike="noStrike" u="none">
              <a:solidFill>
                <a:srgbClr val="000000"/>
              </a:solidFill>
              <a:uFillTx/>
              <a:latin typeface="Arial"/>
            </a:endParaRPr>
          </a:p>
        </p:txBody>
      </p:sp>
      <p:sp>
        <p:nvSpPr>
          <p:cNvPr id="77" name="PlaceHolder 2"/>
          <p:cNvSpPr>
            <a:spLocks noGrp="1"/>
          </p:cNvSpPr>
          <p:nvPr>
            <p:ph type="sldNum" idx="10"/>
          </p:nvPr>
        </p:nvSpPr>
        <p:spPr>
          <a:xfrm>
            <a:off x="8472600" y="4663080"/>
            <a:ext cx="548280" cy="393120"/>
          </a:xfrm>
          <a:prstGeom prst="rect">
            <a:avLst/>
          </a:prstGeom>
          <a:noFill/>
          <a:ln w="0">
            <a:noFill/>
          </a:ln>
        </p:spPr>
        <p:txBody>
          <a:bodyPr lIns="91440" rIns="91440" tIns="91440" bIns="91440" anchor="ctr">
            <a:noAutofit/>
          </a:bodyPr>
          <a:lstStyle>
            <a:lvl1pPr indent="0" algn="r">
              <a:lnSpc>
                <a:spcPct val="100000"/>
              </a:lnSpc>
              <a:buNone/>
              <a:tabLst>
                <a:tab algn="l" pos="0"/>
              </a:tabLst>
              <a:defRPr b="0" lang="de" sz="1000" strike="noStrike" u="none">
                <a:solidFill>
                  <a:schemeClr val="dk2"/>
                </a:solidFill>
                <a:uFillTx/>
                <a:latin typeface="Open Sans"/>
                <a:ea typeface="Open Sans"/>
              </a:defRPr>
            </a:lvl1pPr>
          </a:lstStyle>
          <a:p>
            <a:pPr indent="0" algn="r">
              <a:lnSpc>
                <a:spcPct val="100000"/>
              </a:lnSpc>
              <a:buNone/>
              <a:tabLst>
                <a:tab algn="l" pos="0"/>
              </a:tabLst>
            </a:pPr>
            <a:fld id="{4B0CCD68-750C-4B37-A953-45588885B6E2}" type="slidenum">
              <a:rPr b="0" lang="de" sz="1000" strike="noStrike" u="none">
                <a:solidFill>
                  <a:schemeClr val="dk2"/>
                </a:solidFill>
                <a:uFillTx/>
                <a:latin typeface="Open Sans"/>
                <a:ea typeface="Open Sans"/>
              </a:rPr>
              <a:t>&lt;number&gt;</a:t>
            </a:fld>
            <a:endParaRPr b="0" lang="en-US" sz="1000" strike="noStrike" u="none">
              <a:solidFill>
                <a:srgbClr val="000000"/>
              </a:solidFill>
              <a:uFillTx/>
              <a:latin typeface="Times New Roman"/>
            </a:endParaRPr>
          </a:p>
        </p:txBody>
      </p:sp>
      <p:pic>
        <p:nvPicPr>
          <p:cNvPr id="78" name="Picture 1" descr="A white flower on a yellow background&#10;&#10;Description automatically generated"/>
          <p:cNvPicPr/>
          <p:nvPr/>
        </p:nvPicPr>
        <p:blipFill>
          <a:blip r:embed="rId2"/>
          <a:stretch/>
        </p:blipFill>
        <p:spPr>
          <a:xfrm>
            <a:off x="8151840" y="0"/>
            <a:ext cx="680040" cy="949680"/>
          </a:xfrm>
          <a:prstGeom prst="rect">
            <a:avLst/>
          </a:prstGeom>
          <a:noFill/>
          <a:ln w="0">
            <a:noFill/>
          </a:ln>
        </p:spPr>
      </p:pic>
    </p:spTree>
  </p:cSld>
  <p:clrMap bg1="lt1" tx1="dk1" bg2="dk2" tx2="lt2" accent1="accent1" accent2="accent2" accent3="accent3" accent4="accent4" accent5="accent5" accent6="accent6" hlink="hlink" folHlink="folHlink"/>
  <p:sldLayoutIdLst>
    <p:sldLayoutId id="2147483694" r:id="rId3"/>
  </p:sldLayoutIdLst>
</p:sldMaster>
</file>

<file path=ppt/slideMasters/slideMaster2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79" name="PlaceHolder 1"/>
          <p:cNvSpPr>
            <a:spLocks noGrp="1"/>
          </p:cNvSpPr>
          <p:nvPr>
            <p:ph type="title"/>
          </p:nvPr>
        </p:nvSpPr>
        <p:spPr>
          <a:xfrm>
            <a:off x="311760" y="1106280"/>
            <a:ext cx="8520120" cy="1963080"/>
          </a:xfrm>
          <a:prstGeom prst="rect">
            <a:avLst/>
          </a:prstGeom>
          <a:noFill/>
          <a:ln w="0">
            <a:noFill/>
          </a:ln>
        </p:spPr>
        <p:txBody>
          <a:bodyPr lIns="91440" rIns="91440" tIns="91440" bIns="91440" anchor="b">
            <a:noAutofit/>
          </a:bodyPr>
          <a:p>
            <a:pPr indent="0" algn="ctr">
              <a:lnSpc>
                <a:spcPct val="100000"/>
              </a:lnSpc>
              <a:buNone/>
            </a:pPr>
            <a:r>
              <a:rPr b="0" lang="en-US" sz="12000" strike="noStrike" u="none">
                <a:solidFill>
                  <a:schemeClr val="dk1"/>
                </a:solidFill>
                <a:uFillTx/>
                <a:latin typeface="Open Sans"/>
                <a:ea typeface="Open Sans"/>
              </a:rPr>
              <a:t>xx%</a:t>
            </a:r>
            <a:endParaRPr b="0" lang="en-US" sz="12000" strike="noStrike" u="none">
              <a:solidFill>
                <a:srgbClr val="000000"/>
              </a:solidFill>
              <a:uFillTx/>
              <a:latin typeface="Arial"/>
            </a:endParaRPr>
          </a:p>
        </p:txBody>
      </p:sp>
      <p:sp>
        <p:nvSpPr>
          <p:cNvPr id="80" name="PlaceHolder 2"/>
          <p:cNvSpPr>
            <a:spLocks noGrp="1"/>
          </p:cNvSpPr>
          <p:nvPr>
            <p:ph type="body"/>
          </p:nvPr>
        </p:nvSpPr>
        <p:spPr>
          <a:xfrm>
            <a:off x="311760" y="3152160"/>
            <a:ext cx="8520120" cy="1300320"/>
          </a:xfrm>
          <a:prstGeom prst="rect">
            <a:avLst/>
          </a:prstGeom>
          <a:noFill/>
          <a:ln w="0">
            <a:noFill/>
          </a:ln>
        </p:spPr>
        <p:txBody>
          <a:bodyPr lIns="91440" rIns="91440" tIns="91440" bIns="91440" anchor="t">
            <a:noAutofit/>
          </a:bodyPr>
          <a:p>
            <a:pPr marL="432000" indent="-324000">
              <a:spcBef>
                <a:spcPts val="1417"/>
              </a:spcBef>
              <a:buClr>
                <a:srgbClr val="000000"/>
              </a:buClr>
              <a:buSzPct val="45000"/>
              <a:buFont typeface="Wingdings" charset="2"/>
              <a:buChar char=""/>
            </a:pPr>
            <a:r>
              <a:rPr b="0" lang="en-US" sz="1800" strike="noStrike" u="none">
                <a:solidFill>
                  <a:srgbClr val="000000"/>
                </a:solidFill>
                <a:uFillTx/>
                <a:latin typeface="Open Sans"/>
              </a:rPr>
              <a:t>Click to edit the outline text format</a:t>
            </a:r>
            <a:endParaRPr b="0" lang="en-US" sz="1800" strike="noStrike" u="none">
              <a:solidFill>
                <a:srgbClr val="000000"/>
              </a:solidFill>
              <a:uFillTx/>
              <a:latin typeface="Open Sans"/>
            </a:endParaRPr>
          </a:p>
          <a:p>
            <a:pPr lvl="1" marL="864000" indent="-324000">
              <a:spcBef>
                <a:spcPts val="1134"/>
              </a:spcBef>
              <a:buClr>
                <a:srgbClr val="000000"/>
              </a:buClr>
              <a:buSzPct val="75000"/>
              <a:buFont typeface="Symbol" charset="2"/>
              <a:buChar char=""/>
            </a:pPr>
            <a:r>
              <a:rPr b="0" lang="en-US" sz="1800" strike="noStrike" u="none">
                <a:solidFill>
                  <a:srgbClr val="000000"/>
                </a:solidFill>
                <a:uFillTx/>
                <a:latin typeface="Arial"/>
              </a:rPr>
              <a:t>Second Outline Level</a:t>
            </a:r>
            <a:endParaRPr b="0" lang="en-US" sz="1800" strike="noStrike" u="none">
              <a:solidFill>
                <a:srgbClr val="000000"/>
              </a:solidFill>
              <a:uFillTx/>
              <a:latin typeface="Arial"/>
            </a:endParaRPr>
          </a:p>
          <a:p>
            <a:pPr lvl="2" marL="1296000" indent="-288000">
              <a:spcBef>
                <a:spcPts val="850"/>
              </a:spcBef>
              <a:buClr>
                <a:srgbClr val="000000"/>
              </a:buClr>
              <a:buSzPct val="45000"/>
              <a:buFont typeface="Wingdings" charset="2"/>
              <a:buChar char=""/>
            </a:pPr>
            <a:r>
              <a:rPr b="0" lang="en-US" sz="1800" strike="noStrike" u="none">
                <a:solidFill>
                  <a:srgbClr val="000000"/>
                </a:solidFill>
                <a:uFillTx/>
                <a:latin typeface="Arial"/>
              </a:rPr>
              <a:t>Third Outline Level</a:t>
            </a:r>
            <a:endParaRPr b="0" lang="en-US" sz="1800" strike="noStrike" u="none">
              <a:solidFill>
                <a:srgbClr val="000000"/>
              </a:solidFill>
              <a:uFillTx/>
              <a:latin typeface="Arial"/>
            </a:endParaRPr>
          </a:p>
          <a:p>
            <a:pPr lvl="3" marL="1728000" indent="-216000">
              <a:spcBef>
                <a:spcPts val="567"/>
              </a:spcBef>
              <a:buClr>
                <a:srgbClr val="000000"/>
              </a:buClr>
              <a:buSzPct val="75000"/>
              <a:buFont typeface="Symbol" charset="2"/>
              <a:buChar char=""/>
            </a:pPr>
            <a:r>
              <a:rPr b="0" lang="en-US" sz="1800" strike="noStrike" u="none">
                <a:solidFill>
                  <a:srgbClr val="000000"/>
                </a:solidFill>
                <a:uFillTx/>
                <a:latin typeface="Arial"/>
              </a:rPr>
              <a:t>Fourth Outline Level</a:t>
            </a:r>
            <a:endParaRPr b="0" lang="en-US" sz="1800" strike="noStrike" u="none">
              <a:solidFill>
                <a:srgbClr val="000000"/>
              </a:solidFill>
              <a:uFillTx/>
              <a:latin typeface="Arial"/>
            </a:endParaRPr>
          </a:p>
          <a:p>
            <a:pPr lvl="4" marL="2160000" indent="-216000">
              <a:spcBef>
                <a:spcPts val="283"/>
              </a:spcBef>
              <a:buClr>
                <a:srgbClr val="000000"/>
              </a:buClr>
              <a:buSzPct val="45000"/>
              <a:buFont typeface="Wingdings" charset="2"/>
              <a:buChar char=""/>
            </a:pPr>
            <a:r>
              <a:rPr b="0" lang="en-US" sz="1800" strike="noStrike" u="none">
                <a:solidFill>
                  <a:srgbClr val="000000"/>
                </a:solidFill>
                <a:uFillTx/>
                <a:latin typeface="Arial"/>
              </a:rPr>
              <a:t>Fifth Outline Level</a:t>
            </a:r>
            <a:endParaRPr b="0" lang="en-US" sz="1800" strike="noStrike" u="none">
              <a:solidFill>
                <a:srgbClr val="000000"/>
              </a:solidFill>
              <a:uFillTx/>
              <a:latin typeface="Arial"/>
            </a:endParaRPr>
          </a:p>
          <a:p>
            <a:pPr lvl="5" marL="2592000" indent="-216000">
              <a:spcBef>
                <a:spcPts val="283"/>
              </a:spcBef>
              <a:buClr>
                <a:srgbClr val="000000"/>
              </a:buClr>
              <a:buSzPct val="45000"/>
              <a:buFont typeface="Wingdings" charset="2"/>
              <a:buChar char=""/>
            </a:pPr>
            <a:r>
              <a:rPr b="0" lang="en-US" sz="1800" strike="noStrike" u="none">
                <a:solidFill>
                  <a:srgbClr val="000000"/>
                </a:solidFill>
                <a:uFillTx/>
                <a:latin typeface="Arial"/>
              </a:rPr>
              <a:t>Sixth Outline Level</a:t>
            </a:r>
            <a:endParaRPr b="0" lang="en-US" sz="1800" strike="noStrike" u="none">
              <a:solidFill>
                <a:srgbClr val="000000"/>
              </a:solidFill>
              <a:uFillTx/>
              <a:latin typeface="Arial"/>
            </a:endParaRPr>
          </a:p>
          <a:p>
            <a:pPr lvl="6" marL="3024000" indent="-216000">
              <a:spcBef>
                <a:spcPts val="283"/>
              </a:spcBef>
              <a:buClr>
                <a:srgbClr val="000000"/>
              </a:buClr>
              <a:buSzPct val="45000"/>
              <a:buFont typeface="Wingdings" charset="2"/>
              <a:buChar char=""/>
            </a:pPr>
            <a:r>
              <a:rPr b="0" lang="en-US" sz="1800" strike="noStrike" u="none">
                <a:solidFill>
                  <a:srgbClr val="000000"/>
                </a:solidFill>
                <a:uFillTx/>
                <a:latin typeface="Arial"/>
              </a:rPr>
              <a:t>Seventh Outline Level</a:t>
            </a:r>
            <a:endParaRPr b="0" lang="en-US" sz="1800" strike="noStrike" u="none">
              <a:solidFill>
                <a:srgbClr val="000000"/>
              </a:solidFill>
              <a:uFillTx/>
              <a:latin typeface="Arial"/>
            </a:endParaRPr>
          </a:p>
        </p:txBody>
      </p:sp>
      <p:sp>
        <p:nvSpPr>
          <p:cNvPr id="81" name="PlaceHolder 3"/>
          <p:cNvSpPr>
            <a:spLocks noGrp="1"/>
          </p:cNvSpPr>
          <p:nvPr>
            <p:ph type="sldNum" idx="11"/>
          </p:nvPr>
        </p:nvSpPr>
        <p:spPr>
          <a:xfrm>
            <a:off x="8472600" y="4663080"/>
            <a:ext cx="548280" cy="393120"/>
          </a:xfrm>
          <a:prstGeom prst="rect">
            <a:avLst/>
          </a:prstGeom>
          <a:noFill/>
          <a:ln w="0">
            <a:noFill/>
          </a:ln>
        </p:spPr>
        <p:txBody>
          <a:bodyPr lIns="91440" rIns="91440" tIns="91440" bIns="91440" anchor="ctr">
            <a:noAutofit/>
          </a:bodyPr>
          <a:lstStyle>
            <a:lvl1pPr indent="0" algn="r">
              <a:lnSpc>
                <a:spcPct val="100000"/>
              </a:lnSpc>
              <a:buNone/>
              <a:tabLst>
                <a:tab algn="l" pos="0"/>
              </a:tabLst>
              <a:defRPr b="0" lang="de" sz="1000" strike="noStrike" u="none">
                <a:solidFill>
                  <a:schemeClr val="dk2"/>
                </a:solidFill>
                <a:uFillTx/>
                <a:latin typeface="Open Sans"/>
                <a:ea typeface="Open Sans"/>
              </a:defRPr>
            </a:lvl1pPr>
          </a:lstStyle>
          <a:p>
            <a:pPr indent="0" algn="r">
              <a:lnSpc>
                <a:spcPct val="100000"/>
              </a:lnSpc>
              <a:buNone/>
              <a:tabLst>
                <a:tab algn="l" pos="0"/>
              </a:tabLst>
            </a:pPr>
            <a:fld id="{5C23AF96-E591-45EA-ACA6-B194CF13438E}" type="slidenum">
              <a:rPr b="0" lang="de" sz="1000" strike="noStrike" u="none">
                <a:solidFill>
                  <a:schemeClr val="dk2"/>
                </a:solidFill>
                <a:uFillTx/>
                <a:latin typeface="Open Sans"/>
                <a:ea typeface="Open Sans"/>
              </a:rPr>
              <a:t>&lt;number&gt;</a:t>
            </a:fld>
            <a:endParaRPr b="0" lang="en-US" sz="1000" strike="noStrike" u="none">
              <a:solidFill>
                <a:srgbClr val="000000"/>
              </a:solidFill>
              <a:uFillTx/>
              <a:latin typeface="Times New Roman"/>
            </a:endParaRPr>
          </a:p>
        </p:txBody>
      </p:sp>
      <p:pic>
        <p:nvPicPr>
          <p:cNvPr id="82" name="Picture 1" descr="A white flower on a yellow background&#10;&#10;Description automatically generated"/>
          <p:cNvPicPr/>
          <p:nvPr/>
        </p:nvPicPr>
        <p:blipFill>
          <a:blip r:embed="rId2"/>
          <a:stretch/>
        </p:blipFill>
        <p:spPr>
          <a:xfrm>
            <a:off x="8151840" y="0"/>
            <a:ext cx="680040" cy="949680"/>
          </a:xfrm>
          <a:prstGeom prst="rect">
            <a:avLst/>
          </a:prstGeom>
          <a:noFill/>
          <a:ln w="0">
            <a:noFill/>
          </a:ln>
        </p:spPr>
      </p:pic>
    </p:spTree>
  </p:cSld>
  <p:clrMap bg1="lt1" tx1="dk1" bg2="dk2" tx2="lt2" accent1="accent1" accent2="accent2" accent3="accent3" accent4="accent4" accent5="accent5" accent6="accent6" hlink="hlink" folHlink="folHlink"/>
  <p:sldLayoutIdLst>
    <p:sldLayoutId id="2147483696" r:id="rId3"/>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10" name="PlaceHolder 1"/>
          <p:cNvSpPr>
            <a:spLocks noGrp="1"/>
          </p:cNvSpPr>
          <p:nvPr>
            <p:ph type="title"/>
          </p:nvPr>
        </p:nvSpPr>
        <p:spPr>
          <a:xfrm>
            <a:off x="628560" y="2074680"/>
            <a:ext cx="7886520" cy="993960"/>
          </a:xfrm>
          <a:prstGeom prst="rect">
            <a:avLst/>
          </a:prstGeom>
          <a:noFill/>
          <a:ln w="0">
            <a:noFill/>
          </a:ln>
        </p:spPr>
        <p:txBody>
          <a:bodyPr lIns="91440" rIns="91440" tIns="91440" bIns="91440" anchor="ctr">
            <a:noAutofit/>
          </a:bodyPr>
          <a:p>
            <a:pPr indent="0">
              <a:lnSpc>
                <a:spcPct val="100000"/>
              </a:lnSpc>
              <a:buNone/>
            </a:pPr>
            <a:r>
              <a:rPr b="0" lang="en-US" sz="2800" strike="noStrike" u="none">
                <a:solidFill>
                  <a:schemeClr val="dk1"/>
                </a:solidFill>
                <a:uFillTx/>
                <a:latin typeface="Open Sans"/>
                <a:ea typeface="Open Sans"/>
              </a:rPr>
              <a:t>Title Here</a:t>
            </a:r>
            <a:endParaRPr b="0" lang="en-US" sz="2800" strike="noStrike" u="none">
              <a:solidFill>
                <a:srgbClr val="000000"/>
              </a:solidFill>
              <a:uFillTx/>
              <a:latin typeface="Arial"/>
            </a:endParaRPr>
          </a:p>
        </p:txBody>
      </p:sp>
      <p:pic>
        <p:nvPicPr>
          <p:cNvPr id="11" name="Picture 1" descr="A white flower on a yellow background&#10;&#10;Description automatically generated"/>
          <p:cNvPicPr/>
          <p:nvPr/>
        </p:nvPicPr>
        <p:blipFill>
          <a:blip r:embed="rId2"/>
          <a:stretch/>
        </p:blipFill>
        <p:spPr>
          <a:xfrm>
            <a:off x="8151840" y="0"/>
            <a:ext cx="680040" cy="949680"/>
          </a:xfrm>
          <a:prstGeom prst="rect">
            <a:avLst/>
          </a:prstGeom>
          <a:noFill/>
          <a:ln w="0">
            <a:noFill/>
          </a:ln>
        </p:spPr>
      </p:pic>
    </p:spTree>
  </p:cSld>
  <p:clrMap bg1="lt1" tx1="dk1" bg2="dk2" tx2="lt2" accent1="accent1" accent2="accent2" accent3="accent3" accent4="accent4" accent5="accent5" accent6="accent6" hlink="hlink" folHlink="folHlink"/>
  <p:sldLayoutIdLst>
    <p:sldLayoutId id="2147483653" r:id="rId3"/>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12" name="PlaceHolder 1"/>
          <p:cNvSpPr>
            <a:spLocks noGrp="1"/>
          </p:cNvSpPr>
          <p:nvPr>
            <p:ph type="title"/>
          </p:nvPr>
        </p:nvSpPr>
        <p:spPr>
          <a:xfrm>
            <a:off x="311760" y="444960"/>
            <a:ext cx="7683120" cy="609840"/>
          </a:xfrm>
          <a:prstGeom prst="rect">
            <a:avLst/>
          </a:prstGeom>
          <a:noFill/>
          <a:ln w="0">
            <a:noFill/>
          </a:ln>
        </p:spPr>
        <p:txBody>
          <a:bodyPr lIns="91440" rIns="91440" tIns="91440" bIns="91440" anchor="t">
            <a:noAutofit/>
          </a:bodyPr>
          <a:p>
            <a:pPr indent="0">
              <a:lnSpc>
                <a:spcPct val="100000"/>
              </a:lnSpc>
              <a:buNone/>
            </a:pPr>
            <a:r>
              <a:rPr b="0" lang="en-US" sz="2800" strike="noStrike" u="none">
                <a:solidFill>
                  <a:schemeClr val="dk1"/>
                </a:solidFill>
                <a:uFillTx/>
                <a:latin typeface="Open Sans"/>
                <a:ea typeface="Open Sans"/>
              </a:rPr>
              <a:t>Comparison Bullets</a:t>
            </a:r>
            <a:endParaRPr b="0" lang="en-US" sz="2800" strike="noStrike" u="none">
              <a:solidFill>
                <a:srgbClr val="000000"/>
              </a:solidFill>
              <a:uFillTx/>
              <a:latin typeface="Arial"/>
            </a:endParaRPr>
          </a:p>
        </p:txBody>
      </p:sp>
      <p:sp>
        <p:nvSpPr>
          <p:cNvPr id="13" name="PlaceHolder 2"/>
          <p:cNvSpPr>
            <a:spLocks noGrp="1"/>
          </p:cNvSpPr>
          <p:nvPr>
            <p:ph type="body"/>
          </p:nvPr>
        </p:nvSpPr>
        <p:spPr>
          <a:xfrm>
            <a:off x="771480" y="1457280"/>
            <a:ext cx="3601440" cy="3215880"/>
          </a:xfrm>
          <a:prstGeom prst="rect">
            <a:avLst/>
          </a:prstGeom>
          <a:noFill/>
          <a:ln w="0">
            <a:noFill/>
          </a:ln>
        </p:spPr>
        <p:txBody>
          <a:bodyPr lIns="91440" rIns="91440" tIns="91440" bIns="91440" anchor="t">
            <a:noAutofit/>
          </a:bodyPr>
          <a:p>
            <a:pPr indent="0">
              <a:lnSpc>
                <a:spcPct val="112000"/>
              </a:lnSpc>
              <a:spcAft>
                <a:spcPts val="2100"/>
              </a:spcAft>
              <a:buNone/>
              <a:tabLst>
                <a:tab algn="l" pos="0"/>
              </a:tabLst>
            </a:pPr>
            <a:r>
              <a:rPr b="0" lang="en-US" sz="1800" strike="noStrike" u="none">
                <a:solidFill>
                  <a:schemeClr val="dk2"/>
                </a:solidFill>
                <a:uFillTx/>
                <a:latin typeface="Open Sans"/>
                <a:ea typeface="Open Sans"/>
              </a:rPr>
              <a:t>Short Sub-title Goes Here</a:t>
            </a:r>
            <a:endParaRPr b="0" lang="en-US" sz="1800" strike="noStrike" u="none">
              <a:solidFill>
                <a:srgbClr val="000000"/>
              </a:solidFill>
              <a:uFillTx/>
              <a:latin typeface="Open Sans"/>
            </a:endParaRPr>
          </a:p>
          <a:p>
            <a:pPr lvl="1" marL="219600" indent="-219600">
              <a:lnSpc>
                <a:spcPct val="112000"/>
              </a:lnSpc>
              <a:spcAft>
                <a:spcPts val="1800"/>
              </a:spcAft>
              <a:buClr>
                <a:srgbClr val="595959"/>
              </a:buClr>
              <a:buSzPct val="125000"/>
              <a:buFont typeface="Trebuchet MS"/>
              <a:buChar char="○"/>
              <a:tabLst>
                <a:tab algn="l" pos="0"/>
              </a:tabLst>
            </a:pPr>
            <a:r>
              <a:rPr b="0" lang="en-US" sz="1400" strike="noStrike" u="none">
                <a:solidFill>
                  <a:schemeClr val="dk2"/>
                </a:solidFill>
                <a:uFillTx/>
                <a:latin typeface="Open Sans"/>
                <a:ea typeface="Open Sans"/>
              </a:rPr>
              <a:t>Bullet item</a:t>
            </a:r>
            <a:endParaRPr b="0" lang="en-US" sz="1400" strike="noStrike" u="none">
              <a:solidFill>
                <a:srgbClr val="000000"/>
              </a:solidFill>
              <a:uFillTx/>
              <a:latin typeface="Arial"/>
            </a:endParaRPr>
          </a:p>
          <a:p>
            <a:pPr lvl="1" marL="219600" indent="-219600">
              <a:lnSpc>
                <a:spcPct val="112000"/>
              </a:lnSpc>
              <a:spcAft>
                <a:spcPts val="1800"/>
              </a:spcAft>
              <a:buClr>
                <a:srgbClr val="595959"/>
              </a:buClr>
              <a:buSzPct val="125000"/>
              <a:buFont typeface="Trebuchet MS"/>
              <a:buChar char="○"/>
              <a:tabLst>
                <a:tab algn="l" pos="0"/>
              </a:tabLst>
            </a:pPr>
            <a:r>
              <a:rPr b="0" lang="en-US" sz="1400" strike="noStrike" u="none">
                <a:solidFill>
                  <a:schemeClr val="dk2"/>
                </a:solidFill>
                <a:uFillTx/>
                <a:latin typeface="Open Sans"/>
                <a:ea typeface="Open Sans"/>
              </a:rPr>
              <a:t>Bullet item</a:t>
            </a:r>
            <a:endParaRPr b="0" lang="en-US" sz="1400" strike="noStrike" u="none">
              <a:solidFill>
                <a:srgbClr val="000000"/>
              </a:solidFill>
              <a:uFillTx/>
              <a:latin typeface="Arial"/>
            </a:endParaRPr>
          </a:p>
          <a:p>
            <a:pPr lvl="1" marL="219600" indent="-219600">
              <a:lnSpc>
                <a:spcPct val="112000"/>
              </a:lnSpc>
              <a:spcAft>
                <a:spcPts val="1800"/>
              </a:spcAft>
              <a:buClr>
                <a:srgbClr val="595959"/>
              </a:buClr>
              <a:buSzPct val="125000"/>
              <a:buFont typeface="Trebuchet MS"/>
              <a:buChar char="○"/>
              <a:tabLst>
                <a:tab algn="l" pos="0"/>
              </a:tabLst>
            </a:pPr>
            <a:r>
              <a:rPr b="0" lang="en-US" sz="1400" strike="noStrike" u="none">
                <a:solidFill>
                  <a:schemeClr val="dk2"/>
                </a:solidFill>
                <a:uFillTx/>
                <a:latin typeface="Open Sans"/>
                <a:ea typeface="Open Sans"/>
              </a:rPr>
              <a:t>Bullet item</a:t>
            </a:r>
            <a:endParaRPr b="0" lang="en-US" sz="1400" strike="noStrike" u="none">
              <a:solidFill>
                <a:srgbClr val="000000"/>
              </a:solidFill>
              <a:uFillTx/>
              <a:latin typeface="Arial"/>
            </a:endParaRPr>
          </a:p>
          <a:p>
            <a:pPr lvl="1" marL="219600" indent="-219600">
              <a:lnSpc>
                <a:spcPct val="112000"/>
              </a:lnSpc>
              <a:spcAft>
                <a:spcPts val="1800"/>
              </a:spcAft>
              <a:buClr>
                <a:srgbClr val="595959"/>
              </a:buClr>
              <a:buSzPct val="125000"/>
              <a:buFont typeface="Trebuchet MS"/>
              <a:buChar char="○"/>
              <a:tabLst>
                <a:tab algn="l" pos="0"/>
              </a:tabLst>
            </a:pPr>
            <a:r>
              <a:rPr b="0" lang="en-US" sz="1400" strike="noStrike" u="none">
                <a:solidFill>
                  <a:schemeClr val="dk2"/>
                </a:solidFill>
                <a:uFillTx/>
                <a:latin typeface="Open Sans"/>
                <a:ea typeface="Open Sans"/>
              </a:rPr>
              <a:t>Bullet item</a:t>
            </a:r>
            <a:endParaRPr b="0" lang="en-US" sz="1400" strike="noStrike" u="none">
              <a:solidFill>
                <a:srgbClr val="000000"/>
              </a:solidFill>
              <a:uFillTx/>
              <a:latin typeface="Arial"/>
            </a:endParaRPr>
          </a:p>
          <a:p>
            <a:pPr lvl="1" marL="219600" indent="-219600">
              <a:lnSpc>
                <a:spcPct val="112000"/>
              </a:lnSpc>
              <a:spcAft>
                <a:spcPts val="1800"/>
              </a:spcAft>
              <a:buClr>
                <a:srgbClr val="595959"/>
              </a:buClr>
              <a:buSzPct val="125000"/>
              <a:buFont typeface="Trebuchet MS"/>
              <a:buChar char="○"/>
              <a:tabLst>
                <a:tab algn="l" pos="0"/>
              </a:tabLst>
            </a:pPr>
            <a:r>
              <a:rPr b="0" lang="en-US" sz="1400" strike="noStrike" u="none">
                <a:solidFill>
                  <a:schemeClr val="dk2"/>
                </a:solidFill>
                <a:uFillTx/>
                <a:latin typeface="Open Sans"/>
                <a:ea typeface="Open Sans"/>
              </a:rPr>
              <a:t>Bullet item</a:t>
            </a:r>
            <a:endParaRPr b="0" lang="en-US" sz="1400" strike="noStrike" u="none">
              <a:solidFill>
                <a:srgbClr val="000000"/>
              </a:solidFill>
              <a:uFillTx/>
              <a:latin typeface="Arial"/>
            </a:endParaRPr>
          </a:p>
        </p:txBody>
      </p:sp>
      <p:sp>
        <p:nvSpPr>
          <p:cNvPr id="14" name="PlaceHolder 3"/>
          <p:cNvSpPr>
            <a:spLocks noGrp="1"/>
          </p:cNvSpPr>
          <p:nvPr>
            <p:ph type="body"/>
          </p:nvPr>
        </p:nvSpPr>
        <p:spPr>
          <a:xfrm>
            <a:off x="4758840" y="1457280"/>
            <a:ext cx="3601440" cy="3215880"/>
          </a:xfrm>
          <a:prstGeom prst="rect">
            <a:avLst/>
          </a:prstGeom>
          <a:noFill/>
          <a:ln w="0">
            <a:noFill/>
          </a:ln>
        </p:spPr>
        <p:txBody>
          <a:bodyPr lIns="91440" rIns="91440" tIns="91440" bIns="91440" anchor="t">
            <a:noAutofit/>
          </a:bodyPr>
          <a:p>
            <a:pPr indent="0">
              <a:lnSpc>
                <a:spcPct val="112000"/>
              </a:lnSpc>
              <a:spcAft>
                <a:spcPts val="2100"/>
              </a:spcAft>
              <a:buNone/>
              <a:tabLst>
                <a:tab algn="l" pos="0"/>
              </a:tabLst>
            </a:pPr>
            <a:r>
              <a:rPr b="0" lang="en-US" sz="1800" strike="noStrike" u="none">
                <a:solidFill>
                  <a:schemeClr val="dk2"/>
                </a:solidFill>
                <a:uFillTx/>
                <a:latin typeface="Open Sans"/>
                <a:ea typeface="Open Sans"/>
              </a:rPr>
              <a:t>Short Sub-title Goes Here</a:t>
            </a:r>
            <a:endParaRPr b="0" lang="en-US" sz="1800" strike="noStrike" u="none">
              <a:solidFill>
                <a:srgbClr val="000000"/>
              </a:solidFill>
              <a:uFillTx/>
              <a:latin typeface="Open Sans"/>
            </a:endParaRPr>
          </a:p>
          <a:p>
            <a:pPr lvl="1" marL="219600" indent="-219600">
              <a:lnSpc>
                <a:spcPct val="112000"/>
              </a:lnSpc>
              <a:spcAft>
                <a:spcPts val="1800"/>
              </a:spcAft>
              <a:buClr>
                <a:srgbClr val="595959"/>
              </a:buClr>
              <a:buSzPct val="125000"/>
              <a:buFont typeface="Trebuchet MS"/>
              <a:buChar char="○"/>
              <a:tabLst>
                <a:tab algn="l" pos="0"/>
              </a:tabLst>
            </a:pPr>
            <a:r>
              <a:rPr b="0" lang="en-US" sz="1400" strike="noStrike" u="none">
                <a:solidFill>
                  <a:schemeClr val="dk2"/>
                </a:solidFill>
                <a:uFillTx/>
                <a:latin typeface="Open Sans"/>
                <a:ea typeface="Open Sans"/>
              </a:rPr>
              <a:t>Bullet item</a:t>
            </a:r>
            <a:endParaRPr b="0" lang="en-US" sz="1400" strike="noStrike" u="none">
              <a:solidFill>
                <a:srgbClr val="000000"/>
              </a:solidFill>
              <a:uFillTx/>
              <a:latin typeface="Arial"/>
            </a:endParaRPr>
          </a:p>
          <a:p>
            <a:pPr lvl="1" marL="219600" indent="-219600">
              <a:lnSpc>
                <a:spcPct val="112000"/>
              </a:lnSpc>
              <a:spcAft>
                <a:spcPts val="1800"/>
              </a:spcAft>
              <a:buClr>
                <a:srgbClr val="595959"/>
              </a:buClr>
              <a:buSzPct val="125000"/>
              <a:buFont typeface="Trebuchet MS"/>
              <a:buChar char="○"/>
              <a:tabLst>
                <a:tab algn="l" pos="0"/>
              </a:tabLst>
            </a:pPr>
            <a:r>
              <a:rPr b="0" lang="en-US" sz="1400" strike="noStrike" u="none">
                <a:solidFill>
                  <a:schemeClr val="dk2"/>
                </a:solidFill>
                <a:uFillTx/>
                <a:latin typeface="Open Sans"/>
                <a:ea typeface="Open Sans"/>
              </a:rPr>
              <a:t>Bullet item</a:t>
            </a:r>
            <a:endParaRPr b="0" lang="en-US" sz="1400" strike="noStrike" u="none">
              <a:solidFill>
                <a:srgbClr val="000000"/>
              </a:solidFill>
              <a:uFillTx/>
              <a:latin typeface="Arial"/>
            </a:endParaRPr>
          </a:p>
          <a:p>
            <a:pPr lvl="1" marL="219600" indent="-219600">
              <a:lnSpc>
                <a:spcPct val="112000"/>
              </a:lnSpc>
              <a:spcAft>
                <a:spcPts val="1800"/>
              </a:spcAft>
              <a:buClr>
                <a:srgbClr val="595959"/>
              </a:buClr>
              <a:buSzPct val="125000"/>
              <a:buFont typeface="Trebuchet MS"/>
              <a:buChar char="○"/>
              <a:tabLst>
                <a:tab algn="l" pos="0"/>
              </a:tabLst>
            </a:pPr>
            <a:r>
              <a:rPr b="0" lang="en-US" sz="1400" strike="noStrike" u="none">
                <a:solidFill>
                  <a:schemeClr val="dk2"/>
                </a:solidFill>
                <a:uFillTx/>
                <a:latin typeface="Open Sans"/>
                <a:ea typeface="Open Sans"/>
              </a:rPr>
              <a:t>Bullet item</a:t>
            </a:r>
            <a:endParaRPr b="0" lang="en-US" sz="1400" strike="noStrike" u="none">
              <a:solidFill>
                <a:srgbClr val="000000"/>
              </a:solidFill>
              <a:uFillTx/>
              <a:latin typeface="Arial"/>
            </a:endParaRPr>
          </a:p>
          <a:p>
            <a:pPr lvl="1" marL="219600" indent="-219600">
              <a:lnSpc>
                <a:spcPct val="112000"/>
              </a:lnSpc>
              <a:spcAft>
                <a:spcPts val="1800"/>
              </a:spcAft>
              <a:buClr>
                <a:srgbClr val="595959"/>
              </a:buClr>
              <a:buSzPct val="125000"/>
              <a:buFont typeface="Trebuchet MS"/>
              <a:buChar char="○"/>
              <a:tabLst>
                <a:tab algn="l" pos="0"/>
              </a:tabLst>
            </a:pPr>
            <a:r>
              <a:rPr b="0" lang="en-US" sz="1400" strike="noStrike" u="none">
                <a:solidFill>
                  <a:schemeClr val="dk2"/>
                </a:solidFill>
                <a:uFillTx/>
                <a:latin typeface="Open Sans"/>
                <a:ea typeface="Open Sans"/>
              </a:rPr>
              <a:t>Bullet item</a:t>
            </a:r>
            <a:endParaRPr b="0" lang="en-US" sz="1400" strike="noStrike" u="none">
              <a:solidFill>
                <a:srgbClr val="000000"/>
              </a:solidFill>
              <a:uFillTx/>
              <a:latin typeface="Arial"/>
            </a:endParaRPr>
          </a:p>
          <a:p>
            <a:pPr lvl="1" marL="219600" indent="-219600">
              <a:lnSpc>
                <a:spcPct val="112000"/>
              </a:lnSpc>
              <a:spcAft>
                <a:spcPts val="1800"/>
              </a:spcAft>
              <a:buClr>
                <a:srgbClr val="595959"/>
              </a:buClr>
              <a:buSzPct val="125000"/>
              <a:buFont typeface="Trebuchet MS"/>
              <a:buChar char="○"/>
              <a:tabLst>
                <a:tab algn="l" pos="0"/>
              </a:tabLst>
            </a:pPr>
            <a:r>
              <a:rPr b="0" lang="en-US" sz="1400" strike="noStrike" u="none">
                <a:solidFill>
                  <a:schemeClr val="dk2"/>
                </a:solidFill>
                <a:uFillTx/>
                <a:latin typeface="Open Sans"/>
                <a:ea typeface="Open Sans"/>
              </a:rPr>
              <a:t>Bullet item</a:t>
            </a:r>
            <a:endParaRPr b="0" lang="en-US" sz="1400" strike="noStrike" u="none">
              <a:solidFill>
                <a:srgbClr val="000000"/>
              </a:solidFill>
              <a:uFillTx/>
              <a:latin typeface="Arial"/>
            </a:endParaRPr>
          </a:p>
        </p:txBody>
      </p:sp>
      <p:pic>
        <p:nvPicPr>
          <p:cNvPr id="15" name="Picture 1" descr="A white flower on a yellow background&#10;&#10;Description automatically generated"/>
          <p:cNvPicPr/>
          <p:nvPr/>
        </p:nvPicPr>
        <p:blipFill>
          <a:blip r:embed="rId2"/>
          <a:stretch/>
        </p:blipFill>
        <p:spPr>
          <a:xfrm>
            <a:off x="8151840" y="0"/>
            <a:ext cx="680040" cy="949680"/>
          </a:xfrm>
          <a:prstGeom prst="rect">
            <a:avLst/>
          </a:prstGeom>
          <a:noFill/>
          <a:ln w="0">
            <a:noFill/>
          </a:ln>
        </p:spPr>
      </p:pic>
    </p:spTree>
  </p:cSld>
  <p:clrMap bg1="lt1" tx1="dk1" bg2="dk2" tx2="lt2" accent1="accent1" accent2="accent2" accent3="accent3" accent4="accent4" accent5="accent5" accent6="accent6" hlink="hlink" folHlink="folHlink"/>
  <p:sldLayoutIdLst>
    <p:sldLayoutId id="2147483655" r:id="rId3"/>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16" name="PlaceHolder 1"/>
          <p:cNvSpPr>
            <a:spLocks noGrp="1"/>
          </p:cNvSpPr>
          <p:nvPr>
            <p:ph type="title"/>
          </p:nvPr>
        </p:nvSpPr>
        <p:spPr>
          <a:xfrm>
            <a:off x="311760" y="444960"/>
            <a:ext cx="7683120" cy="609840"/>
          </a:xfrm>
          <a:prstGeom prst="rect">
            <a:avLst/>
          </a:prstGeom>
          <a:noFill/>
          <a:ln w="0">
            <a:noFill/>
          </a:ln>
        </p:spPr>
        <p:txBody>
          <a:bodyPr lIns="91440" rIns="91440" tIns="91440" bIns="91440" anchor="t">
            <a:noAutofit/>
          </a:bodyPr>
          <a:p>
            <a:pPr indent="0">
              <a:lnSpc>
                <a:spcPct val="100000"/>
              </a:lnSpc>
              <a:buNone/>
            </a:pPr>
            <a:r>
              <a:rPr b="0" lang="en-US" sz="2800" strike="noStrike" u="none">
                <a:solidFill>
                  <a:schemeClr val="dk1"/>
                </a:solidFill>
                <a:uFillTx/>
                <a:latin typeface="Open Sans"/>
                <a:ea typeface="Open Sans"/>
              </a:rPr>
              <a:t>Diagram or Images</a:t>
            </a:r>
            <a:endParaRPr b="0" lang="en-US" sz="2800" strike="noStrike" u="none">
              <a:solidFill>
                <a:srgbClr val="000000"/>
              </a:solidFill>
              <a:uFillTx/>
              <a:latin typeface="Arial"/>
            </a:endParaRPr>
          </a:p>
        </p:txBody>
      </p:sp>
      <p:pic>
        <p:nvPicPr>
          <p:cNvPr id="17" name="Picture 2" descr="A white flower on a yellow background&#10;&#10;Description automatically generated"/>
          <p:cNvPicPr/>
          <p:nvPr/>
        </p:nvPicPr>
        <p:blipFill>
          <a:blip r:embed="rId2"/>
          <a:stretch/>
        </p:blipFill>
        <p:spPr>
          <a:xfrm>
            <a:off x="8151840" y="0"/>
            <a:ext cx="680040" cy="949680"/>
          </a:xfrm>
          <a:prstGeom prst="rect">
            <a:avLst/>
          </a:prstGeom>
          <a:noFill/>
          <a:ln w="0">
            <a:noFill/>
          </a:ln>
        </p:spPr>
      </p:pic>
      <p:sp>
        <p:nvSpPr>
          <p:cNvPr id="18" name="PlaceHolder 2"/>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1400" strike="noStrike" u="none">
                <a:solidFill>
                  <a:srgbClr val="000000"/>
                </a:solidFill>
                <a:uFillTx/>
                <a:latin typeface="Open Sans"/>
              </a:rPr>
              <a:t>Click to edit the outline text format</a:t>
            </a:r>
            <a:endParaRPr b="0" lang="en-US" sz="1400" strike="noStrike" u="none">
              <a:solidFill>
                <a:srgbClr val="000000"/>
              </a:solidFill>
              <a:uFillTx/>
              <a:latin typeface="Open Sans"/>
            </a:endParaRPr>
          </a:p>
          <a:p>
            <a:pPr lvl="1" marL="864000" indent="-324000">
              <a:spcBef>
                <a:spcPts val="1134"/>
              </a:spcBef>
              <a:buClr>
                <a:srgbClr val="000000"/>
              </a:buClr>
              <a:buSzPct val="75000"/>
              <a:buFont typeface="Symbol" charset="2"/>
              <a:buChar char=""/>
            </a:pPr>
            <a:r>
              <a:rPr b="0" lang="en-US" sz="1400" strike="noStrike" u="none">
                <a:solidFill>
                  <a:srgbClr val="000000"/>
                </a:solidFill>
                <a:uFillTx/>
                <a:latin typeface="Arial"/>
              </a:rPr>
              <a:t>Second Outline Level</a:t>
            </a:r>
            <a:endParaRPr b="0" lang="en-US" sz="1400" strike="noStrike" u="none">
              <a:solidFill>
                <a:srgbClr val="000000"/>
              </a:solidFill>
              <a:uFillTx/>
              <a:latin typeface="Arial"/>
            </a:endParaRPr>
          </a:p>
          <a:p>
            <a:pPr lvl="2" marL="1296000" indent="-288000">
              <a:spcBef>
                <a:spcPts val="850"/>
              </a:spcBef>
              <a:buClr>
                <a:srgbClr val="000000"/>
              </a:buClr>
              <a:buSzPct val="45000"/>
              <a:buFont typeface="Wingdings" charset="2"/>
              <a:buChar char=""/>
            </a:pPr>
            <a:r>
              <a:rPr b="0" lang="en-US" sz="1400" strike="noStrike" u="none">
                <a:solidFill>
                  <a:srgbClr val="000000"/>
                </a:solidFill>
                <a:uFillTx/>
                <a:latin typeface="Arial"/>
              </a:rPr>
              <a:t>Third Outline Level</a:t>
            </a:r>
            <a:endParaRPr b="0" lang="en-US" sz="1400" strike="noStrike" u="none">
              <a:solidFill>
                <a:srgbClr val="000000"/>
              </a:solidFill>
              <a:uFillTx/>
              <a:latin typeface="Arial"/>
            </a:endParaRPr>
          </a:p>
          <a:p>
            <a:pPr lvl="3" marL="1728000" indent="-216000">
              <a:spcBef>
                <a:spcPts val="567"/>
              </a:spcBef>
              <a:buClr>
                <a:srgbClr val="000000"/>
              </a:buClr>
              <a:buSzPct val="75000"/>
              <a:buFont typeface="Symbol" charset="2"/>
              <a:buChar char=""/>
            </a:pPr>
            <a:r>
              <a:rPr b="0" lang="en-US" sz="1400" strike="noStrike" u="none">
                <a:solidFill>
                  <a:srgbClr val="000000"/>
                </a:solidFill>
                <a:uFillTx/>
                <a:latin typeface="Arial"/>
              </a:rPr>
              <a:t>Fourth Outline Level</a:t>
            </a:r>
            <a:endParaRPr b="0" lang="en-US" sz="1400" strike="noStrike" u="none">
              <a:solidFill>
                <a:srgbClr val="000000"/>
              </a:solidFill>
              <a:uFillTx/>
              <a:latin typeface="Arial"/>
            </a:endParaRPr>
          </a:p>
          <a:p>
            <a:pPr lvl="4" marL="2160000" indent="-216000">
              <a:spcBef>
                <a:spcPts val="283"/>
              </a:spcBef>
              <a:buClr>
                <a:srgbClr val="000000"/>
              </a:buClr>
              <a:buSzPct val="45000"/>
              <a:buFont typeface="Wingdings" charset="2"/>
              <a:buChar char=""/>
            </a:pPr>
            <a:r>
              <a:rPr b="0" lang="en-US" sz="2000" strike="noStrike" u="none">
                <a:solidFill>
                  <a:srgbClr val="000000"/>
                </a:solidFill>
                <a:uFillTx/>
                <a:latin typeface="Arial"/>
              </a:rPr>
              <a:t>Fifth Outline Level</a:t>
            </a:r>
            <a:endParaRPr b="0" lang="en-US" sz="2000" strike="noStrike" u="none">
              <a:solidFill>
                <a:srgbClr val="000000"/>
              </a:solidFill>
              <a:uFillTx/>
              <a:latin typeface="Arial"/>
            </a:endParaRPr>
          </a:p>
          <a:p>
            <a:pPr lvl="5" marL="2592000" indent="-216000">
              <a:spcBef>
                <a:spcPts val="283"/>
              </a:spcBef>
              <a:buClr>
                <a:srgbClr val="000000"/>
              </a:buClr>
              <a:buSzPct val="45000"/>
              <a:buFont typeface="Wingdings" charset="2"/>
              <a:buChar char=""/>
            </a:pPr>
            <a:r>
              <a:rPr b="0" lang="en-US" sz="2000" strike="noStrike" u="none">
                <a:solidFill>
                  <a:srgbClr val="000000"/>
                </a:solidFill>
                <a:uFillTx/>
                <a:latin typeface="Arial"/>
              </a:rPr>
              <a:t>Sixth Outline Level</a:t>
            </a:r>
            <a:endParaRPr b="0" lang="en-US" sz="2000" strike="noStrike" u="none">
              <a:solidFill>
                <a:srgbClr val="000000"/>
              </a:solidFill>
              <a:uFillTx/>
              <a:latin typeface="Arial"/>
            </a:endParaRPr>
          </a:p>
          <a:p>
            <a:pPr lvl="6" marL="3024000" indent="-216000">
              <a:spcBef>
                <a:spcPts val="283"/>
              </a:spcBef>
              <a:buClr>
                <a:srgbClr val="000000"/>
              </a:buClr>
              <a:buSzPct val="45000"/>
              <a:buFont typeface="Wingdings" charset="2"/>
              <a:buChar char=""/>
            </a:pPr>
            <a:r>
              <a:rPr b="0" lang="en-US" sz="2000" strike="noStrike" u="none">
                <a:solidFill>
                  <a:srgbClr val="000000"/>
                </a:solidFill>
                <a:uFillTx/>
                <a:latin typeface="Arial"/>
              </a:rPr>
              <a:t>Seventh Outline Level</a:t>
            </a:r>
            <a:endParaRPr b="0" lang="en-US" sz="2000" strike="noStrike" u="none">
              <a:solidFill>
                <a:srgbClr val="000000"/>
              </a:solidFill>
              <a:uFillTx/>
              <a:latin typeface="Arial"/>
            </a:endParaRPr>
          </a:p>
        </p:txBody>
      </p:sp>
    </p:spTree>
  </p:cSld>
  <p:clrMap bg1="lt1" tx1="dk1" bg2="dk2" tx2="lt2" accent1="accent1" accent2="accent2" accent3="accent3" accent4="accent4" accent5="accent5" accent6="accent6" hlink="hlink" folHlink="folHlink"/>
  <p:sldLayoutIdLst>
    <p:sldLayoutId id="2147483657" r:id="rId3"/>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19" name="PlaceHolder 1"/>
          <p:cNvSpPr>
            <a:spLocks noGrp="1"/>
          </p:cNvSpPr>
          <p:nvPr>
            <p:ph type="title"/>
          </p:nvPr>
        </p:nvSpPr>
        <p:spPr>
          <a:xfrm>
            <a:off x="628560" y="2074680"/>
            <a:ext cx="7886520" cy="993960"/>
          </a:xfrm>
          <a:prstGeom prst="rect">
            <a:avLst/>
          </a:prstGeom>
          <a:noFill/>
          <a:ln w="0">
            <a:noFill/>
          </a:ln>
        </p:spPr>
        <p:txBody>
          <a:bodyPr lIns="91440" rIns="91440" tIns="91440" bIns="91440" anchor="ctr">
            <a:noAutofit/>
          </a:bodyPr>
          <a:p>
            <a:pPr indent="0">
              <a:lnSpc>
                <a:spcPct val="100000"/>
              </a:lnSpc>
              <a:buNone/>
            </a:pPr>
            <a:r>
              <a:rPr b="0" lang="en-US" sz="2800" strike="noStrike" u="none">
                <a:solidFill>
                  <a:schemeClr val="dk1"/>
                </a:solidFill>
                <a:uFillTx/>
                <a:latin typeface="Open Sans"/>
                <a:ea typeface="Open Sans"/>
              </a:rPr>
              <a:t>Title Here</a:t>
            </a:r>
            <a:endParaRPr b="0" lang="en-US" sz="2800" strike="noStrike" u="none">
              <a:solidFill>
                <a:srgbClr val="000000"/>
              </a:solidFill>
              <a:uFillTx/>
              <a:latin typeface="Arial"/>
            </a:endParaRPr>
          </a:p>
        </p:txBody>
      </p:sp>
      <p:pic>
        <p:nvPicPr>
          <p:cNvPr id="20" name="Picture 1" descr="A white flower on a yellow background&#10;&#10;Description automatically generated"/>
          <p:cNvPicPr/>
          <p:nvPr/>
        </p:nvPicPr>
        <p:blipFill>
          <a:blip r:embed="rId2"/>
          <a:stretch/>
        </p:blipFill>
        <p:spPr>
          <a:xfrm>
            <a:off x="8151840" y="0"/>
            <a:ext cx="680040" cy="949680"/>
          </a:xfrm>
          <a:prstGeom prst="rect">
            <a:avLst/>
          </a:prstGeom>
          <a:noFill/>
          <a:ln w="0">
            <a:noFill/>
          </a:ln>
        </p:spPr>
      </p:pic>
    </p:spTree>
  </p:cSld>
  <p:clrMap bg1="lt1" tx1="dk1" bg2="dk2" tx2="lt2" accent1="accent1" accent2="accent2" accent3="accent3" accent4="accent4" accent5="accent5" accent6="accent6" hlink="hlink" folHlink="folHlink"/>
  <p:sldLayoutIdLst>
    <p:sldLayoutId id="2147483659" r:id="rId3"/>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21" name="PlaceHolder 1"/>
          <p:cNvSpPr>
            <a:spLocks noGrp="1"/>
          </p:cNvSpPr>
          <p:nvPr>
            <p:ph type="title"/>
          </p:nvPr>
        </p:nvSpPr>
        <p:spPr>
          <a:xfrm>
            <a:off x="628560" y="2074680"/>
            <a:ext cx="7886520" cy="993960"/>
          </a:xfrm>
          <a:prstGeom prst="rect">
            <a:avLst/>
          </a:prstGeom>
          <a:noFill/>
          <a:ln w="0">
            <a:noFill/>
          </a:ln>
        </p:spPr>
        <p:txBody>
          <a:bodyPr lIns="91440" rIns="91440" tIns="91440" bIns="91440" anchor="ctr">
            <a:noAutofit/>
          </a:bodyPr>
          <a:p>
            <a:pPr indent="0">
              <a:lnSpc>
                <a:spcPct val="100000"/>
              </a:lnSpc>
              <a:buNone/>
            </a:pPr>
            <a:r>
              <a:rPr b="0" lang="en-US" sz="2800" strike="noStrike" u="none">
                <a:solidFill>
                  <a:schemeClr val="dk1"/>
                </a:solidFill>
                <a:uFillTx/>
                <a:latin typeface="Open Sans"/>
                <a:ea typeface="Open Sans"/>
              </a:rPr>
              <a:t>Title Here</a:t>
            </a:r>
            <a:endParaRPr b="0" lang="en-US" sz="2800" strike="noStrike" u="none">
              <a:solidFill>
                <a:srgbClr val="000000"/>
              </a:solidFill>
              <a:uFillTx/>
              <a:latin typeface="Arial"/>
            </a:endParaRPr>
          </a:p>
        </p:txBody>
      </p:sp>
      <p:pic>
        <p:nvPicPr>
          <p:cNvPr id="22" name="Picture 1" descr="A white flower on a yellow background&#10;&#10;Description automatically generated"/>
          <p:cNvPicPr/>
          <p:nvPr/>
        </p:nvPicPr>
        <p:blipFill>
          <a:blip r:embed="rId2"/>
          <a:stretch/>
        </p:blipFill>
        <p:spPr>
          <a:xfrm>
            <a:off x="8151840" y="0"/>
            <a:ext cx="680040" cy="949680"/>
          </a:xfrm>
          <a:prstGeom prst="rect">
            <a:avLst/>
          </a:prstGeom>
          <a:noFill/>
          <a:ln w="0">
            <a:noFill/>
          </a:ln>
        </p:spPr>
      </p:pic>
    </p:spTree>
  </p:cSld>
  <p:clrMap bg1="lt1" tx1="dk1" bg2="dk2" tx2="lt2" accent1="accent1" accent2="accent2" accent3="accent3" accent4="accent4" accent5="accent5" accent6="accent6" hlink="hlink" folHlink="folHlink"/>
  <p:sldLayoutIdLst>
    <p:sldLayoutId id="2147483661" r:id="rId3"/>
  </p:sldLayoutIdLst>
</p:sldMaster>
</file>

<file path=ppt/slideMasters/slideMaster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23" name="PlaceHolder 1"/>
          <p:cNvSpPr>
            <a:spLocks noGrp="1"/>
          </p:cNvSpPr>
          <p:nvPr>
            <p:ph type="title"/>
          </p:nvPr>
        </p:nvSpPr>
        <p:spPr>
          <a:xfrm>
            <a:off x="628560" y="2074680"/>
            <a:ext cx="7886520" cy="993960"/>
          </a:xfrm>
          <a:prstGeom prst="rect">
            <a:avLst/>
          </a:prstGeom>
          <a:noFill/>
          <a:ln w="0">
            <a:noFill/>
          </a:ln>
        </p:spPr>
        <p:txBody>
          <a:bodyPr lIns="91440" rIns="91440" tIns="91440" bIns="91440" anchor="ctr">
            <a:noAutofit/>
          </a:bodyPr>
          <a:p>
            <a:pPr indent="0">
              <a:lnSpc>
                <a:spcPct val="100000"/>
              </a:lnSpc>
              <a:buNone/>
            </a:pPr>
            <a:r>
              <a:rPr b="0" lang="en-US" sz="2800" strike="noStrike" u="none">
                <a:solidFill>
                  <a:schemeClr val="dk1"/>
                </a:solidFill>
                <a:uFillTx/>
                <a:latin typeface="Open Sans"/>
                <a:ea typeface="Open Sans"/>
              </a:rPr>
              <a:t>Title Here</a:t>
            </a:r>
            <a:endParaRPr b="0" lang="en-US" sz="2800" strike="noStrike" u="none">
              <a:solidFill>
                <a:srgbClr val="000000"/>
              </a:solidFill>
              <a:uFillTx/>
              <a:latin typeface="Arial"/>
            </a:endParaRPr>
          </a:p>
        </p:txBody>
      </p:sp>
      <p:pic>
        <p:nvPicPr>
          <p:cNvPr id="24" name="Picture 1" descr="A white flower on a yellow background&#10;&#10;Description automatically generated"/>
          <p:cNvPicPr/>
          <p:nvPr/>
        </p:nvPicPr>
        <p:blipFill>
          <a:blip r:embed="rId2"/>
          <a:stretch/>
        </p:blipFill>
        <p:spPr>
          <a:xfrm>
            <a:off x="8151840" y="0"/>
            <a:ext cx="680040" cy="949680"/>
          </a:xfrm>
          <a:prstGeom prst="rect">
            <a:avLst/>
          </a:prstGeom>
          <a:noFill/>
          <a:ln w="0">
            <a:noFill/>
          </a:ln>
        </p:spPr>
      </p:pic>
    </p:spTree>
  </p:cSld>
  <p:clrMap bg1="lt1" tx1="dk1" bg2="dk2" tx2="lt2" accent1="accent1" accent2="accent2" accent3="accent3" accent4="accent4" accent5="accent5" accent6="accent6" hlink="hlink" folHlink="folHlink"/>
  <p:sldLayoutIdLst>
    <p:sldLayoutId id="2147483663" r:id="rId3"/>
  </p:sldLayoutIdLst>
</p:sldMaster>
</file>

<file path=ppt/slideMasters/slideMaster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25" name="PlaceHolder 1"/>
          <p:cNvSpPr>
            <a:spLocks noGrp="1"/>
          </p:cNvSpPr>
          <p:nvPr>
            <p:ph type="title"/>
          </p:nvPr>
        </p:nvSpPr>
        <p:spPr>
          <a:xfrm>
            <a:off x="628560" y="2074680"/>
            <a:ext cx="7886520" cy="993960"/>
          </a:xfrm>
          <a:prstGeom prst="rect">
            <a:avLst/>
          </a:prstGeom>
          <a:noFill/>
          <a:ln w="0">
            <a:noFill/>
          </a:ln>
        </p:spPr>
        <p:txBody>
          <a:bodyPr lIns="91440" rIns="91440" tIns="91440" bIns="91440" anchor="ctr">
            <a:noAutofit/>
          </a:bodyPr>
          <a:p>
            <a:pPr indent="0">
              <a:lnSpc>
                <a:spcPct val="100000"/>
              </a:lnSpc>
              <a:buNone/>
            </a:pPr>
            <a:r>
              <a:rPr b="0" lang="en-US" sz="2800" strike="noStrike" u="none">
                <a:solidFill>
                  <a:schemeClr val="dk1"/>
                </a:solidFill>
                <a:uFillTx/>
                <a:latin typeface="Open Sans"/>
                <a:ea typeface="Open Sans"/>
              </a:rPr>
              <a:t>Title Here</a:t>
            </a:r>
            <a:endParaRPr b="0" lang="en-US" sz="2800" strike="noStrike" u="none">
              <a:solidFill>
                <a:srgbClr val="000000"/>
              </a:solidFill>
              <a:uFillTx/>
              <a:latin typeface="Arial"/>
            </a:endParaRPr>
          </a:p>
        </p:txBody>
      </p:sp>
      <p:pic>
        <p:nvPicPr>
          <p:cNvPr id="26" name="Picture 1" descr="A white flower on a yellow background&#10;&#10;Description automatically generated"/>
          <p:cNvPicPr/>
          <p:nvPr/>
        </p:nvPicPr>
        <p:blipFill>
          <a:blip r:embed="rId2"/>
          <a:stretch/>
        </p:blipFill>
        <p:spPr>
          <a:xfrm>
            <a:off x="8151840" y="0"/>
            <a:ext cx="680040" cy="949680"/>
          </a:xfrm>
          <a:prstGeom prst="rect">
            <a:avLst/>
          </a:prstGeom>
          <a:noFill/>
          <a:ln w="0">
            <a:noFill/>
          </a:ln>
        </p:spPr>
      </p:pic>
    </p:spTree>
  </p:cSld>
  <p:clrMap bg1="lt1" tx1="dk1" bg2="dk2" tx2="lt2" accent1="accent1" accent2="accent2" accent3="accent3" accent4="accent4" accent5="accent5" accent6="accent6" hlink="hlink" folHlink="folHlink"/>
  <p:sldLayoutIdLst>
    <p:sldLayoutId id="2147483665" r:id="rId3"/>
  </p:sldLayoutId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5.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5.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9.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9.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0.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0.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5.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5.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18.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4.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20.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21.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2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2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4.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2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2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28.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31.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3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33.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34.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36.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38.xml"/></Relationships>
</file>

<file path=ppt/slides/_rels/slide139.xml.rels><?xml version='1.0' encoding='UTF-8' standalone='yes'?>
<Relationships xmlns="http://schemas.openxmlformats.org/package/2006/relationships"><Relationship Id="rId1" Type="http://schemas.openxmlformats.org/officeDocument/2006/relationships/image" Target="../media/image45.png"/><Relationship Id="rId2" Type="http://schemas.openxmlformats.org/officeDocument/2006/relationships/slideLayout" Target="../slideLayouts/slideLayout19.xml"/><Relationship Id="rId3" Type="http://schemas.openxmlformats.org/officeDocument/2006/relationships/notesSlide" Target="../notesSlides/notesSlide13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8.xml"/></Relationships>
</file>

<file path=ppt/slides/_rels/slide140.xml.rels><?xml version='1.0' encoding='UTF-8' standalone='yes'?>
<Relationships xmlns="http://schemas.openxmlformats.org/package/2006/relationships"><Relationship Id="rId1" Type="http://schemas.openxmlformats.org/officeDocument/2006/relationships/image" Target="../media/image46.png"/><Relationship Id="rId2" Type="http://schemas.openxmlformats.org/officeDocument/2006/relationships/slideLayout" Target="../slideLayouts/slideLayout19.xml"/><Relationship Id="rId3" Type="http://schemas.openxmlformats.org/officeDocument/2006/relationships/notesSlide" Target="../notesSlides/notesSlide140.xml"/></Relationships>
</file>

<file path=ppt/slides/_rels/slide141.xml.rels><?xml version='1.0' encoding='UTF-8' standalone='yes'?>
<Relationships xmlns="http://schemas.openxmlformats.org/package/2006/relationships"><Relationship Id="rId1" Type="http://schemas.openxmlformats.org/officeDocument/2006/relationships/image" Target="../media/image47.png"/><Relationship Id="rId2" Type="http://schemas.openxmlformats.org/officeDocument/2006/relationships/slideLayout" Target="../slideLayouts/slideLayout19.xml"/><Relationship Id="rId3" Type="http://schemas.openxmlformats.org/officeDocument/2006/relationships/notesSlide" Target="../notesSlides/notesSlide141.xml"/></Relationships>
</file>

<file path=ppt/slides/_rels/slide142.xml.rels><?xml version='1.0' encoding='UTF-8' standalone='yes'?>
<Relationships xmlns="http://schemas.openxmlformats.org/package/2006/relationships"><Relationship Id="rId1" Type="http://schemas.openxmlformats.org/officeDocument/2006/relationships/image" Target="../media/image48.png"/><Relationship Id="rId2" Type="http://schemas.openxmlformats.org/officeDocument/2006/relationships/slideLayout" Target="../slideLayouts/slideLayout19.xml"/><Relationship Id="rId3" Type="http://schemas.openxmlformats.org/officeDocument/2006/relationships/notesSlide" Target="../notesSlides/notesSlide14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4.xml.rels><?xml version='1.0' encoding='UTF-8' standalone='yes'?>
<Relationships xmlns="http://schemas.openxmlformats.org/package/2006/relationships"><Relationship Id="rId1" Type="http://schemas.openxmlformats.org/officeDocument/2006/relationships/image" Target="../media/image49.jpeg"/><Relationship Id="rId2" Type="http://schemas.openxmlformats.org/officeDocument/2006/relationships/slideLayout" Target="../slideLayouts/slideLayout19.xml"/><Relationship Id="rId3" Type="http://schemas.openxmlformats.org/officeDocument/2006/relationships/notesSlide" Target="../notesSlides/notesSlide154.xml"/></Relationships>
</file>

<file path=ppt/slides/_rels/slide155.xml.rels><?xml version='1.0' encoding='UTF-8' standalone='yes'?>
<Relationships xmlns="http://schemas.openxmlformats.org/package/2006/relationships"><Relationship Id="rId1" Type="http://schemas.openxmlformats.org/officeDocument/2006/relationships/image" Target="../media/image50.jpeg"/><Relationship Id="rId2" Type="http://schemas.openxmlformats.org/officeDocument/2006/relationships/slideLayout" Target="../slideLayouts/slideLayout19.xml"/><Relationship Id="rId3" Type="http://schemas.openxmlformats.org/officeDocument/2006/relationships/notesSlide" Target="../notesSlides/notesSlide155.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2.xml.rels><?xml version='1.0' encoding='UTF-8' standalone='yes'?>
<Relationships xmlns="http://schemas.openxmlformats.org/package/2006/relationships"><Relationship Id="rId1" Type="http://schemas.openxmlformats.org/officeDocument/2006/relationships/image" Target="../media/image51.png"/><Relationship Id="rId2" Type="http://schemas.microsoft.com/office/2007/relationships/hdphoto" Target="../media/hdphoto1.wdp"/><Relationship Id="rId3" Type="http://schemas.openxmlformats.org/officeDocument/2006/relationships/slideLayout" Target="../slideLayouts/slideLayout13.xml"/></Relationships>
</file>

<file path=ppt/slides/_rels/slide163.xml.rels><?xml version='1.0' encoding='UTF-8' standalone='yes'?>
<Relationships xmlns="http://schemas.openxmlformats.org/package/2006/relationships"><Relationship Id="rId1" Type="http://schemas.openxmlformats.org/officeDocument/2006/relationships/image" Target="../media/image52.jpeg"/><Relationship Id="rId2" Type="http://schemas.openxmlformats.org/officeDocument/2006/relationships/slideLayout" Target="../slideLayouts/slideLayout19.xml"/></Relationships>
</file>

<file path=ppt/slides/_rels/slide164.xml.rels><?xml version='1.0' encoding='UTF-8' standalone='yes'?>
<Relationships xmlns="http://schemas.openxmlformats.org/package/2006/relationships"><Relationship Id="rId1" Type="http://schemas.openxmlformats.org/officeDocument/2006/relationships/image" Target="../media/image53.jpeg"/><Relationship Id="rId2" Type="http://schemas.openxmlformats.org/officeDocument/2006/relationships/slideLayout" Target="../slideLayouts/slideLayout19.xml"/><Relationship Id="rId3" Type="http://schemas.openxmlformats.org/officeDocument/2006/relationships/notesSlide" Target="../notesSlides/notesSlide164.xml"/></Relationships>
</file>

<file path=ppt/slides/_rels/slide165.xml.rels><?xml version='1.0' encoding='UTF-8' standalone='yes'?>
<Relationships xmlns="http://schemas.openxmlformats.org/package/2006/relationships"><Relationship Id="rId1" Type="http://schemas.openxmlformats.org/officeDocument/2006/relationships/image" Target="../media/image54.jpeg"/><Relationship Id="rId2" Type="http://schemas.openxmlformats.org/officeDocument/2006/relationships/slideLayout" Target="../slideLayouts/slideLayout19.xml"/><Relationship Id="rId3" Type="http://schemas.openxmlformats.org/officeDocument/2006/relationships/notesSlide" Target="../notesSlides/notesSlide165.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8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3.xml"/></Relationships>
</file>

<file path=ppt/slides/_rels/slide183.xml.rels><?xml version='1.0' encoding='UTF-8' standalone='yes'?>
<Relationships xmlns="http://schemas.openxmlformats.org/package/2006/relationships"><Relationship Id="rId1" Type="http://schemas.openxmlformats.org/officeDocument/2006/relationships/diagramData" Target="../diagrams/data1.xml"/><Relationship Id="rId2" Type="http://schemas.openxmlformats.org/officeDocument/2006/relationships/diagramLayout" Target="../diagrams/layout1.xml"/><Relationship Id="rId3" Type="http://schemas.openxmlformats.org/officeDocument/2006/relationships/diagramQuickStyle" Target="../diagrams/quickStyle1.xml"/><Relationship Id="rId4" Type="http://schemas.openxmlformats.org/officeDocument/2006/relationships/diagramColors" Target="../diagrams/colors1.xml"/><Relationship Id="rId5" Type="http://schemas.microsoft.com/office/2007/relationships/diagramDrawing" Target="../diagrams/drawing1.xml"/><Relationship Id="rId6"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0.xml.rels><?xml version='1.0' encoding='UTF-8' standalone='yes'?>
<Relationships xmlns="http://schemas.openxmlformats.org/package/2006/relationships"><Relationship Id="rId1" Type="http://schemas.openxmlformats.org/officeDocument/2006/relationships/diagramData" Target="../diagrams/data2.xml"/><Relationship Id="rId2" Type="http://schemas.openxmlformats.org/officeDocument/2006/relationships/diagramLayout" Target="../diagrams/layout2.xml"/><Relationship Id="rId3" Type="http://schemas.openxmlformats.org/officeDocument/2006/relationships/diagramQuickStyle" Target="../diagrams/quickStyle2.xml"/><Relationship Id="rId4" Type="http://schemas.openxmlformats.org/officeDocument/2006/relationships/diagramColors" Target="../diagrams/colors2.xml"/><Relationship Id="rId5" Type="http://schemas.microsoft.com/office/2007/relationships/diagramDrawing" Target="../diagrams/drawing2.xml"/><Relationship Id="rId6" Type="http://schemas.openxmlformats.org/officeDocument/2006/relationships/image" Target="../media/image55.png"/><Relationship Id="rId7" Type="http://schemas.openxmlformats.org/officeDocument/2006/relationships/image" Target="../media/image56.svg"/><Relationship Id="rId8" Type="http://schemas.openxmlformats.org/officeDocument/2006/relationships/image" Target="../media/image57.png"/><Relationship Id="rId9" Type="http://schemas.openxmlformats.org/officeDocument/2006/relationships/image" Target="../media/image58.svg"/><Relationship Id="rId10" Type="http://schemas.openxmlformats.org/officeDocument/2006/relationships/image" Target="../media/image59.png"/><Relationship Id="rId11" Type="http://schemas.openxmlformats.org/officeDocument/2006/relationships/image" Target="../media/image60.svg"/><Relationship Id="rId12" Type="http://schemas.openxmlformats.org/officeDocument/2006/relationships/image" Target="../media/image61.png"/><Relationship Id="rId13" Type="http://schemas.openxmlformats.org/officeDocument/2006/relationships/image" Target="../media/image62.svg"/><Relationship Id="rId14" Type="http://schemas.openxmlformats.org/officeDocument/2006/relationships/image" Target="../media/image63.png"/><Relationship Id="rId15" Type="http://schemas.openxmlformats.org/officeDocument/2006/relationships/image" Target="../media/image64.svg"/><Relationship Id="rId16" Type="http://schemas.openxmlformats.org/officeDocument/2006/relationships/image" Target="../media/image65.png"/><Relationship Id="rId17" Type="http://schemas.openxmlformats.org/officeDocument/2006/relationships/image" Target="../media/image66.svg"/><Relationship Id="rId18" Type="http://schemas.openxmlformats.org/officeDocument/2006/relationships/slideLayout" Target="../slideLayouts/slideLayout2.xml"/><Relationship Id="rId19" Type="http://schemas.openxmlformats.org/officeDocument/2006/relationships/notesSlide" Target="../notesSlides/notesSlide190.xml"/></Relationships>
</file>

<file path=ppt/slides/_rels/slide191.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6.xml.rels><?xml version='1.0' encoding='UTF-8' standalone='yes'?>
<Relationships xmlns="http://schemas.openxmlformats.org/package/2006/relationships"><Relationship Id="rId1" Type="http://schemas.openxmlformats.org/officeDocument/2006/relationships/diagramData" Target="../diagrams/data3.xml"/><Relationship Id="rId2" Type="http://schemas.openxmlformats.org/officeDocument/2006/relationships/diagramLayout" Target="../diagrams/layout3.xml"/><Relationship Id="rId3" Type="http://schemas.openxmlformats.org/officeDocument/2006/relationships/diagramQuickStyle" Target="../diagrams/quickStyle3.xml"/><Relationship Id="rId4" Type="http://schemas.openxmlformats.org/officeDocument/2006/relationships/diagramColors" Target="../diagrams/colors3.xml"/><Relationship Id="rId5" Type="http://schemas.microsoft.com/office/2007/relationships/diagramDrawing" Target="../diagrams/drawing3.xml"/><Relationship Id="rId6" Type="http://schemas.openxmlformats.org/officeDocument/2006/relationships/slideLayout" Target="../slideLayouts/slideLayout13.xml"/><Relationship Id="rId7" Type="http://schemas.openxmlformats.org/officeDocument/2006/relationships/notesSlide" Target="../notesSlides/notesSlide196.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0.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6.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1.xml.rels><?xml version='1.0' encoding='UTF-8' standalone='yes'?>
<Relationships xmlns="http://schemas.openxmlformats.org/package/2006/relationships"><Relationship Id="rId1" Type="http://schemas.openxmlformats.org/officeDocument/2006/relationships/hyperlink" Target="https://docs.scs.community/docs/iaas/deployment-examples/cloud-in-a-box/" TargetMode="External"/><Relationship Id="rId2" Type="http://schemas.openxmlformats.org/officeDocument/2006/relationships/slideLayout" Target="../slideLayouts/slideLayout19.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9.xml.rels><?xml version='1.0' encoding='UTF-8' standalone='yes'?>
<Relationships xmlns="http://schemas.openxmlformats.org/package/2006/relationships"><Relationship Id="rId1" Type="http://schemas.openxmlformats.org/officeDocument/2006/relationships/hyperlink" Target="mailto:karsten@vanillacore.net" TargetMode="External"/><Relationship Id="rId2" Type="http://schemas.openxmlformats.org/officeDocument/2006/relationships/hyperlink" Target="https://vanillacore.net/" TargetMode="External"/><Relationship Id="rId3" Type="http://schemas.openxmlformats.org/officeDocument/2006/relationships/hyperlink" Target="https://www.linkedin.com/in/samaschke/" TargetMode="External"/><Relationship Id="rId4"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8.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8.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9.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9.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9.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0.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0.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1.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0.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0.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5.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5.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9.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9.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8.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8.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9.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9.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8.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1.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4.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4.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5.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5.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6.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3.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3.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9.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9.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rPr sz="4400" b="0">
                <a:solidFill>
                  <a:srgbClr val="444444"/>
                </a:solidFill>
                <a:latin typeface="Open Sans"/>
              </a:rPr>
              <a:t>Software-Architektur Training</a:t>
            </a:r>
          </a:p>
        </p:txBody>
      </p:sp>
      <p:sp>
        <p:nvSpPr>
          <p:cNvPr id="3" name="Subtitle 2"/>
          <p:cNvSpPr>
            <a:spLocks noGrp="1"/>
          </p:cNvSpPr>
          <p:nvPr>
            <p:ph type="subTitle"/>
          </p:nvPr>
        </p:nvSpPr>
        <p:spPr/>
        <p:txBody>
          <a:bodyPr/>
          <a:lstStyle/>
          <a:p/>
        </p:txBody>
      </p:sp>
    </p:spTree>
  </p:cSld>
  <p:clrMapOvr>
    <a:masterClrMapping/>
  </p:clrMapOvr>
</p:sld>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rPr sz="4400" b="0">
                <a:solidFill>
                  <a:srgbClr val="444444"/>
                </a:solidFill>
                <a:latin typeface="Open Sans"/>
              </a:rPr>
              <a:t>Software-Architektur Training</a:t>
            </a:r>
          </a:p>
        </p:txBody>
      </p:sp>
      <p:sp>
        <p:nvSpPr>
          <p:cNvPr id="3" name="Subtitle 2"/>
          <p:cNvSpPr>
            <a:spLocks noGrp="1"/>
          </p:cNvSpPr>
          <p:nvPr>
            <p:ph type="subTitle"/>
          </p:nvPr>
        </p:nvSpPr>
        <p:spPr/>
        <p:txBody>
          <a:bodyPr/>
          <a:lstStyle/>
          <a:p/>
        </p:txBody>
      </p:sp>
    </p:spTree>
  </p:cSld>
  <p:clrMapOvr>
    <a:masterClrMapping/>
  </p:clrMapOvr>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rPr sz="3600" b="0">
                <a:solidFill>
                  <a:srgbClr val="444444"/>
                </a:solidFill>
                <a:latin typeface="Open Sans"/>
              </a:rPr>
              <a:t>SOLID Prinzipien</a:t>
            </a:r>
          </a:p>
        </p:txBody>
      </p:sp>
      <p:sp>
        <p:nvSpPr>
          <p:cNvPr id="3" name="Subtitle 2"/>
          <p:cNvSpPr>
            <a:spLocks noGrp="1"/>
          </p:cNvSpPr>
          <p:nvPr>
            <p:ph type="subTitle"/>
          </p:nvPr>
        </p:nvSpPr>
        <p:spPr/>
        <p:txBody>
          <a:bodyPr anchor="t" tIns="152400" bIns="152400" lIns="152400" rIns="152400"/>
          <a:lstStyle/>
          <a:p/>
          <a:p>
            <a:pPr>
              <a:spcBef>
                <a:spcPts val="0"/>
              </a:spcBef>
              <a:spcAft>
                <a:spcPts val="1000"/>
              </a:spcAft>
              <a:defRPr sz="1800">
                <a:latin typeface="Open Sans Light"/>
              </a:defRPr>
            </a:pPr>
            <a:r>
              <a:t>Single Responsibility - Eine Klasse, eine Verantwortung</a:t>
            </a:r>
          </a:p>
          <a:p>
            <a:pPr>
              <a:spcBef>
                <a:spcPts val="400"/>
              </a:spcBef>
              <a:spcAft>
                <a:spcPts val="1000"/>
              </a:spcAft>
              <a:defRPr sz="1800">
                <a:latin typeface="Open Sans Light"/>
              </a:defRPr>
            </a:pPr>
            <a:r>
              <a:t>Open/Closed - Offen für Erweiterung, geschlossen für Änderung</a:t>
            </a:r>
          </a:p>
          <a:p>
            <a:pPr>
              <a:spcBef>
                <a:spcPts val="400"/>
              </a:spcBef>
              <a:spcAft>
                <a:spcPts val="1000"/>
              </a:spcAft>
              <a:defRPr sz="1800">
                <a:latin typeface="Open Sans Light"/>
              </a:defRPr>
            </a:pPr>
            <a:r>
              <a:t>Liskov Substitution - Austauschbarkeit von Subtypen</a:t>
            </a:r>
          </a:p>
          <a:p>
            <a:pPr>
              <a:spcBef>
                <a:spcPts val="400"/>
              </a:spcBef>
              <a:spcAft>
                <a:spcPts val="1000"/>
              </a:spcAft>
              <a:defRPr sz="1800">
                <a:latin typeface="Open Sans Light"/>
              </a:defRPr>
            </a:pPr>
            <a:r>
              <a:t>Interface Segregation - Kleine, spezifische Interfaces</a:t>
            </a:r>
          </a:p>
          <a:p>
            <a:pPr>
              <a:spcBef>
                <a:spcPts val="400"/>
              </a:spcBef>
              <a:spcAft>
                <a:spcPts val="1000"/>
              </a:spcAft>
              <a:defRPr sz="1800">
                <a:latin typeface="Open Sans Light"/>
              </a:defRPr>
            </a:pPr>
            <a:r>
              <a:t>Dependency Inversion - Abhängigkeit von Abstraktionen</a:t>
            </a:r>
          </a:p>
        </p:txBody>
      </p:sp>
    </p:spTree>
  </p:cSld>
  <p:clrMapOvr>
    <a:masterClrMapping/>
  </p:clrMapOvr>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rPr sz="3600" b="0">
                <a:solidFill>
                  <a:srgbClr val="444444"/>
                </a:solidFill>
                <a:latin typeface="Open Sans"/>
              </a:rPr>
              <a:t>SOLID Prinzipien</a:t>
            </a:r>
          </a:p>
        </p:txBody>
      </p:sp>
      <p:sp>
        <p:nvSpPr>
          <p:cNvPr id="3" name="Subtitle 2"/>
          <p:cNvSpPr>
            <a:spLocks noGrp="1"/>
          </p:cNvSpPr>
          <p:nvPr>
            <p:ph type="subTitle"/>
          </p:nvPr>
        </p:nvSpPr>
        <p:spPr/>
        <p:txBody>
          <a:bodyPr anchor="t" tIns="152400" bIns="152400" lIns="152400" rIns="152400"/>
          <a:lstStyle/>
          <a:p/>
          <a:p>
            <a:pPr>
              <a:spcBef>
                <a:spcPts val="0"/>
              </a:spcBef>
              <a:spcAft>
                <a:spcPts val="1000"/>
              </a:spcAft>
              <a:defRPr sz="1800">
                <a:latin typeface="Open Sans Light"/>
              </a:defRPr>
            </a:pPr>
            <a:r>
              <a:t>Single Responsibility - Eine Klasse, eine Verantwortung</a:t>
            </a:r>
          </a:p>
          <a:p>
            <a:pPr>
              <a:spcBef>
                <a:spcPts val="400"/>
              </a:spcBef>
              <a:spcAft>
                <a:spcPts val="1000"/>
              </a:spcAft>
              <a:defRPr sz="1800">
                <a:latin typeface="Open Sans Light"/>
              </a:defRPr>
            </a:pPr>
            <a:r>
              <a:t>Open/Closed - Offen für Erweiterung, geschlossen für Änderung</a:t>
            </a:r>
          </a:p>
          <a:p>
            <a:pPr>
              <a:spcBef>
                <a:spcPts val="400"/>
              </a:spcBef>
              <a:spcAft>
                <a:spcPts val="1000"/>
              </a:spcAft>
              <a:defRPr sz="1800">
                <a:latin typeface="Open Sans Light"/>
              </a:defRPr>
            </a:pPr>
            <a:r>
              <a:t>Liskov Substitution - Austauschbarkeit von Subtypen</a:t>
            </a:r>
          </a:p>
          <a:p>
            <a:pPr>
              <a:spcBef>
                <a:spcPts val="400"/>
              </a:spcBef>
              <a:spcAft>
                <a:spcPts val="1000"/>
              </a:spcAft>
              <a:defRPr sz="1800">
                <a:latin typeface="Open Sans Light"/>
              </a:defRPr>
            </a:pPr>
            <a:r>
              <a:t>Interface Segregation - Kleine, spezifische Interfaces</a:t>
            </a:r>
          </a:p>
          <a:p>
            <a:pPr>
              <a:spcBef>
                <a:spcPts val="400"/>
              </a:spcBef>
              <a:spcAft>
                <a:spcPts val="1000"/>
              </a:spcAft>
              <a:defRPr sz="1800">
                <a:latin typeface="Open Sans Light"/>
              </a:defRPr>
            </a:pPr>
            <a:r>
              <a:t>Dependency Inversion - Abhängigkeit von Abstraktionen</a:t>
            </a:r>
          </a:p>
        </p:txBody>
      </p:sp>
    </p:spTree>
  </p:cSld>
  <p:clrMapOvr>
    <a:masterClrMapping/>
  </p:clrMapOvr>
</p:sld>
</file>

<file path=ppt/slides/slide10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rPr sz="3600" b="0">
                <a:solidFill>
                  <a:srgbClr val="444444"/>
                </a:solidFill>
                <a:latin typeface="Open Sans"/>
              </a:rPr>
              <a:t>State Pattern - Concrete States</a:t>
            </a:r>
          </a:p>
        </p:txBody>
      </p:sp>
      <p:sp>
        <p:nvSpPr>
          <p:cNvPr id="3" name="Subtitle 2"/>
          <p:cNvSpPr>
            <a:spLocks noGrp="1"/>
          </p:cNvSpPr>
          <p:nvPr>
            <p:ph type="subTitle"/>
          </p:nvPr>
        </p:nvSpPr>
        <p:spPr/>
        <p:txBody>
          <a:bodyPr anchor="t" tIns="152400" bIns="152400" lIns="152400" rIns="152400"/>
          <a:lstStyle/>
          <a:p/>
          <a:p>
            <a:pPr>
              <a:spcBef>
                <a:spcPts val="0"/>
              </a:spcBef>
              <a:spcAft>
                <a:spcPts val="1000"/>
              </a:spcAft>
              <a:defRPr sz="1800">
                <a:latin typeface="Open Sans Light"/>
              </a:defRPr>
            </a:pPr>
            <a:r>
              <a:t>```java</a:t>
            </a:r>
          </a:p>
          <a:p>
            <a:pPr>
              <a:spcBef>
                <a:spcPts val="400"/>
              </a:spcBef>
              <a:spcAft>
                <a:spcPts val="1000"/>
              </a:spcAft>
              <a:defRPr sz="1800">
                <a:latin typeface="Open Sans Light"/>
              </a:defRPr>
            </a:pPr>
            <a:r>
              <a:t>class PendingState implements ServiceState {</a:t>
            </a:r>
          </a:p>
          <a:p>
            <a:pPr>
              <a:spcBef>
                <a:spcPts val="400"/>
              </a:spcBef>
              <a:spcAft>
                <a:spcPts val="1000"/>
              </a:spcAft>
              <a:defRPr sz="1800">
                <a:latin typeface="Open Sans Light"/>
              </a:defRPr>
            </a:pPr>
            <a:r>
              <a:t>    public void activate(ServiceContext context) {</a:t>
            </a:r>
          </a:p>
          <a:p>
            <a:pPr>
              <a:spcBef>
                <a:spcPts val="400"/>
              </a:spcBef>
              <a:spcAft>
                <a:spcPts val="1000"/>
              </a:spcAft>
              <a:defRPr sz="1800">
                <a:latin typeface="Open Sans Light"/>
              </a:defRPr>
            </a:pPr>
            <a:r>
              <a:t>        System.out.println("Activating service from pending state");</a:t>
            </a:r>
          </a:p>
          <a:p>
            <a:pPr>
              <a:spcBef>
                <a:spcPts val="400"/>
              </a:spcBef>
              <a:spcAft>
                <a:spcPts val="1000"/>
              </a:spcAft>
              <a:defRPr sz="1800">
                <a:latin typeface="Open Sans Light"/>
              </a:defRPr>
            </a:pPr>
            <a:r>
              <a:t>        context.setState(new ActiveState());</a:t>
            </a:r>
          </a:p>
          <a:p>
            <a:pPr>
              <a:spcBef>
                <a:spcPts val="400"/>
              </a:spcBef>
              <a:spcAft>
                <a:spcPts val="1000"/>
              </a:spcAft>
              <a:defRPr sz="1800">
                <a:latin typeface="Open Sans Light"/>
              </a:defRPr>
            </a:pPr>
            <a:r>
              <a:t>    }</a:t>
            </a:r>
          </a:p>
          <a:p>
            <a:pPr>
              <a:spcBef>
                <a:spcPts val="400"/>
              </a:spcBef>
              <a:spcAft>
                <a:spcPts val="1000"/>
              </a:spcAft>
              <a:defRPr sz="1800">
                <a:latin typeface="Open Sans Light"/>
              </a:defRPr>
            </a:pPr>
            <a:r>
              <a:t>    public void suspend(ServiceContext context) {</a:t>
            </a:r>
          </a:p>
          <a:p>
            <a:pPr>
              <a:spcBef>
                <a:spcPts val="400"/>
              </a:spcBef>
              <a:spcAft>
                <a:spcPts val="1000"/>
              </a:spcAft>
              <a:defRPr sz="1800">
                <a:latin typeface="Open Sans Light"/>
              </a:defRPr>
            </a:pPr>
            <a:r>
              <a:t>        throw new IllegalStateException("Cannot suspend pending service");</a:t>
            </a:r>
          </a:p>
          <a:p>
            <a:pPr>
              <a:spcBef>
                <a:spcPts val="400"/>
              </a:spcBef>
              <a:spcAft>
                <a:spcPts val="1000"/>
              </a:spcAft>
              <a:defRPr sz="1800">
                <a:latin typeface="Open Sans Light"/>
              </a:defRPr>
            </a:pPr>
            <a:r>
              <a:t>    }</a:t>
            </a:r>
          </a:p>
          <a:p>
            <a:pPr>
              <a:spcBef>
                <a:spcPts val="400"/>
              </a:spcBef>
              <a:spcAft>
                <a:spcPts val="1000"/>
              </a:spcAft>
              <a:defRPr sz="1800">
                <a:latin typeface="Open Sans Light"/>
              </a:defRPr>
            </a:pPr>
            <a:r>
              <a:t>    public void terminate(ServiceContext context) {</a:t>
            </a:r>
          </a:p>
          <a:p>
            <a:pPr>
              <a:spcBef>
                <a:spcPts val="400"/>
              </a:spcBef>
              <a:spcAft>
                <a:spcPts val="1000"/>
              </a:spcAft>
              <a:defRPr sz="1800">
                <a:latin typeface="Open Sans Light"/>
              </a:defRPr>
            </a:pPr>
            <a:r>
              <a:t>        System.out.println("Terminating pending service");</a:t>
            </a:r>
          </a:p>
          <a:p>
            <a:pPr>
              <a:spcBef>
                <a:spcPts val="400"/>
              </a:spcBef>
              <a:spcAft>
                <a:spcPts val="1000"/>
              </a:spcAft>
              <a:defRPr sz="1800">
                <a:latin typeface="Open Sans Light"/>
              </a:defRPr>
            </a:pPr>
            <a:r>
              <a:t>        context.setState(new TerminatedState());</a:t>
            </a:r>
          </a:p>
          <a:p>
            <a:pPr>
              <a:spcBef>
                <a:spcPts val="400"/>
              </a:spcBef>
              <a:spcAft>
                <a:spcPts val="1000"/>
              </a:spcAft>
              <a:defRPr sz="1800">
                <a:latin typeface="Open Sans Light"/>
              </a:defRPr>
            </a:pPr>
            <a:r>
              <a:t>    }</a:t>
            </a:r>
          </a:p>
          <a:p>
            <a:pPr>
              <a:spcBef>
                <a:spcPts val="400"/>
              </a:spcBef>
              <a:spcAft>
                <a:spcPts val="1000"/>
              </a:spcAft>
              <a:defRPr sz="1800">
                <a:latin typeface="Open Sans Light"/>
              </a:defRPr>
            </a:pPr>
            <a:r>
              <a:t>    public void restart(ServiceContext context) {</a:t>
            </a:r>
          </a:p>
          <a:p>
            <a:pPr>
              <a:spcBef>
                <a:spcPts val="400"/>
              </a:spcBef>
              <a:spcAft>
                <a:spcPts val="1000"/>
              </a:spcAft>
              <a:defRPr sz="1800">
                <a:latin typeface="Open Sans Light"/>
              </a:defRPr>
            </a:pPr>
            <a:r>
              <a:t>        System.out.println("Service already in pending state");</a:t>
            </a:r>
          </a:p>
          <a:p>
            <a:pPr>
              <a:spcBef>
                <a:spcPts val="400"/>
              </a:spcBef>
              <a:spcAft>
                <a:spcPts val="1000"/>
              </a:spcAft>
              <a:defRPr sz="1800">
                <a:latin typeface="Open Sans Light"/>
              </a:defRPr>
            </a:pPr>
            <a:r>
              <a:t>    }</a:t>
            </a:r>
          </a:p>
          <a:p>
            <a:pPr>
              <a:spcBef>
                <a:spcPts val="400"/>
              </a:spcBef>
              <a:spcAft>
                <a:spcPts val="1000"/>
              </a:spcAft>
              <a:defRPr sz="1800">
                <a:latin typeface="Open Sans Light"/>
              </a:defRPr>
            </a:pPr>
            <a:r>
              <a:t>    public String getStatusName() { return "PENDING"; }</a:t>
            </a:r>
          </a:p>
          <a:p>
            <a:pPr>
              <a:spcBef>
                <a:spcPts val="400"/>
              </a:spcBef>
              <a:spcAft>
                <a:spcPts val="1000"/>
              </a:spcAft>
              <a:defRPr sz="1800">
                <a:latin typeface="Open Sans Light"/>
              </a:defRPr>
            </a:pPr>
            <a:r>
              <a:t>}</a:t>
            </a:r>
          </a:p>
          <a:p>
            <a:pPr>
              <a:spcBef>
                <a:spcPts val="400"/>
              </a:spcBef>
              <a:spcAft>
                <a:spcPts val="1000"/>
              </a:spcAft>
              <a:defRPr sz="1800">
                <a:latin typeface="Open Sans Light"/>
              </a:defRPr>
            </a:pPr>
          </a:p>
          <a:p>
            <a:pPr>
              <a:spcBef>
                <a:spcPts val="400"/>
              </a:spcBef>
              <a:spcAft>
                <a:spcPts val="1000"/>
              </a:spcAft>
              <a:defRPr sz="1800">
                <a:latin typeface="Open Sans Light"/>
              </a:defRPr>
            </a:pPr>
            <a:r>
              <a:t>class ActiveState implements ServiceState {</a:t>
            </a:r>
          </a:p>
          <a:p>
            <a:pPr>
              <a:spcBef>
                <a:spcPts val="400"/>
              </a:spcBef>
              <a:spcAft>
                <a:spcPts val="1000"/>
              </a:spcAft>
              <a:defRPr sz="1800">
                <a:latin typeface="Open Sans Light"/>
              </a:defRPr>
            </a:pPr>
            <a:r>
              <a:t>    public void activate(ServiceContext context) {</a:t>
            </a:r>
          </a:p>
          <a:p>
            <a:pPr>
              <a:spcBef>
                <a:spcPts val="400"/>
              </a:spcBef>
              <a:spcAft>
                <a:spcPts val="1000"/>
              </a:spcAft>
              <a:defRPr sz="1800">
                <a:latin typeface="Open Sans Light"/>
              </a:defRPr>
            </a:pPr>
            <a:r>
              <a:t>        System.out.println("Service already active");</a:t>
            </a:r>
          </a:p>
          <a:p>
            <a:pPr>
              <a:spcBef>
                <a:spcPts val="400"/>
              </a:spcBef>
              <a:spcAft>
                <a:spcPts val="1000"/>
              </a:spcAft>
              <a:defRPr sz="1800">
                <a:latin typeface="Open Sans Light"/>
              </a:defRPr>
            </a:pPr>
            <a:r>
              <a:t>    }</a:t>
            </a:r>
          </a:p>
          <a:p>
            <a:pPr>
              <a:spcBef>
                <a:spcPts val="400"/>
              </a:spcBef>
              <a:spcAft>
                <a:spcPts val="1000"/>
              </a:spcAft>
              <a:defRPr sz="1800">
                <a:latin typeface="Open Sans Light"/>
              </a:defRPr>
            </a:pPr>
            <a:r>
              <a:t>    public void suspend(ServiceContext context) {</a:t>
            </a:r>
          </a:p>
          <a:p>
            <a:pPr>
              <a:spcBef>
                <a:spcPts val="400"/>
              </a:spcBef>
              <a:spcAft>
                <a:spcPts val="1000"/>
              </a:spcAft>
              <a:defRPr sz="1800">
                <a:latin typeface="Open Sans Light"/>
              </a:defRPr>
            </a:pPr>
            <a:r>
              <a:t>        System.out.println("Suspending active service");</a:t>
            </a:r>
          </a:p>
          <a:p>
            <a:pPr>
              <a:spcBef>
                <a:spcPts val="400"/>
              </a:spcBef>
              <a:spcAft>
                <a:spcPts val="1000"/>
              </a:spcAft>
              <a:defRPr sz="1800">
                <a:latin typeface="Open Sans Light"/>
              </a:defRPr>
            </a:pPr>
            <a:r>
              <a:t>        context.setState(new SuspendedState());</a:t>
            </a:r>
          </a:p>
          <a:p>
            <a:pPr>
              <a:spcBef>
                <a:spcPts val="400"/>
              </a:spcBef>
              <a:spcAft>
                <a:spcPts val="1000"/>
              </a:spcAft>
              <a:defRPr sz="1800">
                <a:latin typeface="Open Sans Light"/>
              </a:defRPr>
            </a:pPr>
            <a:r>
              <a:t>    }</a:t>
            </a:r>
          </a:p>
          <a:p>
            <a:pPr>
              <a:spcBef>
                <a:spcPts val="400"/>
              </a:spcBef>
              <a:spcAft>
                <a:spcPts val="1000"/>
              </a:spcAft>
              <a:defRPr sz="1800">
                <a:latin typeface="Open Sans Light"/>
              </a:defRPr>
            </a:pPr>
            <a:r>
              <a:t>    public void terminate(ServiceContext context) {</a:t>
            </a:r>
          </a:p>
          <a:p>
            <a:pPr>
              <a:spcBef>
                <a:spcPts val="400"/>
              </a:spcBef>
              <a:spcAft>
                <a:spcPts val="1000"/>
              </a:spcAft>
              <a:defRPr sz="1800">
                <a:latin typeface="Open Sans Light"/>
              </a:defRPr>
            </a:pPr>
            <a:r>
              <a:t>        System.out.println("Terminating active service");</a:t>
            </a:r>
          </a:p>
          <a:p>
            <a:pPr>
              <a:spcBef>
                <a:spcPts val="400"/>
              </a:spcBef>
              <a:spcAft>
                <a:spcPts val="1000"/>
              </a:spcAft>
              <a:defRPr sz="1800">
                <a:latin typeface="Open Sans Light"/>
              </a:defRPr>
            </a:pPr>
            <a:r>
              <a:t>        context.setState(new TerminatedState());</a:t>
            </a:r>
          </a:p>
          <a:p>
            <a:pPr>
              <a:spcBef>
                <a:spcPts val="400"/>
              </a:spcBef>
              <a:spcAft>
                <a:spcPts val="1000"/>
              </a:spcAft>
              <a:defRPr sz="1800">
                <a:latin typeface="Open Sans Light"/>
              </a:defRPr>
            </a:pPr>
            <a:r>
              <a:t>    }</a:t>
            </a:r>
          </a:p>
          <a:p>
            <a:pPr>
              <a:spcBef>
                <a:spcPts val="400"/>
              </a:spcBef>
              <a:spcAft>
                <a:spcPts val="1000"/>
              </a:spcAft>
              <a:defRPr sz="1800">
                <a:latin typeface="Open Sans Light"/>
              </a:defRPr>
            </a:pPr>
            <a:r>
              <a:t>    public void restart(ServiceContext context) {</a:t>
            </a:r>
          </a:p>
          <a:p>
            <a:pPr>
              <a:spcBef>
                <a:spcPts val="400"/>
              </a:spcBef>
              <a:spcAft>
                <a:spcPts val="1000"/>
              </a:spcAft>
              <a:defRPr sz="1800">
                <a:latin typeface="Open Sans Light"/>
              </a:defRPr>
            </a:pPr>
            <a:r>
              <a:t>        System.out.println("Restarting service");</a:t>
            </a:r>
          </a:p>
          <a:p>
            <a:pPr>
              <a:spcBef>
                <a:spcPts val="400"/>
              </a:spcBef>
              <a:spcAft>
                <a:spcPts val="1000"/>
              </a:spcAft>
              <a:defRPr sz="1800">
                <a:latin typeface="Open Sans Light"/>
              </a:defRPr>
            </a:pPr>
            <a:r>
              <a:t>        context.setState(new PendingState());</a:t>
            </a:r>
          </a:p>
          <a:p>
            <a:pPr>
              <a:spcBef>
                <a:spcPts val="400"/>
              </a:spcBef>
              <a:spcAft>
                <a:spcPts val="1000"/>
              </a:spcAft>
              <a:defRPr sz="1800">
                <a:latin typeface="Open Sans Light"/>
              </a:defRPr>
            </a:pPr>
            <a:r>
              <a:t>        context.activate(); // Chain to activation</a:t>
            </a:r>
          </a:p>
          <a:p>
            <a:pPr>
              <a:spcBef>
                <a:spcPts val="400"/>
              </a:spcBef>
              <a:spcAft>
                <a:spcPts val="1000"/>
              </a:spcAft>
              <a:defRPr sz="1800">
                <a:latin typeface="Open Sans Light"/>
              </a:defRPr>
            </a:pPr>
            <a:r>
              <a:t>    }</a:t>
            </a:r>
          </a:p>
          <a:p>
            <a:pPr>
              <a:spcBef>
                <a:spcPts val="400"/>
              </a:spcBef>
              <a:spcAft>
                <a:spcPts val="1000"/>
              </a:spcAft>
              <a:defRPr sz="1800">
                <a:latin typeface="Open Sans Light"/>
              </a:defRPr>
            </a:pPr>
            <a:r>
              <a:t>    public String getStatusName() { return "ACTIVE"; }</a:t>
            </a:r>
          </a:p>
          <a:p>
            <a:pPr>
              <a:spcBef>
                <a:spcPts val="400"/>
              </a:spcBef>
              <a:spcAft>
                <a:spcPts val="1000"/>
              </a:spcAft>
              <a:defRPr sz="1800">
                <a:latin typeface="Open Sans Light"/>
              </a:defRPr>
            </a:pPr>
            <a:r>
              <a:t>}</a:t>
            </a:r>
          </a:p>
        </p:txBody>
      </p:sp>
    </p:spTree>
  </p:cSld>
  <p:clrMapOvr>
    <a:masterClrMapping/>
  </p:clrMapOvr>
</p:sld>
</file>

<file path=ppt/slides/slide10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rPr sz="3600" b="0">
                <a:solidFill>
                  <a:srgbClr val="444444"/>
                </a:solidFill>
                <a:latin typeface="Open Sans"/>
              </a:rPr>
              <a:t>State Pattern - Concrete States</a:t>
            </a:r>
          </a:p>
        </p:txBody>
      </p:sp>
      <p:sp>
        <p:nvSpPr>
          <p:cNvPr id="3" name="Subtitle 2"/>
          <p:cNvSpPr>
            <a:spLocks noGrp="1"/>
          </p:cNvSpPr>
          <p:nvPr>
            <p:ph type="subTitle"/>
          </p:nvPr>
        </p:nvSpPr>
        <p:spPr/>
        <p:txBody>
          <a:bodyPr anchor="t" tIns="152400" bIns="152400" lIns="152400" rIns="152400"/>
          <a:lstStyle/>
          <a:p/>
          <a:p>
            <a:pPr>
              <a:spcBef>
                <a:spcPts val="0"/>
              </a:spcBef>
              <a:spcAft>
                <a:spcPts val="1000"/>
              </a:spcAft>
              <a:defRPr sz="1800">
                <a:latin typeface="Open Sans Light"/>
              </a:defRPr>
            </a:pPr>
            <a:r>
              <a:t>```java</a:t>
            </a:r>
          </a:p>
          <a:p>
            <a:pPr>
              <a:spcBef>
                <a:spcPts val="400"/>
              </a:spcBef>
              <a:spcAft>
                <a:spcPts val="1000"/>
              </a:spcAft>
              <a:defRPr sz="1800">
                <a:latin typeface="Open Sans Light"/>
              </a:defRPr>
            </a:pPr>
            <a:r>
              <a:t>class PendingState implements ServiceState {</a:t>
            </a:r>
          </a:p>
          <a:p>
            <a:pPr>
              <a:spcBef>
                <a:spcPts val="400"/>
              </a:spcBef>
              <a:spcAft>
                <a:spcPts val="1000"/>
              </a:spcAft>
              <a:defRPr sz="1800">
                <a:latin typeface="Open Sans Light"/>
              </a:defRPr>
            </a:pPr>
            <a:r>
              <a:t>    public void activate(ServiceContext context) {</a:t>
            </a:r>
          </a:p>
          <a:p>
            <a:pPr>
              <a:spcBef>
                <a:spcPts val="400"/>
              </a:spcBef>
              <a:spcAft>
                <a:spcPts val="1000"/>
              </a:spcAft>
              <a:defRPr sz="1800">
                <a:latin typeface="Open Sans Light"/>
              </a:defRPr>
            </a:pPr>
            <a:r>
              <a:t>        System.out.println("Activating service from pending state");</a:t>
            </a:r>
          </a:p>
          <a:p>
            <a:pPr>
              <a:spcBef>
                <a:spcPts val="400"/>
              </a:spcBef>
              <a:spcAft>
                <a:spcPts val="1000"/>
              </a:spcAft>
              <a:defRPr sz="1800">
                <a:latin typeface="Open Sans Light"/>
              </a:defRPr>
            </a:pPr>
            <a:r>
              <a:t>        context.setState(new ActiveState());</a:t>
            </a:r>
          </a:p>
          <a:p>
            <a:pPr>
              <a:spcBef>
                <a:spcPts val="400"/>
              </a:spcBef>
              <a:spcAft>
                <a:spcPts val="1000"/>
              </a:spcAft>
              <a:defRPr sz="1800">
                <a:latin typeface="Open Sans Light"/>
              </a:defRPr>
            </a:pPr>
            <a:r>
              <a:t>    }</a:t>
            </a:r>
          </a:p>
          <a:p>
            <a:pPr>
              <a:spcBef>
                <a:spcPts val="400"/>
              </a:spcBef>
              <a:spcAft>
                <a:spcPts val="1000"/>
              </a:spcAft>
              <a:defRPr sz="1800">
                <a:latin typeface="Open Sans Light"/>
              </a:defRPr>
            </a:pPr>
            <a:r>
              <a:t>    public void suspend(ServiceContext context) {</a:t>
            </a:r>
          </a:p>
          <a:p>
            <a:pPr>
              <a:spcBef>
                <a:spcPts val="400"/>
              </a:spcBef>
              <a:spcAft>
                <a:spcPts val="1000"/>
              </a:spcAft>
              <a:defRPr sz="1800">
                <a:latin typeface="Open Sans Light"/>
              </a:defRPr>
            </a:pPr>
            <a:r>
              <a:t>        throw new IllegalStateException("Cannot suspend pending service");</a:t>
            </a:r>
          </a:p>
          <a:p>
            <a:pPr>
              <a:spcBef>
                <a:spcPts val="400"/>
              </a:spcBef>
              <a:spcAft>
                <a:spcPts val="1000"/>
              </a:spcAft>
              <a:defRPr sz="1800">
                <a:latin typeface="Open Sans Light"/>
              </a:defRPr>
            </a:pPr>
            <a:r>
              <a:t>    }</a:t>
            </a:r>
          </a:p>
          <a:p>
            <a:pPr>
              <a:spcBef>
                <a:spcPts val="400"/>
              </a:spcBef>
              <a:spcAft>
                <a:spcPts val="1000"/>
              </a:spcAft>
              <a:defRPr sz="1800">
                <a:latin typeface="Open Sans Light"/>
              </a:defRPr>
            </a:pPr>
            <a:r>
              <a:t>    public void terminate(ServiceContext context) {</a:t>
            </a:r>
          </a:p>
          <a:p>
            <a:pPr>
              <a:spcBef>
                <a:spcPts val="400"/>
              </a:spcBef>
              <a:spcAft>
                <a:spcPts val="1000"/>
              </a:spcAft>
              <a:defRPr sz="1800">
                <a:latin typeface="Open Sans Light"/>
              </a:defRPr>
            </a:pPr>
            <a:r>
              <a:t>        System.out.println("Terminating pending service");</a:t>
            </a:r>
          </a:p>
          <a:p>
            <a:pPr>
              <a:spcBef>
                <a:spcPts val="400"/>
              </a:spcBef>
              <a:spcAft>
                <a:spcPts val="1000"/>
              </a:spcAft>
              <a:defRPr sz="1800">
                <a:latin typeface="Open Sans Light"/>
              </a:defRPr>
            </a:pPr>
            <a:r>
              <a:t>        context.setState(new TerminatedState());</a:t>
            </a:r>
          </a:p>
          <a:p>
            <a:pPr>
              <a:spcBef>
                <a:spcPts val="400"/>
              </a:spcBef>
              <a:spcAft>
                <a:spcPts val="1000"/>
              </a:spcAft>
              <a:defRPr sz="1800">
                <a:latin typeface="Open Sans Light"/>
              </a:defRPr>
            </a:pPr>
            <a:r>
              <a:t>    }</a:t>
            </a:r>
          </a:p>
          <a:p>
            <a:pPr>
              <a:spcBef>
                <a:spcPts val="400"/>
              </a:spcBef>
              <a:spcAft>
                <a:spcPts val="1000"/>
              </a:spcAft>
              <a:defRPr sz="1800">
                <a:latin typeface="Open Sans Light"/>
              </a:defRPr>
            </a:pPr>
            <a:r>
              <a:t>    public void restart(ServiceContext context) {</a:t>
            </a:r>
          </a:p>
          <a:p>
            <a:pPr>
              <a:spcBef>
                <a:spcPts val="400"/>
              </a:spcBef>
              <a:spcAft>
                <a:spcPts val="1000"/>
              </a:spcAft>
              <a:defRPr sz="1800">
                <a:latin typeface="Open Sans Light"/>
              </a:defRPr>
            </a:pPr>
            <a:r>
              <a:t>        System.out.println("Service already in pending state");</a:t>
            </a:r>
          </a:p>
          <a:p>
            <a:pPr>
              <a:spcBef>
                <a:spcPts val="400"/>
              </a:spcBef>
              <a:spcAft>
                <a:spcPts val="1000"/>
              </a:spcAft>
              <a:defRPr sz="1800">
                <a:latin typeface="Open Sans Light"/>
              </a:defRPr>
            </a:pPr>
            <a:r>
              <a:t>    }</a:t>
            </a:r>
          </a:p>
          <a:p>
            <a:pPr>
              <a:spcBef>
                <a:spcPts val="400"/>
              </a:spcBef>
              <a:spcAft>
                <a:spcPts val="1000"/>
              </a:spcAft>
              <a:defRPr sz="1800">
                <a:latin typeface="Open Sans Light"/>
              </a:defRPr>
            </a:pPr>
            <a:r>
              <a:t>    public String getStatusName() { return "PENDING"; }</a:t>
            </a:r>
          </a:p>
          <a:p>
            <a:pPr>
              <a:spcBef>
                <a:spcPts val="400"/>
              </a:spcBef>
              <a:spcAft>
                <a:spcPts val="1000"/>
              </a:spcAft>
              <a:defRPr sz="1800">
                <a:latin typeface="Open Sans Light"/>
              </a:defRPr>
            </a:pPr>
            <a:r>
              <a:t>}</a:t>
            </a:r>
          </a:p>
          <a:p>
            <a:pPr>
              <a:spcBef>
                <a:spcPts val="400"/>
              </a:spcBef>
              <a:spcAft>
                <a:spcPts val="1000"/>
              </a:spcAft>
              <a:defRPr sz="1800">
                <a:latin typeface="Open Sans Light"/>
              </a:defRPr>
            </a:pPr>
          </a:p>
          <a:p>
            <a:pPr>
              <a:spcBef>
                <a:spcPts val="400"/>
              </a:spcBef>
              <a:spcAft>
                <a:spcPts val="1000"/>
              </a:spcAft>
              <a:defRPr sz="1800">
                <a:latin typeface="Open Sans Light"/>
              </a:defRPr>
            </a:pPr>
            <a:r>
              <a:t>class ActiveState implements ServiceState {</a:t>
            </a:r>
          </a:p>
          <a:p>
            <a:pPr>
              <a:spcBef>
                <a:spcPts val="400"/>
              </a:spcBef>
              <a:spcAft>
                <a:spcPts val="1000"/>
              </a:spcAft>
              <a:defRPr sz="1800">
                <a:latin typeface="Open Sans Light"/>
              </a:defRPr>
            </a:pPr>
            <a:r>
              <a:t>    public void activate(ServiceContext context) {</a:t>
            </a:r>
          </a:p>
          <a:p>
            <a:pPr>
              <a:spcBef>
                <a:spcPts val="400"/>
              </a:spcBef>
              <a:spcAft>
                <a:spcPts val="1000"/>
              </a:spcAft>
              <a:defRPr sz="1800">
                <a:latin typeface="Open Sans Light"/>
              </a:defRPr>
            </a:pPr>
            <a:r>
              <a:t>        System.out.println("Service already active");</a:t>
            </a:r>
          </a:p>
          <a:p>
            <a:pPr>
              <a:spcBef>
                <a:spcPts val="400"/>
              </a:spcBef>
              <a:spcAft>
                <a:spcPts val="1000"/>
              </a:spcAft>
              <a:defRPr sz="1800">
                <a:latin typeface="Open Sans Light"/>
              </a:defRPr>
            </a:pPr>
            <a:r>
              <a:t>    }</a:t>
            </a:r>
          </a:p>
          <a:p>
            <a:pPr>
              <a:spcBef>
                <a:spcPts val="400"/>
              </a:spcBef>
              <a:spcAft>
                <a:spcPts val="1000"/>
              </a:spcAft>
              <a:defRPr sz="1800">
                <a:latin typeface="Open Sans Light"/>
              </a:defRPr>
            </a:pPr>
            <a:r>
              <a:t>    public void suspend(ServiceContext context) {</a:t>
            </a:r>
          </a:p>
          <a:p>
            <a:pPr>
              <a:spcBef>
                <a:spcPts val="400"/>
              </a:spcBef>
              <a:spcAft>
                <a:spcPts val="1000"/>
              </a:spcAft>
              <a:defRPr sz="1800">
                <a:latin typeface="Open Sans Light"/>
              </a:defRPr>
            </a:pPr>
            <a:r>
              <a:t>        System.out.println("Suspending active service");</a:t>
            </a:r>
          </a:p>
          <a:p>
            <a:pPr>
              <a:spcBef>
                <a:spcPts val="400"/>
              </a:spcBef>
              <a:spcAft>
                <a:spcPts val="1000"/>
              </a:spcAft>
              <a:defRPr sz="1800">
                <a:latin typeface="Open Sans Light"/>
              </a:defRPr>
            </a:pPr>
            <a:r>
              <a:t>        context.setState(new SuspendedState());</a:t>
            </a:r>
          </a:p>
          <a:p>
            <a:pPr>
              <a:spcBef>
                <a:spcPts val="400"/>
              </a:spcBef>
              <a:spcAft>
                <a:spcPts val="1000"/>
              </a:spcAft>
              <a:defRPr sz="1800">
                <a:latin typeface="Open Sans Light"/>
              </a:defRPr>
            </a:pPr>
            <a:r>
              <a:t>    }</a:t>
            </a:r>
          </a:p>
          <a:p>
            <a:pPr>
              <a:spcBef>
                <a:spcPts val="400"/>
              </a:spcBef>
              <a:spcAft>
                <a:spcPts val="1000"/>
              </a:spcAft>
              <a:defRPr sz="1800">
                <a:latin typeface="Open Sans Light"/>
              </a:defRPr>
            </a:pPr>
            <a:r>
              <a:t>    public void terminate(ServiceContext context) {</a:t>
            </a:r>
          </a:p>
          <a:p>
            <a:pPr>
              <a:spcBef>
                <a:spcPts val="400"/>
              </a:spcBef>
              <a:spcAft>
                <a:spcPts val="1000"/>
              </a:spcAft>
              <a:defRPr sz="1800">
                <a:latin typeface="Open Sans Light"/>
              </a:defRPr>
            </a:pPr>
            <a:r>
              <a:t>        System.out.println("Terminating active service");</a:t>
            </a:r>
          </a:p>
          <a:p>
            <a:pPr>
              <a:spcBef>
                <a:spcPts val="400"/>
              </a:spcBef>
              <a:spcAft>
                <a:spcPts val="1000"/>
              </a:spcAft>
              <a:defRPr sz="1800">
                <a:latin typeface="Open Sans Light"/>
              </a:defRPr>
            </a:pPr>
            <a:r>
              <a:t>        context.setState(new TerminatedState());</a:t>
            </a:r>
          </a:p>
          <a:p>
            <a:pPr>
              <a:spcBef>
                <a:spcPts val="400"/>
              </a:spcBef>
              <a:spcAft>
                <a:spcPts val="1000"/>
              </a:spcAft>
              <a:defRPr sz="1800">
                <a:latin typeface="Open Sans Light"/>
              </a:defRPr>
            </a:pPr>
            <a:r>
              <a:t>    }</a:t>
            </a:r>
          </a:p>
          <a:p>
            <a:pPr>
              <a:spcBef>
                <a:spcPts val="400"/>
              </a:spcBef>
              <a:spcAft>
                <a:spcPts val="1000"/>
              </a:spcAft>
              <a:defRPr sz="1800">
                <a:latin typeface="Open Sans Light"/>
              </a:defRPr>
            </a:pPr>
            <a:r>
              <a:t>    public void restart(ServiceContext context) {</a:t>
            </a:r>
          </a:p>
          <a:p>
            <a:pPr>
              <a:spcBef>
                <a:spcPts val="400"/>
              </a:spcBef>
              <a:spcAft>
                <a:spcPts val="1000"/>
              </a:spcAft>
              <a:defRPr sz="1800">
                <a:latin typeface="Open Sans Light"/>
              </a:defRPr>
            </a:pPr>
            <a:r>
              <a:t>        System.out.println("Restarting service");</a:t>
            </a:r>
          </a:p>
          <a:p>
            <a:pPr>
              <a:spcBef>
                <a:spcPts val="400"/>
              </a:spcBef>
              <a:spcAft>
                <a:spcPts val="1000"/>
              </a:spcAft>
              <a:defRPr sz="1800">
                <a:latin typeface="Open Sans Light"/>
              </a:defRPr>
            </a:pPr>
            <a:r>
              <a:t>        context.setState(new PendingState());</a:t>
            </a:r>
          </a:p>
          <a:p>
            <a:pPr>
              <a:spcBef>
                <a:spcPts val="400"/>
              </a:spcBef>
              <a:spcAft>
                <a:spcPts val="1000"/>
              </a:spcAft>
              <a:defRPr sz="1800">
                <a:latin typeface="Open Sans Light"/>
              </a:defRPr>
            </a:pPr>
            <a:r>
              <a:t>        context.activate(); // Chain to activation</a:t>
            </a:r>
          </a:p>
          <a:p>
            <a:pPr>
              <a:spcBef>
                <a:spcPts val="400"/>
              </a:spcBef>
              <a:spcAft>
                <a:spcPts val="1000"/>
              </a:spcAft>
              <a:defRPr sz="1800">
                <a:latin typeface="Open Sans Light"/>
              </a:defRPr>
            </a:pPr>
            <a:r>
              <a:t>    }</a:t>
            </a:r>
          </a:p>
          <a:p>
            <a:pPr>
              <a:spcBef>
                <a:spcPts val="400"/>
              </a:spcBef>
              <a:spcAft>
                <a:spcPts val="1000"/>
              </a:spcAft>
              <a:defRPr sz="1800">
                <a:latin typeface="Open Sans Light"/>
              </a:defRPr>
            </a:pPr>
            <a:r>
              <a:t>    public String getStatusName() { return "ACTIVE"; }</a:t>
            </a:r>
          </a:p>
          <a:p>
            <a:pPr>
              <a:spcBef>
                <a:spcPts val="400"/>
              </a:spcBef>
              <a:spcAft>
                <a:spcPts val="1000"/>
              </a:spcAft>
              <a:defRPr sz="1800">
                <a:latin typeface="Open Sans Light"/>
              </a:defRPr>
            </a:pPr>
            <a:r>
              <a:t>}</a:t>
            </a:r>
          </a:p>
        </p:txBody>
      </p:sp>
    </p:spTree>
  </p:cSld>
  <p:clrMapOvr>
    <a:masterClrMapping/>
  </p:clrMapOvr>
</p:sld>
</file>

<file path=ppt/slides/slide10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rPr sz="3600" b="0">
                <a:solidFill>
                  <a:srgbClr val="444444"/>
                </a:solidFill>
                <a:latin typeface="Open Sans"/>
              </a:rPr>
              <a:t>Strategy Pattern - Problem</a:t>
            </a:r>
          </a:p>
        </p:txBody>
      </p:sp>
      <p:sp>
        <p:nvSpPr>
          <p:cNvPr id="3" name="Subtitle 2"/>
          <p:cNvSpPr>
            <a:spLocks noGrp="1"/>
          </p:cNvSpPr>
          <p:nvPr>
            <p:ph type="subTitle"/>
          </p:nvPr>
        </p:nvSpPr>
        <p:spPr/>
        <p:txBody>
          <a:bodyPr anchor="t" tIns="152400" bIns="152400" lIns="152400" rIns="152400"/>
          <a:lstStyle/>
          <a:p/>
          <a:p>
            <a:pPr>
              <a:spcBef>
                <a:spcPts val="0"/>
              </a:spcBef>
              <a:spcAft>
                <a:spcPts val="1000"/>
              </a:spcAft>
              <a:defRPr sz="1800">
                <a:latin typeface="Open Sans Light"/>
              </a:defRPr>
            </a:pPr>
            <a:r>
              <a:t>• Problem: Verschiedene Algorithmen für gleiche Aufgabe</a:t>
            </a:r>
          </a:p>
          <a:p>
            <a:pPr>
              <a:spcBef>
                <a:spcPts val="400"/>
              </a:spcBef>
              <a:spcAft>
                <a:spcPts val="1000"/>
              </a:spcAft>
              <a:defRPr sz="1800">
                <a:latin typeface="Open Sans Light"/>
              </a:defRPr>
            </a:pPr>
            <a:r>
              <a:t>• Beispiele:</a:t>
            </a:r>
          </a:p>
          <a:p>
            <a:pPr>
              <a:spcBef>
                <a:spcPts val="400"/>
              </a:spcBef>
              <a:spcAft>
                <a:spcPts val="1000"/>
              </a:spcAft>
              <a:defRPr sz="1800">
                <a:latin typeface="Open Sans Light"/>
              </a:defRPr>
            </a:pPr>
            <a:r>
              <a:t>  - Routing-Algorithmen (Shortest Path, Load Balancing)</a:t>
            </a:r>
          </a:p>
          <a:p>
            <a:pPr>
              <a:spcBef>
                <a:spcPts val="400"/>
              </a:spcBef>
              <a:spcAft>
                <a:spcPts val="1000"/>
              </a:spcAft>
              <a:defRPr sz="1800">
                <a:latin typeface="Open Sans Light"/>
              </a:defRPr>
            </a:pPr>
            <a:r>
              <a:t>  - Compression-Algorithmen (ZIP, GZIP, LZ4)</a:t>
            </a:r>
          </a:p>
          <a:p>
            <a:pPr>
              <a:spcBef>
                <a:spcPts val="400"/>
              </a:spcBef>
              <a:spcAft>
                <a:spcPts val="1000"/>
              </a:spcAft>
              <a:defRPr sz="1800">
                <a:latin typeface="Open Sans Light"/>
              </a:defRPr>
            </a:pPr>
            <a:r>
              <a:t>  - Payment Processing (Credit Card, PayPal, Invoice)</a:t>
            </a:r>
          </a:p>
          <a:p>
            <a:pPr>
              <a:spcBef>
                <a:spcPts val="400"/>
              </a:spcBef>
              <a:spcAft>
                <a:spcPts val="1000"/>
              </a:spcAft>
              <a:defRPr sz="1800">
                <a:latin typeface="Open Sans Light"/>
              </a:defRPr>
            </a:pPr>
            <a:r>
              <a:t>• Herausforderungen:</a:t>
            </a:r>
          </a:p>
          <a:p>
            <a:pPr>
              <a:spcBef>
                <a:spcPts val="400"/>
              </a:spcBef>
              <a:spcAft>
                <a:spcPts val="1000"/>
              </a:spcAft>
              <a:defRPr sz="1800">
                <a:latin typeface="Open Sans Light"/>
              </a:defRPr>
            </a:pPr>
            <a:r>
              <a:t>  - Algorithm-Selection in Client-Code</a:t>
            </a:r>
          </a:p>
          <a:p>
            <a:pPr>
              <a:spcBef>
                <a:spcPts val="400"/>
              </a:spcBef>
              <a:spcAft>
                <a:spcPts val="1000"/>
              </a:spcAft>
              <a:defRPr sz="1800">
                <a:latin typeface="Open Sans Light"/>
              </a:defRPr>
            </a:pPr>
            <a:r>
              <a:t>  - Schwer testbar und wartbar</a:t>
            </a:r>
          </a:p>
          <a:p>
            <a:pPr>
              <a:spcBef>
                <a:spcPts val="400"/>
              </a:spcBef>
              <a:spcAft>
                <a:spcPts val="1000"/>
              </a:spcAft>
              <a:defRPr sz="1800">
                <a:latin typeface="Open Sans Light"/>
              </a:defRPr>
            </a:pPr>
            <a:r>
              <a:t>  - Violation of Open-Closed Principle</a:t>
            </a:r>
          </a:p>
          <a:p>
            <a:pPr>
              <a:spcBef>
                <a:spcPts val="400"/>
              </a:spcBef>
              <a:spcAft>
                <a:spcPts val="1000"/>
              </a:spcAft>
              <a:defRPr sz="1800">
                <a:latin typeface="Open Sans Light"/>
              </a:defRPr>
            </a:pPr>
            <a:r>
              <a:t>• Telekom Example:</a:t>
            </a:r>
          </a:p>
          <a:p>
            <a:pPr>
              <a:spcBef>
                <a:spcPts val="400"/>
              </a:spcBef>
              <a:spcAft>
                <a:spcPts val="1000"/>
              </a:spcAft>
              <a:defRPr sz="1800">
                <a:latin typeface="Open Sans Light"/>
              </a:defRPr>
            </a:pPr>
            <a:r>
              <a:t>  - Network Traffic Routing</a:t>
            </a:r>
          </a:p>
          <a:p>
            <a:pPr>
              <a:spcBef>
                <a:spcPts val="400"/>
              </a:spcBef>
              <a:spcAft>
                <a:spcPts val="1000"/>
              </a:spcAft>
              <a:defRPr sz="1800">
                <a:latin typeface="Open Sans Light"/>
              </a:defRPr>
            </a:pPr>
            <a:r>
              <a:t>  - Different strategies based on conditions</a:t>
            </a:r>
          </a:p>
        </p:txBody>
      </p:sp>
    </p:spTree>
  </p:cSld>
  <p:clrMapOvr>
    <a:masterClrMapping/>
  </p:clrMapOvr>
</p:sld>
</file>

<file path=ppt/slides/slide10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rPr sz="3600" b="0">
                <a:solidFill>
                  <a:srgbClr val="444444"/>
                </a:solidFill>
                <a:latin typeface="Open Sans"/>
              </a:rPr>
              <a:t>Strategy Pattern - Problem</a:t>
            </a:r>
          </a:p>
        </p:txBody>
      </p:sp>
      <p:sp>
        <p:nvSpPr>
          <p:cNvPr id="3" name="Subtitle 2"/>
          <p:cNvSpPr>
            <a:spLocks noGrp="1"/>
          </p:cNvSpPr>
          <p:nvPr>
            <p:ph type="subTitle"/>
          </p:nvPr>
        </p:nvSpPr>
        <p:spPr/>
        <p:txBody>
          <a:bodyPr anchor="t" tIns="152400" bIns="152400" lIns="152400" rIns="152400"/>
          <a:lstStyle/>
          <a:p/>
          <a:p>
            <a:pPr>
              <a:spcBef>
                <a:spcPts val="0"/>
              </a:spcBef>
              <a:spcAft>
                <a:spcPts val="1000"/>
              </a:spcAft>
              <a:defRPr sz="1800">
                <a:latin typeface="Open Sans Light"/>
              </a:defRPr>
            </a:pPr>
            <a:r>
              <a:t>• Problem: Verschiedene Algorithmen für gleiche Aufgabe</a:t>
            </a:r>
          </a:p>
          <a:p>
            <a:pPr>
              <a:spcBef>
                <a:spcPts val="400"/>
              </a:spcBef>
              <a:spcAft>
                <a:spcPts val="1000"/>
              </a:spcAft>
              <a:defRPr sz="1800">
                <a:latin typeface="Open Sans Light"/>
              </a:defRPr>
            </a:pPr>
            <a:r>
              <a:t>• Beispiele:</a:t>
            </a:r>
          </a:p>
          <a:p>
            <a:pPr>
              <a:spcBef>
                <a:spcPts val="400"/>
              </a:spcBef>
              <a:spcAft>
                <a:spcPts val="1000"/>
              </a:spcAft>
              <a:defRPr sz="1800">
                <a:latin typeface="Open Sans Light"/>
              </a:defRPr>
            </a:pPr>
            <a:r>
              <a:t>  - Routing-Algorithmen (Shortest Path, Load Balancing)</a:t>
            </a:r>
          </a:p>
          <a:p>
            <a:pPr>
              <a:spcBef>
                <a:spcPts val="400"/>
              </a:spcBef>
              <a:spcAft>
                <a:spcPts val="1000"/>
              </a:spcAft>
              <a:defRPr sz="1800">
                <a:latin typeface="Open Sans Light"/>
              </a:defRPr>
            </a:pPr>
            <a:r>
              <a:t>  - Compression-Algorithmen (ZIP, GZIP, LZ4)</a:t>
            </a:r>
          </a:p>
          <a:p>
            <a:pPr>
              <a:spcBef>
                <a:spcPts val="400"/>
              </a:spcBef>
              <a:spcAft>
                <a:spcPts val="1000"/>
              </a:spcAft>
              <a:defRPr sz="1800">
                <a:latin typeface="Open Sans Light"/>
              </a:defRPr>
            </a:pPr>
            <a:r>
              <a:t>  - Payment Processing (Credit Card, PayPal, Invoice)</a:t>
            </a:r>
          </a:p>
          <a:p>
            <a:pPr>
              <a:spcBef>
                <a:spcPts val="400"/>
              </a:spcBef>
              <a:spcAft>
                <a:spcPts val="1000"/>
              </a:spcAft>
              <a:defRPr sz="1800">
                <a:latin typeface="Open Sans Light"/>
              </a:defRPr>
            </a:pPr>
            <a:r>
              <a:t>• Herausforderungen:</a:t>
            </a:r>
          </a:p>
          <a:p>
            <a:pPr>
              <a:spcBef>
                <a:spcPts val="400"/>
              </a:spcBef>
              <a:spcAft>
                <a:spcPts val="1000"/>
              </a:spcAft>
              <a:defRPr sz="1800">
                <a:latin typeface="Open Sans Light"/>
              </a:defRPr>
            </a:pPr>
            <a:r>
              <a:t>  - Algorithm-Selection in Client-Code</a:t>
            </a:r>
          </a:p>
          <a:p>
            <a:pPr>
              <a:spcBef>
                <a:spcPts val="400"/>
              </a:spcBef>
              <a:spcAft>
                <a:spcPts val="1000"/>
              </a:spcAft>
              <a:defRPr sz="1800">
                <a:latin typeface="Open Sans Light"/>
              </a:defRPr>
            </a:pPr>
            <a:r>
              <a:t>  - Schwer testbar und wartbar</a:t>
            </a:r>
          </a:p>
          <a:p>
            <a:pPr>
              <a:spcBef>
                <a:spcPts val="400"/>
              </a:spcBef>
              <a:spcAft>
                <a:spcPts val="1000"/>
              </a:spcAft>
              <a:defRPr sz="1800">
                <a:latin typeface="Open Sans Light"/>
              </a:defRPr>
            </a:pPr>
            <a:r>
              <a:t>  - Violation of Open-Closed Principle</a:t>
            </a:r>
          </a:p>
          <a:p>
            <a:pPr>
              <a:spcBef>
                <a:spcPts val="400"/>
              </a:spcBef>
              <a:spcAft>
                <a:spcPts val="1000"/>
              </a:spcAft>
              <a:defRPr sz="1800">
                <a:latin typeface="Open Sans Light"/>
              </a:defRPr>
            </a:pPr>
            <a:r>
              <a:t>• Telekom Example:</a:t>
            </a:r>
          </a:p>
          <a:p>
            <a:pPr>
              <a:spcBef>
                <a:spcPts val="400"/>
              </a:spcBef>
              <a:spcAft>
                <a:spcPts val="1000"/>
              </a:spcAft>
              <a:defRPr sz="1800">
                <a:latin typeface="Open Sans Light"/>
              </a:defRPr>
            </a:pPr>
            <a:r>
              <a:t>  - Network Traffic Routing</a:t>
            </a:r>
          </a:p>
          <a:p>
            <a:pPr>
              <a:spcBef>
                <a:spcPts val="400"/>
              </a:spcBef>
              <a:spcAft>
                <a:spcPts val="1000"/>
              </a:spcAft>
              <a:defRPr sz="1800">
                <a:latin typeface="Open Sans Light"/>
              </a:defRPr>
            </a:pPr>
            <a:r>
              <a:t>  - Different strategies based on conditions</a:t>
            </a:r>
          </a:p>
        </p:txBody>
      </p:sp>
    </p:spTree>
  </p:cSld>
  <p:clrMapOvr>
    <a:masterClrMapping/>
  </p:clrMapOvr>
</p:sld>
</file>

<file path=ppt/slides/slide10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rPr sz="3600" b="0">
                <a:solidFill>
                  <a:srgbClr val="444444"/>
                </a:solidFill>
                <a:latin typeface="Open Sans"/>
              </a:rPr>
              <a:t>Strategy Pattern - Struktur</a:t>
            </a:r>
          </a:p>
        </p:txBody>
      </p:sp>
      <p:sp>
        <p:nvSpPr>
          <p:cNvPr id="3" name="Subtitle 2"/>
          <p:cNvSpPr>
            <a:spLocks noGrp="1"/>
          </p:cNvSpPr>
          <p:nvPr>
            <p:ph type="subTitle"/>
          </p:nvPr>
        </p:nvSpPr>
        <p:spPr/>
        <p:txBody>
          <a:bodyPr anchor="t" tIns="152400" bIns="152400" lIns="152400" rIns="152400"/>
          <a:lstStyle/>
          <a:p/>
          <a:p>
            <a:pPr>
              <a:spcBef>
                <a:spcPts val="0"/>
              </a:spcBef>
              <a:spcAft>
                <a:spcPts val="1000"/>
              </a:spcAft>
              <a:defRPr sz="1800">
                <a:latin typeface="Open Sans Light"/>
              </a:defRPr>
            </a:pPr>
            <a:r>
              <a:t>• Strategy Interface:</a:t>
            </a:r>
          </a:p>
          <a:p>
            <a:pPr>
              <a:spcBef>
                <a:spcPts val="400"/>
              </a:spcBef>
              <a:spcAft>
                <a:spcPts val="1000"/>
              </a:spcAft>
              <a:defRPr sz="1800">
                <a:latin typeface="Open Sans Light"/>
              </a:defRPr>
            </a:pPr>
            <a:r>
              <a:t>  - execute(data): Result</a:t>
            </a:r>
          </a:p>
          <a:p>
            <a:pPr>
              <a:spcBef>
                <a:spcPts val="400"/>
              </a:spcBef>
              <a:spcAft>
                <a:spcPts val="1000"/>
              </a:spcAft>
              <a:defRPr sz="1800">
                <a:latin typeface="Open Sans Light"/>
              </a:defRPr>
            </a:pPr>
            <a:r>
              <a:t>• Concrete Strategies:</a:t>
            </a:r>
          </a:p>
          <a:p>
            <a:pPr>
              <a:spcBef>
                <a:spcPts val="400"/>
              </a:spcBef>
              <a:spcAft>
                <a:spcPts val="1000"/>
              </a:spcAft>
              <a:defRPr sz="1800">
                <a:latin typeface="Open Sans Light"/>
              </a:defRPr>
            </a:pPr>
            <a:r>
              <a:t>  - Implementieren verschiedene Algorithmen</a:t>
            </a:r>
          </a:p>
          <a:p>
            <a:pPr>
              <a:spcBef>
                <a:spcPts val="400"/>
              </a:spcBef>
              <a:spcAft>
                <a:spcPts val="1000"/>
              </a:spcAft>
              <a:defRPr sz="1800">
                <a:latin typeface="Open Sans Light"/>
              </a:defRPr>
            </a:pPr>
            <a:r>
              <a:t>  - Gleiche Schnittstelle, unterschiedliche Implementierung</a:t>
            </a:r>
          </a:p>
          <a:p>
            <a:pPr>
              <a:spcBef>
                <a:spcPts val="400"/>
              </a:spcBef>
              <a:spcAft>
                <a:spcPts val="1000"/>
              </a:spcAft>
              <a:defRPr sz="1800">
                <a:latin typeface="Open Sans Light"/>
              </a:defRPr>
            </a:pPr>
            <a:r>
              <a:t>• Context:</a:t>
            </a:r>
          </a:p>
          <a:p>
            <a:pPr>
              <a:spcBef>
                <a:spcPts val="400"/>
              </a:spcBef>
              <a:spcAft>
                <a:spcPts val="1000"/>
              </a:spcAft>
              <a:defRPr sz="1800">
                <a:latin typeface="Open Sans Light"/>
              </a:defRPr>
            </a:pPr>
            <a:r>
              <a:t>  - Hält Referenz auf Strategy</a:t>
            </a:r>
          </a:p>
          <a:p>
            <a:pPr>
              <a:spcBef>
                <a:spcPts val="400"/>
              </a:spcBef>
              <a:spcAft>
                <a:spcPts val="1000"/>
              </a:spcAft>
              <a:defRPr sz="1800">
                <a:latin typeface="Open Sans Light"/>
              </a:defRPr>
            </a:pPr>
            <a:r>
              <a:t>  - Delegiert Algorithmus-Ausführung</a:t>
            </a:r>
          </a:p>
          <a:p>
            <a:pPr>
              <a:spcBef>
                <a:spcPts val="400"/>
              </a:spcBef>
              <a:spcAft>
                <a:spcPts val="1000"/>
              </a:spcAft>
              <a:defRPr sz="1800">
                <a:latin typeface="Open Sans Light"/>
              </a:defRPr>
            </a:pPr>
            <a:r>
              <a:t>  - setStrategy(strategy): void</a:t>
            </a:r>
          </a:p>
          <a:p>
            <a:pPr>
              <a:spcBef>
                <a:spcPts val="400"/>
              </a:spcBef>
              <a:spcAft>
                <a:spcPts val="1000"/>
              </a:spcAft>
              <a:defRPr sz="1800">
                <a:latin typeface="Open Sans Light"/>
              </a:defRPr>
            </a:pPr>
            <a:r>
              <a:t>• Client:</a:t>
            </a:r>
          </a:p>
          <a:p>
            <a:pPr>
              <a:spcBef>
                <a:spcPts val="400"/>
              </a:spcBef>
              <a:spcAft>
                <a:spcPts val="1000"/>
              </a:spcAft>
              <a:defRPr sz="1800">
                <a:latin typeface="Open Sans Light"/>
              </a:defRPr>
            </a:pPr>
            <a:r>
              <a:t>  - Wählt passende Strategy</a:t>
            </a:r>
          </a:p>
          <a:p>
            <a:pPr>
              <a:spcBef>
                <a:spcPts val="400"/>
              </a:spcBef>
              <a:spcAft>
                <a:spcPts val="1000"/>
              </a:spcAft>
              <a:defRPr sz="1800">
                <a:latin typeface="Open Sans Light"/>
              </a:defRPr>
            </a:pPr>
            <a:r>
              <a:t>  - Konfiguriert Context</a:t>
            </a:r>
          </a:p>
          <a:p>
            <a:pPr>
              <a:spcBef>
                <a:spcPts val="400"/>
              </a:spcBef>
              <a:spcAft>
                <a:spcPts val="1000"/>
              </a:spcAft>
              <a:defRPr sz="1800">
                <a:latin typeface="Open Sans Light"/>
              </a:defRPr>
            </a:pPr>
            <a:r>
              <a:t>• Vorteile:</a:t>
            </a:r>
          </a:p>
          <a:p>
            <a:pPr>
              <a:spcBef>
                <a:spcPts val="400"/>
              </a:spcBef>
              <a:spcAft>
                <a:spcPts val="1000"/>
              </a:spcAft>
              <a:defRPr sz="1800">
                <a:latin typeface="Open Sans Light"/>
              </a:defRPr>
            </a:pPr>
            <a:r>
              <a:t>  - Runtime Strategy Switching</a:t>
            </a:r>
          </a:p>
          <a:p>
            <a:pPr>
              <a:spcBef>
                <a:spcPts val="400"/>
              </a:spcBef>
              <a:spcAft>
                <a:spcPts val="1000"/>
              </a:spcAft>
              <a:defRPr sz="1800">
                <a:latin typeface="Open Sans Light"/>
              </a:defRPr>
            </a:pPr>
            <a:r>
              <a:t>  - Algorithmus-Familie erweiterbar</a:t>
            </a:r>
          </a:p>
        </p:txBody>
      </p:sp>
    </p:spTree>
  </p:cSld>
  <p:clrMapOvr>
    <a:masterClrMapping/>
  </p:clrMapOvr>
</p:sld>
</file>

<file path=ppt/slides/slide10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rPr sz="3600" b="0">
                <a:solidFill>
                  <a:srgbClr val="444444"/>
                </a:solidFill>
                <a:latin typeface="Open Sans"/>
              </a:rPr>
              <a:t>Strategy Pattern - Struktur</a:t>
            </a:r>
          </a:p>
        </p:txBody>
      </p:sp>
      <p:sp>
        <p:nvSpPr>
          <p:cNvPr id="3" name="Subtitle 2"/>
          <p:cNvSpPr>
            <a:spLocks noGrp="1"/>
          </p:cNvSpPr>
          <p:nvPr>
            <p:ph type="subTitle"/>
          </p:nvPr>
        </p:nvSpPr>
        <p:spPr/>
        <p:txBody>
          <a:bodyPr anchor="t" tIns="152400" bIns="152400" lIns="152400" rIns="152400"/>
          <a:lstStyle/>
          <a:p/>
          <a:p>
            <a:pPr>
              <a:spcBef>
                <a:spcPts val="0"/>
              </a:spcBef>
              <a:spcAft>
                <a:spcPts val="1000"/>
              </a:spcAft>
              <a:defRPr sz="1800">
                <a:latin typeface="Open Sans Light"/>
              </a:defRPr>
            </a:pPr>
            <a:r>
              <a:t>• Strategy Interface:</a:t>
            </a:r>
          </a:p>
          <a:p>
            <a:pPr>
              <a:spcBef>
                <a:spcPts val="400"/>
              </a:spcBef>
              <a:spcAft>
                <a:spcPts val="1000"/>
              </a:spcAft>
              <a:defRPr sz="1800">
                <a:latin typeface="Open Sans Light"/>
              </a:defRPr>
            </a:pPr>
            <a:r>
              <a:t>  - execute(data): Result</a:t>
            </a:r>
          </a:p>
          <a:p>
            <a:pPr>
              <a:spcBef>
                <a:spcPts val="400"/>
              </a:spcBef>
              <a:spcAft>
                <a:spcPts val="1000"/>
              </a:spcAft>
              <a:defRPr sz="1800">
                <a:latin typeface="Open Sans Light"/>
              </a:defRPr>
            </a:pPr>
            <a:r>
              <a:t>• Concrete Strategies:</a:t>
            </a:r>
          </a:p>
          <a:p>
            <a:pPr>
              <a:spcBef>
                <a:spcPts val="400"/>
              </a:spcBef>
              <a:spcAft>
                <a:spcPts val="1000"/>
              </a:spcAft>
              <a:defRPr sz="1800">
                <a:latin typeface="Open Sans Light"/>
              </a:defRPr>
            </a:pPr>
            <a:r>
              <a:t>  - Implementieren verschiedene Algorithmen</a:t>
            </a:r>
          </a:p>
          <a:p>
            <a:pPr>
              <a:spcBef>
                <a:spcPts val="400"/>
              </a:spcBef>
              <a:spcAft>
                <a:spcPts val="1000"/>
              </a:spcAft>
              <a:defRPr sz="1800">
                <a:latin typeface="Open Sans Light"/>
              </a:defRPr>
            </a:pPr>
            <a:r>
              <a:t>  - Gleiche Schnittstelle, unterschiedliche Implementierung</a:t>
            </a:r>
          </a:p>
          <a:p>
            <a:pPr>
              <a:spcBef>
                <a:spcPts val="400"/>
              </a:spcBef>
              <a:spcAft>
                <a:spcPts val="1000"/>
              </a:spcAft>
              <a:defRPr sz="1800">
                <a:latin typeface="Open Sans Light"/>
              </a:defRPr>
            </a:pPr>
            <a:r>
              <a:t>• Context:</a:t>
            </a:r>
          </a:p>
          <a:p>
            <a:pPr>
              <a:spcBef>
                <a:spcPts val="400"/>
              </a:spcBef>
              <a:spcAft>
                <a:spcPts val="1000"/>
              </a:spcAft>
              <a:defRPr sz="1800">
                <a:latin typeface="Open Sans Light"/>
              </a:defRPr>
            </a:pPr>
            <a:r>
              <a:t>  - Hält Referenz auf Strategy</a:t>
            </a:r>
          </a:p>
          <a:p>
            <a:pPr>
              <a:spcBef>
                <a:spcPts val="400"/>
              </a:spcBef>
              <a:spcAft>
                <a:spcPts val="1000"/>
              </a:spcAft>
              <a:defRPr sz="1800">
                <a:latin typeface="Open Sans Light"/>
              </a:defRPr>
            </a:pPr>
            <a:r>
              <a:t>  - Delegiert Algorithmus-Ausführung</a:t>
            </a:r>
          </a:p>
          <a:p>
            <a:pPr>
              <a:spcBef>
                <a:spcPts val="400"/>
              </a:spcBef>
              <a:spcAft>
                <a:spcPts val="1000"/>
              </a:spcAft>
              <a:defRPr sz="1800">
                <a:latin typeface="Open Sans Light"/>
              </a:defRPr>
            </a:pPr>
            <a:r>
              <a:t>  - setStrategy(strategy): void</a:t>
            </a:r>
          </a:p>
          <a:p>
            <a:pPr>
              <a:spcBef>
                <a:spcPts val="400"/>
              </a:spcBef>
              <a:spcAft>
                <a:spcPts val="1000"/>
              </a:spcAft>
              <a:defRPr sz="1800">
                <a:latin typeface="Open Sans Light"/>
              </a:defRPr>
            </a:pPr>
            <a:r>
              <a:t>• Client:</a:t>
            </a:r>
          </a:p>
          <a:p>
            <a:pPr>
              <a:spcBef>
                <a:spcPts val="400"/>
              </a:spcBef>
              <a:spcAft>
                <a:spcPts val="1000"/>
              </a:spcAft>
              <a:defRPr sz="1800">
                <a:latin typeface="Open Sans Light"/>
              </a:defRPr>
            </a:pPr>
            <a:r>
              <a:t>  - Wählt passende Strategy</a:t>
            </a:r>
          </a:p>
          <a:p>
            <a:pPr>
              <a:spcBef>
                <a:spcPts val="400"/>
              </a:spcBef>
              <a:spcAft>
                <a:spcPts val="1000"/>
              </a:spcAft>
              <a:defRPr sz="1800">
                <a:latin typeface="Open Sans Light"/>
              </a:defRPr>
            </a:pPr>
            <a:r>
              <a:t>  - Konfiguriert Context</a:t>
            </a:r>
          </a:p>
          <a:p>
            <a:pPr>
              <a:spcBef>
                <a:spcPts val="400"/>
              </a:spcBef>
              <a:spcAft>
                <a:spcPts val="1000"/>
              </a:spcAft>
              <a:defRPr sz="1800">
                <a:latin typeface="Open Sans Light"/>
              </a:defRPr>
            </a:pPr>
            <a:r>
              <a:t>• Vorteile:</a:t>
            </a:r>
          </a:p>
          <a:p>
            <a:pPr>
              <a:spcBef>
                <a:spcPts val="400"/>
              </a:spcBef>
              <a:spcAft>
                <a:spcPts val="1000"/>
              </a:spcAft>
              <a:defRPr sz="1800">
                <a:latin typeface="Open Sans Light"/>
              </a:defRPr>
            </a:pPr>
            <a:r>
              <a:t>  - Runtime Strategy Switching</a:t>
            </a:r>
          </a:p>
          <a:p>
            <a:pPr>
              <a:spcBef>
                <a:spcPts val="400"/>
              </a:spcBef>
              <a:spcAft>
                <a:spcPts val="1000"/>
              </a:spcAft>
              <a:defRPr sz="1800">
                <a:latin typeface="Open Sans Light"/>
              </a:defRPr>
            </a:pPr>
            <a:r>
              <a:t>  - Algorithmus-Familie erweiterbar</a:t>
            </a:r>
          </a:p>
        </p:txBody>
      </p:sp>
    </p:spTree>
  </p:cSld>
  <p:clrMapOvr>
    <a:masterClrMapping/>
  </p:clrMapOvr>
</p:sld>
</file>

<file path=ppt/slides/slide10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rPr sz="3600" b="0">
                <a:solidFill>
                  <a:srgbClr val="444444"/>
                </a:solidFill>
                <a:latin typeface="Open Sans"/>
              </a:rPr>
              <a:t>Strategy Pattern - Implementation</a:t>
            </a:r>
          </a:p>
        </p:txBody>
      </p:sp>
      <p:sp>
        <p:nvSpPr>
          <p:cNvPr id="3" name="Subtitle 2"/>
          <p:cNvSpPr>
            <a:spLocks noGrp="1"/>
          </p:cNvSpPr>
          <p:nvPr>
            <p:ph type="subTitle"/>
          </p:nvPr>
        </p:nvSpPr>
        <p:spPr/>
        <p:txBody>
          <a:bodyPr anchor="t" tIns="152400" bIns="152400" lIns="152400" rIns="152400"/>
          <a:lstStyle/>
          <a:p/>
          <a:p>
            <a:pPr>
              <a:spcBef>
                <a:spcPts val="0"/>
              </a:spcBef>
              <a:spcAft>
                <a:spcPts val="1000"/>
              </a:spcAft>
              <a:defRPr sz="1800">
                <a:latin typeface="Open Sans Light"/>
              </a:defRPr>
            </a:pPr>
            <a:r>
              <a:t>```java</a:t>
            </a:r>
          </a:p>
          <a:p>
            <a:pPr>
              <a:spcBef>
                <a:spcPts val="400"/>
              </a:spcBef>
              <a:spcAft>
                <a:spcPts val="1000"/>
              </a:spcAft>
              <a:defRPr sz="1800">
                <a:latin typeface="Open Sans Light"/>
              </a:defRPr>
            </a:pPr>
            <a:r>
              <a:t>// Strategy Interface</a:t>
            </a:r>
          </a:p>
          <a:p>
            <a:pPr>
              <a:spcBef>
                <a:spcPts val="400"/>
              </a:spcBef>
              <a:spcAft>
                <a:spcPts val="1000"/>
              </a:spcAft>
              <a:defRPr sz="1800">
                <a:latin typeface="Open Sans Light"/>
              </a:defRPr>
            </a:pPr>
            <a:r>
              <a:t>interface RoutingStrategy {</a:t>
            </a:r>
          </a:p>
          <a:p>
            <a:pPr>
              <a:spcBef>
                <a:spcPts val="400"/>
              </a:spcBef>
              <a:spcAft>
                <a:spcPts val="1000"/>
              </a:spcAft>
              <a:defRPr sz="1800">
                <a:latin typeface="Open Sans Light"/>
              </a:defRPr>
            </a:pPr>
            <a:r>
              <a:t>    Route calculateRoute(NetworkTopology topology, Node source, Node destination);</a:t>
            </a:r>
          </a:p>
          <a:p>
            <a:pPr>
              <a:spcBef>
                <a:spcPts val="400"/>
              </a:spcBef>
              <a:spcAft>
                <a:spcPts val="1000"/>
              </a:spcAft>
              <a:defRPr sz="1800">
                <a:latin typeface="Open Sans Light"/>
              </a:defRPr>
            </a:pPr>
            <a:r>
              <a:t>    String getStrategyName();</a:t>
            </a:r>
          </a:p>
          <a:p>
            <a:pPr>
              <a:spcBef>
                <a:spcPts val="400"/>
              </a:spcBef>
              <a:spcAft>
                <a:spcPts val="1000"/>
              </a:spcAft>
              <a:defRPr sz="1800">
                <a:latin typeface="Open Sans Light"/>
              </a:defRPr>
            </a:pPr>
            <a:r>
              <a:t>}</a:t>
            </a:r>
          </a:p>
          <a:p>
            <a:pPr>
              <a:spcBef>
                <a:spcPts val="400"/>
              </a:spcBef>
              <a:spcAft>
                <a:spcPts val="1000"/>
              </a:spcAft>
              <a:defRPr sz="1800">
                <a:latin typeface="Open Sans Light"/>
              </a:defRPr>
            </a:pPr>
          </a:p>
          <a:p>
            <a:pPr>
              <a:spcBef>
                <a:spcPts val="400"/>
              </a:spcBef>
              <a:spcAft>
                <a:spcPts val="1000"/>
              </a:spcAft>
              <a:defRPr sz="1800">
                <a:latin typeface="Open Sans Light"/>
              </a:defRPr>
            </a:pPr>
            <a:r>
              <a:t>// Concrete Strategies</a:t>
            </a:r>
          </a:p>
          <a:p>
            <a:pPr>
              <a:spcBef>
                <a:spcPts val="400"/>
              </a:spcBef>
              <a:spcAft>
                <a:spcPts val="1000"/>
              </a:spcAft>
              <a:defRPr sz="1800">
                <a:latin typeface="Open Sans Light"/>
              </a:defRPr>
            </a:pPr>
            <a:r>
              <a:t>class ShortestPathStrategy implements RoutingStrategy {</a:t>
            </a:r>
          </a:p>
          <a:p>
            <a:pPr>
              <a:spcBef>
                <a:spcPts val="400"/>
              </a:spcBef>
              <a:spcAft>
                <a:spcPts val="1000"/>
              </a:spcAft>
              <a:defRPr sz="1800">
                <a:latin typeface="Open Sans Light"/>
              </a:defRPr>
            </a:pPr>
            <a:r>
              <a:t>    public Route calculateRoute(NetworkTopology topology, Node source, Node destination) {</a:t>
            </a:r>
          </a:p>
          <a:p>
            <a:pPr>
              <a:spcBef>
                <a:spcPts val="400"/>
              </a:spcBef>
              <a:spcAft>
                <a:spcPts val="1000"/>
              </a:spcAft>
              <a:defRPr sz="1800">
                <a:latin typeface="Open Sans Light"/>
              </a:defRPr>
            </a:pPr>
            <a:r>
              <a:t>        // Dijkstra's algorithm implementation</a:t>
            </a:r>
          </a:p>
          <a:p>
            <a:pPr>
              <a:spcBef>
                <a:spcPts val="400"/>
              </a:spcBef>
              <a:spcAft>
                <a:spcPts val="1000"/>
              </a:spcAft>
              <a:defRPr sz="1800">
                <a:latin typeface="Open Sans Light"/>
              </a:defRPr>
            </a:pPr>
            <a:r>
              <a:t>        System.out.println("Calculating shortest path route");</a:t>
            </a:r>
          </a:p>
          <a:p>
            <a:pPr>
              <a:spcBef>
                <a:spcPts val="400"/>
              </a:spcBef>
              <a:spcAft>
                <a:spcPts val="1000"/>
              </a:spcAft>
              <a:defRPr sz="1800">
                <a:latin typeface="Open Sans Light"/>
              </a:defRPr>
            </a:pPr>
            <a:r>
              <a:t>        return dijkstra(topology, source, destination);</a:t>
            </a:r>
          </a:p>
          <a:p>
            <a:pPr>
              <a:spcBef>
                <a:spcPts val="400"/>
              </a:spcBef>
              <a:spcAft>
                <a:spcPts val="1000"/>
              </a:spcAft>
              <a:defRPr sz="1800">
                <a:latin typeface="Open Sans Light"/>
              </a:defRPr>
            </a:pPr>
            <a:r>
              <a:t>    }</a:t>
            </a:r>
          </a:p>
          <a:p>
            <a:pPr>
              <a:spcBef>
                <a:spcPts val="400"/>
              </a:spcBef>
              <a:spcAft>
                <a:spcPts val="1000"/>
              </a:spcAft>
              <a:defRPr sz="1800">
                <a:latin typeface="Open Sans Light"/>
              </a:defRPr>
            </a:pPr>
            <a:r>
              <a:t>    public String getStrategyName() { return "SHORTEST_PATH"; }</a:t>
            </a:r>
          </a:p>
          <a:p>
            <a:pPr>
              <a:spcBef>
                <a:spcPts val="400"/>
              </a:spcBef>
              <a:spcAft>
                <a:spcPts val="1000"/>
              </a:spcAft>
              <a:defRPr sz="1800">
                <a:latin typeface="Open Sans Light"/>
              </a:defRPr>
            </a:pPr>
            <a:r>
              <a:t>}</a:t>
            </a:r>
          </a:p>
          <a:p>
            <a:pPr>
              <a:spcBef>
                <a:spcPts val="400"/>
              </a:spcBef>
              <a:spcAft>
                <a:spcPts val="1000"/>
              </a:spcAft>
              <a:defRPr sz="1800">
                <a:latin typeface="Open Sans Light"/>
              </a:defRPr>
            </a:pPr>
          </a:p>
          <a:p>
            <a:pPr>
              <a:spcBef>
                <a:spcPts val="400"/>
              </a:spcBef>
              <a:spcAft>
                <a:spcPts val="1000"/>
              </a:spcAft>
              <a:defRPr sz="1800">
                <a:latin typeface="Open Sans Light"/>
              </a:defRPr>
            </a:pPr>
            <a:r>
              <a:t>class LoadBalancingStrategy implements RoutingStrategy {</a:t>
            </a:r>
          </a:p>
          <a:p>
            <a:pPr>
              <a:spcBef>
                <a:spcPts val="400"/>
              </a:spcBef>
              <a:spcAft>
                <a:spcPts val="1000"/>
              </a:spcAft>
              <a:defRPr sz="1800">
                <a:latin typeface="Open Sans Light"/>
              </a:defRPr>
            </a:pPr>
            <a:r>
              <a:t>    public Route calculateRoute(NetworkTopology topology, Node source, Node destination) {</a:t>
            </a:r>
          </a:p>
          <a:p>
            <a:pPr>
              <a:spcBef>
                <a:spcPts val="400"/>
              </a:spcBef>
              <a:spcAft>
                <a:spcPts val="1000"/>
              </a:spcAft>
              <a:defRPr sz="1800">
                <a:latin typeface="Open Sans Light"/>
              </a:defRPr>
            </a:pPr>
            <a:r>
              <a:t>        System.out.println("Calculating load-balanced route");</a:t>
            </a:r>
          </a:p>
          <a:p>
            <a:pPr>
              <a:spcBef>
                <a:spcPts val="400"/>
              </a:spcBef>
              <a:spcAft>
                <a:spcPts val="1000"/>
              </a:spcAft>
              <a:defRPr sz="1800">
                <a:latin typeface="Open Sans Light"/>
              </a:defRPr>
            </a:pPr>
            <a:r>
              <a:t>        return findLeastCongestedPath(topology, source, destination);</a:t>
            </a:r>
          </a:p>
          <a:p>
            <a:pPr>
              <a:spcBef>
                <a:spcPts val="400"/>
              </a:spcBef>
              <a:spcAft>
                <a:spcPts val="1000"/>
              </a:spcAft>
              <a:defRPr sz="1800">
                <a:latin typeface="Open Sans Light"/>
              </a:defRPr>
            </a:pPr>
            <a:r>
              <a:t>    }</a:t>
            </a:r>
          </a:p>
          <a:p>
            <a:pPr>
              <a:spcBef>
                <a:spcPts val="400"/>
              </a:spcBef>
              <a:spcAft>
                <a:spcPts val="1000"/>
              </a:spcAft>
              <a:defRPr sz="1800">
                <a:latin typeface="Open Sans Light"/>
              </a:defRPr>
            </a:pPr>
            <a:r>
              <a:t>    public String getStrategyName() { return "LOAD_BALANCING"; }</a:t>
            </a:r>
          </a:p>
          <a:p>
            <a:pPr>
              <a:spcBef>
                <a:spcPts val="400"/>
              </a:spcBef>
              <a:spcAft>
                <a:spcPts val="1000"/>
              </a:spcAft>
              <a:defRPr sz="1800">
                <a:latin typeface="Open Sans Light"/>
              </a:defRPr>
            </a:pPr>
            <a:r>
              <a:t>}</a:t>
            </a:r>
          </a:p>
          <a:p>
            <a:pPr>
              <a:spcBef>
                <a:spcPts val="400"/>
              </a:spcBef>
              <a:spcAft>
                <a:spcPts val="1000"/>
              </a:spcAft>
              <a:defRPr sz="1800">
                <a:latin typeface="Open Sans Light"/>
              </a:defRPr>
            </a:pPr>
          </a:p>
          <a:p>
            <a:pPr>
              <a:spcBef>
                <a:spcPts val="400"/>
              </a:spcBef>
              <a:spcAft>
                <a:spcPts val="1000"/>
              </a:spcAft>
              <a:defRPr sz="1800">
                <a:latin typeface="Open Sans Light"/>
              </a:defRPr>
            </a:pPr>
            <a:r>
              <a:t>class HighAvailabilityStrategy implements RoutingStrategy {</a:t>
            </a:r>
          </a:p>
          <a:p>
            <a:pPr>
              <a:spcBef>
                <a:spcPts val="400"/>
              </a:spcBef>
              <a:spcAft>
                <a:spcPts val="1000"/>
              </a:spcAft>
              <a:defRPr sz="1800">
                <a:latin typeface="Open Sans Light"/>
              </a:defRPr>
            </a:pPr>
            <a:r>
              <a:t>    public Route calculateRoute(NetworkTopology topology, Node source, Node destination) {</a:t>
            </a:r>
          </a:p>
          <a:p>
            <a:pPr>
              <a:spcBef>
                <a:spcPts val="400"/>
              </a:spcBef>
              <a:spcAft>
                <a:spcPts val="1000"/>
              </a:spcAft>
              <a:defRPr sz="1800">
                <a:latin typeface="Open Sans Light"/>
              </a:defRPr>
            </a:pPr>
            <a:r>
              <a:t>        System.out.println("Calculating high-availability route with redundancy");</a:t>
            </a:r>
          </a:p>
          <a:p>
            <a:pPr>
              <a:spcBef>
                <a:spcPts val="400"/>
              </a:spcBef>
              <a:spcAft>
                <a:spcPts val="1000"/>
              </a:spcAft>
              <a:defRPr sz="1800">
                <a:latin typeface="Open Sans Light"/>
              </a:defRPr>
            </a:pPr>
            <a:r>
              <a:t>        return findRedundantPath(topology, source, destination);</a:t>
            </a:r>
          </a:p>
          <a:p>
            <a:pPr>
              <a:spcBef>
                <a:spcPts val="400"/>
              </a:spcBef>
              <a:spcAft>
                <a:spcPts val="1000"/>
              </a:spcAft>
              <a:defRPr sz="1800">
                <a:latin typeface="Open Sans Light"/>
              </a:defRPr>
            </a:pPr>
            <a:r>
              <a:t>    }</a:t>
            </a:r>
          </a:p>
          <a:p>
            <a:pPr>
              <a:spcBef>
                <a:spcPts val="400"/>
              </a:spcBef>
              <a:spcAft>
                <a:spcPts val="1000"/>
              </a:spcAft>
              <a:defRPr sz="1800">
                <a:latin typeface="Open Sans Light"/>
              </a:defRPr>
            </a:pPr>
            <a:r>
              <a:t>    public String getStrategyName() { return "HIGH_AVAILABILITY"; }</a:t>
            </a:r>
          </a:p>
          <a:p>
            <a:pPr>
              <a:spcBef>
                <a:spcPts val="400"/>
              </a:spcBef>
              <a:spcAft>
                <a:spcPts val="1000"/>
              </a:spcAft>
              <a:defRPr sz="1800">
                <a:latin typeface="Open Sans Light"/>
              </a:defRPr>
            </a:pPr>
            <a:r>
              <a:t>}</a:t>
            </a:r>
          </a:p>
        </p:txBody>
      </p:sp>
    </p:spTree>
  </p:cSld>
  <p:clrMapOvr>
    <a:masterClrMapping/>
  </p:clrMapOvr>
</p:sld>
</file>

<file path=ppt/slides/slide10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rPr sz="3600" b="0">
                <a:solidFill>
                  <a:srgbClr val="444444"/>
                </a:solidFill>
                <a:latin typeface="Open Sans"/>
              </a:rPr>
              <a:t>Strategy Pattern - Implementation</a:t>
            </a:r>
          </a:p>
        </p:txBody>
      </p:sp>
      <p:sp>
        <p:nvSpPr>
          <p:cNvPr id="3" name="Subtitle 2"/>
          <p:cNvSpPr>
            <a:spLocks noGrp="1"/>
          </p:cNvSpPr>
          <p:nvPr>
            <p:ph type="subTitle"/>
          </p:nvPr>
        </p:nvSpPr>
        <p:spPr/>
        <p:txBody>
          <a:bodyPr anchor="t" tIns="152400" bIns="152400" lIns="152400" rIns="152400"/>
          <a:lstStyle/>
          <a:p/>
          <a:p>
            <a:pPr>
              <a:spcBef>
                <a:spcPts val="0"/>
              </a:spcBef>
              <a:spcAft>
                <a:spcPts val="1000"/>
              </a:spcAft>
              <a:defRPr sz="1800">
                <a:latin typeface="Open Sans Light"/>
              </a:defRPr>
            </a:pPr>
            <a:r>
              <a:t>```java</a:t>
            </a:r>
          </a:p>
          <a:p>
            <a:pPr>
              <a:spcBef>
                <a:spcPts val="400"/>
              </a:spcBef>
              <a:spcAft>
                <a:spcPts val="1000"/>
              </a:spcAft>
              <a:defRPr sz="1800">
                <a:latin typeface="Open Sans Light"/>
              </a:defRPr>
            </a:pPr>
            <a:r>
              <a:t>// Strategy Interface</a:t>
            </a:r>
          </a:p>
          <a:p>
            <a:pPr>
              <a:spcBef>
                <a:spcPts val="400"/>
              </a:spcBef>
              <a:spcAft>
                <a:spcPts val="1000"/>
              </a:spcAft>
              <a:defRPr sz="1800">
                <a:latin typeface="Open Sans Light"/>
              </a:defRPr>
            </a:pPr>
            <a:r>
              <a:t>interface RoutingStrategy {</a:t>
            </a:r>
          </a:p>
          <a:p>
            <a:pPr>
              <a:spcBef>
                <a:spcPts val="400"/>
              </a:spcBef>
              <a:spcAft>
                <a:spcPts val="1000"/>
              </a:spcAft>
              <a:defRPr sz="1800">
                <a:latin typeface="Open Sans Light"/>
              </a:defRPr>
            </a:pPr>
            <a:r>
              <a:t>    Route calculateRoute(NetworkTopology topology, Node source, Node destination);</a:t>
            </a:r>
          </a:p>
          <a:p>
            <a:pPr>
              <a:spcBef>
                <a:spcPts val="400"/>
              </a:spcBef>
              <a:spcAft>
                <a:spcPts val="1000"/>
              </a:spcAft>
              <a:defRPr sz="1800">
                <a:latin typeface="Open Sans Light"/>
              </a:defRPr>
            </a:pPr>
            <a:r>
              <a:t>    String getStrategyName();</a:t>
            </a:r>
          </a:p>
          <a:p>
            <a:pPr>
              <a:spcBef>
                <a:spcPts val="400"/>
              </a:spcBef>
              <a:spcAft>
                <a:spcPts val="1000"/>
              </a:spcAft>
              <a:defRPr sz="1800">
                <a:latin typeface="Open Sans Light"/>
              </a:defRPr>
            </a:pPr>
            <a:r>
              <a:t>}</a:t>
            </a:r>
          </a:p>
          <a:p>
            <a:pPr>
              <a:spcBef>
                <a:spcPts val="400"/>
              </a:spcBef>
              <a:spcAft>
                <a:spcPts val="1000"/>
              </a:spcAft>
              <a:defRPr sz="1800">
                <a:latin typeface="Open Sans Light"/>
              </a:defRPr>
            </a:pPr>
          </a:p>
          <a:p>
            <a:pPr>
              <a:spcBef>
                <a:spcPts val="400"/>
              </a:spcBef>
              <a:spcAft>
                <a:spcPts val="1000"/>
              </a:spcAft>
              <a:defRPr sz="1800">
                <a:latin typeface="Open Sans Light"/>
              </a:defRPr>
            </a:pPr>
            <a:r>
              <a:t>// Concrete Strategies</a:t>
            </a:r>
          </a:p>
          <a:p>
            <a:pPr>
              <a:spcBef>
                <a:spcPts val="400"/>
              </a:spcBef>
              <a:spcAft>
                <a:spcPts val="1000"/>
              </a:spcAft>
              <a:defRPr sz="1800">
                <a:latin typeface="Open Sans Light"/>
              </a:defRPr>
            </a:pPr>
            <a:r>
              <a:t>class ShortestPathStrategy implements RoutingStrategy {</a:t>
            </a:r>
          </a:p>
          <a:p>
            <a:pPr>
              <a:spcBef>
                <a:spcPts val="400"/>
              </a:spcBef>
              <a:spcAft>
                <a:spcPts val="1000"/>
              </a:spcAft>
              <a:defRPr sz="1800">
                <a:latin typeface="Open Sans Light"/>
              </a:defRPr>
            </a:pPr>
            <a:r>
              <a:t>    public Route calculateRoute(NetworkTopology topology, Node source, Node destination) {</a:t>
            </a:r>
          </a:p>
          <a:p>
            <a:pPr>
              <a:spcBef>
                <a:spcPts val="400"/>
              </a:spcBef>
              <a:spcAft>
                <a:spcPts val="1000"/>
              </a:spcAft>
              <a:defRPr sz="1800">
                <a:latin typeface="Open Sans Light"/>
              </a:defRPr>
            </a:pPr>
            <a:r>
              <a:t>        // Dijkstra's algorithm implementation</a:t>
            </a:r>
          </a:p>
          <a:p>
            <a:pPr>
              <a:spcBef>
                <a:spcPts val="400"/>
              </a:spcBef>
              <a:spcAft>
                <a:spcPts val="1000"/>
              </a:spcAft>
              <a:defRPr sz="1800">
                <a:latin typeface="Open Sans Light"/>
              </a:defRPr>
            </a:pPr>
            <a:r>
              <a:t>        System.out.println("Calculating shortest path route");</a:t>
            </a:r>
          </a:p>
          <a:p>
            <a:pPr>
              <a:spcBef>
                <a:spcPts val="400"/>
              </a:spcBef>
              <a:spcAft>
                <a:spcPts val="1000"/>
              </a:spcAft>
              <a:defRPr sz="1800">
                <a:latin typeface="Open Sans Light"/>
              </a:defRPr>
            </a:pPr>
            <a:r>
              <a:t>        return dijkstra(topology, source, destination);</a:t>
            </a:r>
          </a:p>
          <a:p>
            <a:pPr>
              <a:spcBef>
                <a:spcPts val="400"/>
              </a:spcBef>
              <a:spcAft>
                <a:spcPts val="1000"/>
              </a:spcAft>
              <a:defRPr sz="1800">
                <a:latin typeface="Open Sans Light"/>
              </a:defRPr>
            </a:pPr>
            <a:r>
              <a:t>    }</a:t>
            </a:r>
          </a:p>
          <a:p>
            <a:pPr>
              <a:spcBef>
                <a:spcPts val="400"/>
              </a:spcBef>
              <a:spcAft>
                <a:spcPts val="1000"/>
              </a:spcAft>
              <a:defRPr sz="1800">
                <a:latin typeface="Open Sans Light"/>
              </a:defRPr>
            </a:pPr>
            <a:r>
              <a:t>    public String getStrategyName() { return "SHORTEST_PATH"; }</a:t>
            </a:r>
          </a:p>
          <a:p>
            <a:pPr>
              <a:spcBef>
                <a:spcPts val="400"/>
              </a:spcBef>
              <a:spcAft>
                <a:spcPts val="1000"/>
              </a:spcAft>
              <a:defRPr sz="1800">
                <a:latin typeface="Open Sans Light"/>
              </a:defRPr>
            </a:pPr>
            <a:r>
              <a:t>}</a:t>
            </a:r>
          </a:p>
          <a:p>
            <a:pPr>
              <a:spcBef>
                <a:spcPts val="400"/>
              </a:spcBef>
              <a:spcAft>
                <a:spcPts val="1000"/>
              </a:spcAft>
              <a:defRPr sz="1800">
                <a:latin typeface="Open Sans Light"/>
              </a:defRPr>
            </a:pPr>
          </a:p>
          <a:p>
            <a:pPr>
              <a:spcBef>
                <a:spcPts val="400"/>
              </a:spcBef>
              <a:spcAft>
                <a:spcPts val="1000"/>
              </a:spcAft>
              <a:defRPr sz="1800">
                <a:latin typeface="Open Sans Light"/>
              </a:defRPr>
            </a:pPr>
            <a:r>
              <a:t>class LoadBalancingStrategy implements RoutingStrategy {</a:t>
            </a:r>
          </a:p>
          <a:p>
            <a:pPr>
              <a:spcBef>
                <a:spcPts val="400"/>
              </a:spcBef>
              <a:spcAft>
                <a:spcPts val="1000"/>
              </a:spcAft>
              <a:defRPr sz="1800">
                <a:latin typeface="Open Sans Light"/>
              </a:defRPr>
            </a:pPr>
            <a:r>
              <a:t>    public Route calculateRoute(NetworkTopology topology, Node source, Node destination) {</a:t>
            </a:r>
          </a:p>
          <a:p>
            <a:pPr>
              <a:spcBef>
                <a:spcPts val="400"/>
              </a:spcBef>
              <a:spcAft>
                <a:spcPts val="1000"/>
              </a:spcAft>
              <a:defRPr sz="1800">
                <a:latin typeface="Open Sans Light"/>
              </a:defRPr>
            </a:pPr>
            <a:r>
              <a:t>        System.out.println("Calculating load-balanced route");</a:t>
            </a:r>
          </a:p>
          <a:p>
            <a:pPr>
              <a:spcBef>
                <a:spcPts val="400"/>
              </a:spcBef>
              <a:spcAft>
                <a:spcPts val="1000"/>
              </a:spcAft>
              <a:defRPr sz="1800">
                <a:latin typeface="Open Sans Light"/>
              </a:defRPr>
            </a:pPr>
            <a:r>
              <a:t>        return findLeastCongestedPath(topology, source, destination);</a:t>
            </a:r>
          </a:p>
          <a:p>
            <a:pPr>
              <a:spcBef>
                <a:spcPts val="400"/>
              </a:spcBef>
              <a:spcAft>
                <a:spcPts val="1000"/>
              </a:spcAft>
              <a:defRPr sz="1800">
                <a:latin typeface="Open Sans Light"/>
              </a:defRPr>
            </a:pPr>
            <a:r>
              <a:t>    }</a:t>
            </a:r>
          </a:p>
          <a:p>
            <a:pPr>
              <a:spcBef>
                <a:spcPts val="400"/>
              </a:spcBef>
              <a:spcAft>
                <a:spcPts val="1000"/>
              </a:spcAft>
              <a:defRPr sz="1800">
                <a:latin typeface="Open Sans Light"/>
              </a:defRPr>
            </a:pPr>
            <a:r>
              <a:t>    public String getStrategyName() { return "LOAD_BALANCING"; }</a:t>
            </a:r>
          </a:p>
          <a:p>
            <a:pPr>
              <a:spcBef>
                <a:spcPts val="400"/>
              </a:spcBef>
              <a:spcAft>
                <a:spcPts val="1000"/>
              </a:spcAft>
              <a:defRPr sz="1800">
                <a:latin typeface="Open Sans Light"/>
              </a:defRPr>
            </a:pPr>
            <a:r>
              <a:t>}</a:t>
            </a:r>
          </a:p>
          <a:p>
            <a:pPr>
              <a:spcBef>
                <a:spcPts val="400"/>
              </a:spcBef>
              <a:spcAft>
                <a:spcPts val="1000"/>
              </a:spcAft>
              <a:defRPr sz="1800">
                <a:latin typeface="Open Sans Light"/>
              </a:defRPr>
            </a:pPr>
          </a:p>
          <a:p>
            <a:pPr>
              <a:spcBef>
                <a:spcPts val="400"/>
              </a:spcBef>
              <a:spcAft>
                <a:spcPts val="1000"/>
              </a:spcAft>
              <a:defRPr sz="1800">
                <a:latin typeface="Open Sans Light"/>
              </a:defRPr>
            </a:pPr>
            <a:r>
              <a:t>class HighAvailabilityStrategy implements RoutingStrategy {</a:t>
            </a:r>
          </a:p>
          <a:p>
            <a:pPr>
              <a:spcBef>
                <a:spcPts val="400"/>
              </a:spcBef>
              <a:spcAft>
                <a:spcPts val="1000"/>
              </a:spcAft>
              <a:defRPr sz="1800">
                <a:latin typeface="Open Sans Light"/>
              </a:defRPr>
            </a:pPr>
            <a:r>
              <a:t>    public Route calculateRoute(NetworkTopology topology, Node source, Node destination) {</a:t>
            </a:r>
          </a:p>
          <a:p>
            <a:pPr>
              <a:spcBef>
                <a:spcPts val="400"/>
              </a:spcBef>
              <a:spcAft>
                <a:spcPts val="1000"/>
              </a:spcAft>
              <a:defRPr sz="1800">
                <a:latin typeface="Open Sans Light"/>
              </a:defRPr>
            </a:pPr>
            <a:r>
              <a:t>        System.out.println("Calculating high-availability route with redundancy");</a:t>
            </a:r>
          </a:p>
          <a:p>
            <a:pPr>
              <a:spcBef>
                <a:spcPts val="400"/>
              </a:spcBef>
              <a:spcAft>
                <a:spcPts val="1000"/>
              </a:spcAft>
              <a:defRPr sz="1800">
                <a:latin typeface="Open Sans Light"/>
              </a:defRPr>
            </a:pPr>
            <a:r>
              <a:t>        return findRedundantPath(topology, source, destination);</a:t>
            </a:r>
          </a:p>
          <a:p>
            <a:pPr>
              <a:spcBef>
                <a:spcPts val="400"/>
              </a:spcBef>
              <a:spcAft>
                <a:spcPts val="1000"/>
              </a:spcAft>
              <a:defRPr sz="1800">
                <a:latin typeface="Open Sans Light"/>
              </a:defRPr>
            </a:pPr>
            <a:r>
              <a:t>    }</a:t>
            </a:r>
          </a:p>
          <a:p>
            <a:pPr>
              <a:spcBef>
                <a:spcPts val="400"/>
              </a:spcBef>
              <a:spcAft>
                <a:spcPts val="1000"/>
              </a:spcAft>
              <a:defRPr sz="1800">
                <a:latin typeface="Open Sans Light"/>
              </a:defRPr>
            </a:pPr>
            <a:r>
              <a:t>    public String getStrategyName() { return "HIGH_AVAILABILITY"; }</a:t>
            </a:r>
          </a:p>
          <a:p>
            <a:pPr>
              <a:spcBef>
                <a:spcPts val="400"/>
              </a:spcBef>
              <a:spcAft>
                <a:spcPts val="1000"/>
              </a:spcAft>
              <a:defRPr sz="1800">
                <a:latin typeface="Open Sans Light"/>
              </a:defRPr>
            </a:pPr>
            <a:r>
              <a:t>}</a:t>
            </a:r>
          </a:p>
        </p:txBody>
      </p:sp>
    </p:spTree>
  </p:cSld>
  <p:clrMapOvr>
    <a:masterClrMapping/>
  </p:clrMapOvr>
</p:sld>
</file>

<file path=ppt/slides/slide10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rPr sz="3600" b="0">
                <a:solidFill>
                  <a:srgbClr val="444444"/>
                </a:solidFill>
                <a:latin typeface="Open Sans"/>
              </a:rPr>
              <a:t>Strategy Pattern - Context &amp; Usage</a:t>
            </a:r>
          </a:p>
        </p:txBody>
      </p:sp>
      <p:sp>
        <p:nvSpPr>
          <p:cNvPr id="3" name="Subtitle 2"/>
          <p:cNvSpPr>
            <a:spLocks noGrp="1"/>
          </p:cNvSpPr>
          <p:nvPr>
            <p:ph type="subTitle"/>
          </p:nvPr>
        </p:nvSpPr>
        <p:spPr/>
        <p:txBody>
          <a:bodyPr anchor="t" tIns="152400" bIns="152400" lIns="152400" rIns="152400"/>
          <a:lstStyle/>
          <a:p/>
          <a:p>
            <a:pPr>
              <a:spcBef>
                <a:spcPts val="0"/>
              </a:spcBef>
              <a:spcAft>
                <a:spcPts val="1000"/>
              </a:spcAft>
              <a:defRPr sz="1800">
                <a:latin typeface="Open Sans Light"/>
              </a:defRPr>
            </a:pPr>
            <a:r>
              <a:t>```java</a:t>
            </a:r>
          </a:p>
          <a:p>
            <a:pPr>
              <a:spcBef>
                <a:spcPts val="400"/>
              </a:spcBef>
              <a:spcAft>
                <a:spcPts val="1000"/>
              </a:spcAft>
              <a:defRPr sz="1800">
                <a:latin typeface="Open Sans Light"/>
              </a:defRPr>
            </a:pPr>
            <a:r>
              <a:t>// Context</a:t>
            </a:r>
          </a:p>
          <a:p>
            <a:pPr>
              <a:spcBef>
                <a:spcPts val="400"/>
              </a:spcBef>
              <a:spcAft>
                <a:spcPts val="1000"/>
              </a:spcAft>
              <a:defRPr sz="1800">
                <a:latin typeface="Open Sans Light"/>
              </a:defRPr>
            </a:pPr>
            <a:r>
              <a:t>class NetworkRouter {</a:t>
            </a:r>
          </a:p>
          <a:p>
            <a:pPr>
              <a:spcBef>
                <a:spcPts val="400"/>
              </a:spcBef>
              <a:spcAft>
                <a:spcPts val="1000"/>
              </a:spcAft>
              <a:defRPr sz="1800">
                <a:latin typeface="Open Sans Light"/>
              </a:defRPr>
            </a:pPr>
            <a:r>
              <a:t>    private RoutingStrategy strategy;</a:t>
            </a:r>
          </a:p>
          <a:p>
            <a:pPr>
              <a:spcBef>
                <a:spcPts val="400"/>
              </a:spcBef>
              <a:spcAft>
                <a:spcPts val="1000"/>
              </a:spcAft>
              <a:defRPr sz="1800">
                <a:latin typeface="Open Sans Light"/>
              </a:defRPr>
            </a:pPr>
            <a:r>
              <a:t>    private NetworkTopology topology;</a:t>
            </a:r>
          </a:p>
          <a:p>
            <a:pPr>
              <a:spcBef>
                <a:spcPts val="400"/>
              </a:spcBef>
              <a:spcAft>
                <a:spcPts val="1000"/>
              </a:spcAft>
              <a:defRPr sz="1800">
                <a:latin typeface="Open Sans Light"/>
              </a:defRPr>
            </a:pPr>
            <a:r>
              <a:t>    </a:t>
            </a:r>
          </a:p>
          <a:p>
            <a:pPr>
              <a:spcBef>
                <a:spcPts val="400"/>
              </a:spcBef>
              <a:spcAft>
                <a:spcPts val="1000"/>
              </a:spcAft>
              <a:defRPr sz="1800">
                <a:latin typeface="Open Sans Light"/>
              </a:defRPr>
            </a:pPr>
            <a:r>
              <a:t>    public NetworkRouter(NetworkTopology topology) {</a:t>
            </a:r>
          </a:p>
          <a:p>
            <a:pPr>
              <a:spcBef>
                <a:spcPts val="400"/>
              </a:spcBef>
              <a:spcAft>
                <a:spcPts val="1000"/>
              </a:spcAft>
              <a:defRPr sz="1800">
                <a:latin typeface="Open Sans Light"/>
              </a:defRPr>
            </a:pPr>
            <a:r>
              <a:t>        this.topology = topology;</a:t>
            </a:r>
          </a:p>
          <a:p>
            <a:pPr>
              <a:spcBef>
                <a:spcPts val="400"/>
              </a:spcBef>
              <a:spcAft>
                <a:spcPts val="1000"/>
              </a:spcAft>
              <a:defRPr sz="1800">
                <a:latin typeface="Open Sans Light"/>
              </a:defRPr>
            </a:pPr>
            <a:r>
              <a:t>        this.strategy = new ShortestPathStrategy(); // default</a:t>
            </a:r>
          </a:p>
          <a:p>
            <a:pPr>
              <a:spcBef>
                <a:spcPts val="400"/>
              </a:spcBef>
              <a:spcAft>
                <a:spcPts val="1000"/>
              </a:spcAft>
              <a:defRPr sz="1800">
                <a:latin typeface="Open Sans Light"/>
              </a:defRPr>
            </a:pPr>
            <a:r>
              <a:t>    }</a:t>
            </a:r>
          </a:p>
          <a:p>
            <a:pPr>
              <a:spcBef>
                <a:spcPts val="400"/>
              </a:spcBef>
              <a:spcAft>
                <a:spcPts val="1000"/>
              </a:spcAft>
              <a:defRPr sz="1800">
                <a:latin typeface="Open Sans Light"/>
              </a:defRPr>
            </a:pPr>
            <a:r>
              <a:t>    </a:t>
            </a:r>
          </a:p>
          <a:p>
            <a:pPr>
              <a:spcBef>
                <a:spcPts val="400"/>
              </a:spcBef>
              <a:spcAft>
                <a:spcPts val="1000"/>
              </a:spcAft>
              <a:defRPr sz="1800">
                <a:latin typeface="Open Sans Light"/>
              </a:defRPr>
            </a:pPr>
            <a:r>
              <a:t>    public void setRoutingStrategy(RoutingStrategy strategy) {</a:t>
            </a:r>
          </a:p>
          <a:p>
            <a:pPr>
              <a:spcBef>
                <a:spcPts val="400"/>
              </a:spcBef>
              <a:spcAft>
                <a:spcPts val="1000"/>
              </a:spcAft>
              <a:defRPr sz="1800">
                <a:latin typeface="Open Sans Light"/>
              </a:defRPr>
            </a:pPr>
            <a:r>
              <a:t>        this.strategy = strategy;</a:t>
            </a:r>
          </a:p>
          <a:p>
            <a:pPr>
              <a:spcBef>
                <a:spcPts val="400"/>
              </a:spcBef>
              <a:spcAft>
                <a:spcPts val="1000"/>
              </a:spcAft>
              <a:defRPr sz="1800">
                <a:latin typeface="Open Sans Light"/>
              </a:defRPr>
            </a:pPr>
            <a:r>
              <a:t>        System.out.println("Routing strategy changed to: " + strategy.getStrategyName());</a:t>
            </a:r>
          </a:p>
          <a:p>
            <a:pPr>
              <a:spcBef>
                <a:spcPts val="400"/>
              </a:spcBef>
              <a:spcAft>
                <a:spcPts val="1000"/>
              </a:spcAft>
              <a:defRPr sz="1800">
                <a:latin typeface="Open Sans Light"/>
              </a:defRPr>
            </a:pPr>
            <a:r>
              <a:t>    }</a:t>
            </a:r>
          </a:p>
          <a:p>
            <a:pPr>
              <a:spcBef>
                <a:spcPts val="400"/>
              </a:spcBef>
              <a:spcAft>
                <a:spcPts val="1000"/>
              </a:spcAft>
              <a:defRPr sz="1800">
                <a:latin typeface="Open Sans Light"/>
              </a:defRPr>
            </a:pPr>
            <a:r>
              <a:t>    </a:t>
            </a:r>
          </a:p>
          <a:p>
            <a:pPr>
              <a:spcBef>
                <a:spcPts val="400"/>
              </a:spcBef>
              <a:spcAft>
                <a:spcPts val="1000"/>
              </a:spcAft>
              <a:defRPr sz="1800">
                <a:latin typeface="Open Sans Light"/>
              </a:defRPr>
            </a:pPr>
            <a:r>
              <a:t>    public Route routeTraffic(Node source, Node destination) {</a:t>
            </a:r>
          </a:p>
          <a:p>
            <a:pPr>
              <a:spcBef>
                <a:spcPts val="400"/>
              </a:spcBef>
              <a:spcAft>
                <a:spcPts val="1000"/>
              </a:spcAft>
              <a:defRPr sz="1800">
                <a:latin typeface="Open Sans Light"/>
              </a:defRPr>
            </a:pPr>
            <a:r>
              <a:t>        return strategy.calculateRoute(topology, source, destination);</a:t>
            </a:r>
          </a:p>
          <a:p>
            <a:pPr>
              <a:spcBef>
                <a:spcPts val="400"/>
              </a:spcBef>
              <a:spcAft>
                <a:spcPts val="1000"/>
              </a:spcAft>
              <a:defRPr sz="1800">
                <a:latin typeface="Open Sans Light"/>
              </a:defRPr>
            </a:pPr>
            <a:r>
              <a:t>    }</a:t>
            </a:r>
          </a:p>
          <a:p>
            <a:pPr>
              <a:spcBef>
                <a:spcPts val="400"/>
              </a:spcBef>
              <a:spcAft>
                <a:spcPts val="1000"/>
              </a:spcAft>
              <a:defRPr sz="1800">
                <a:latin typeface="Open Sans Light"/>
              </a:defRPr>
            </a:pPr>
            <a:r>
              <a:t>}</a:t>
            </a:r>
          </a:p>
          <a:p>
            <a:pPr>
              <a:spcBef>
                <a:spcPts val="400"/>
              </a:spcBef>
              <a:spcAft>
                <a:spcPts val="1000"/>
              </a:spcAft>
              <a:defRPr sz="1800">
                <a:latin typeface="Open Sans Light"/>
              </a:defRPr>
            </a:pPr>
          </a:p>
          <a:p>
            <a:pPr>
              <a:spcBef>
                <a:spcPts val="400"/>
              </a:spcBef>
              <a:spcAft>
                <a:spcPts val="1000"/>
              </a:spcAft>
              <a:defRPr sz="1800">
                <a:latin typeface="Open Sans Light"/>
              </a:defRPr>
            </a:pPr>
            <a:r>
              <a:t>// Usage Example</a:t>
            </a:r>
          </a:p>
          <a:p>
            <a:pPr>
              <a:spcBef>
                <a:spcPts val="400"/>
              </a:spcBef>
              <a:spcAft>
                <a:spcPts val="1000"/>
              </a:spcAft>
              <a:defRPr sz="1800">
                <a:latin typeface="Open Sans Light"/>
              </a:defRPr>
            </a:pPr>
            <a:r>
              <a:t>NetworkRouter router = new NetworkRouter(networkTopology);</a:t>
            </a:r>
          </a:p>
          <a:p>
            <a:pPr>
              <a:spcBef>
                <a:spcPts val="400"/>
              </a:spcBef>
              <a:spcAft>
                <a:spcPts val="1000"/>
              </a:spcAft>
              <a:defRPr sz="1800">
                <a:latin typeface="Open Sans Light"/>
              </a:defRPr>
            </a:pPr>
          </a:p>
          <a:p>
            <a:pPr>
              <a:spcBef>
                <a:spcPts val="400"/>
              </a:spcBef>
              <a:spcAft>
                <a:spcPts val="1000"/>
              </a:spcAft>
              <a:defRPr sz="1800">
                <a:latin typeface="Open Sans Light"/>
              </a:defRPr>
            </a:pPr>
            <a:r>
              <a:t>// Normal conditions - use shortest path</a:t>
            </a:r>
          </a:p>
          <a:p>
            <a:pPr>
              <a:spcBef>
                <a:spcPts val="400"/>
              </a:spcBef>
              <a:spcAft>
                <a:spcPts val="1000"/>
              </a:spcAft>
              <a:defRPr sz="1800">
                <a:latin typeface="Open Sans Light"/>
              </a:defRPr>
            </a:pPr>
            <a:r>
              <a:t>Route route1 = router.routeTraffic(nodeA, nodeB);</a:t>
            </a:r>
          </a:p>
          <a:p>
            <a:pPr>
              <a:spcBef>
                <a:spcPts val="400"/>
              </a:spcBef>
              <a:spcAft>
                <a:spcPts val="1000"/>
              </a:spcAft>
              <a:defRPr sz="1800">
                <a:latin typeface="Open Sans Light"/>
              </a:defRPr>
            </a:pPr>
          </a:p>
          <a:p>
            <a:pPr>
              <a:spcBef>
                <a:spcPts val="400"/>
              </a:spcBef>
              <a:spcAft>
                <a:spcPts val="1000"/>
              </a:spcAft>
              <a:defRPr sz="1800">
                <a:latin typeface="Open Sans Light"/>
              </a:defRPr>
            </a:pPr>
            <a:r>
              <a:t>// High traffic - switch to load balancing</a:t>
            </a:r>
          </a:p>
          <a:p>
            <a:pPr>
              <a:spcBef>
                <a:spcPts val="400"/>
              </a:spcBef>
              <a:spcAft>
                <a:spcPts val="1000"/>
              </a:spcAft>
              <a:defRPr sz="1800">
                <a:latin typeface="Open Sans Light"/>
              </a:defRPr>
            </a:pPr>
            <a:r>
              <a:t>if (networkLoad &gt; 0.8) {</a:t>
            </a:r>
          </a:p>
          <a:p>
            <a:pPr>
              <a:spcBef>
                <a:spcPts val="400"/>
              </a:spcBef>
              <a:spcAft>
                <a:spcPts val="1000"/>
              </a:spcAft>
              <a:defRPr sz="1800">
                <a:latin typeface="Open Sans Light"/>
              </a:defRPr>
            </a:pPr>
            <a:r>
              <a:t>    router.setRoutingStrategy(new LoadBalancingStrategy());</a:t>
            </a:r>
          </a:p>
          <a:p>
            <a:pPr>
              <a:spcBef>
                <a:spcPts val="400"/>
              </a:spcBef>
              <a:spcAft>
                <a:spcPts val="1000"/>
              </a:spcAft>
              <a:defRPr sz="1800">
                <a:latin typeface="Open Sans Light"/>
              </a:defRPr>
            </a:pPr>
            <a:r>
              <a:t>}</a:t>
            </a:r>
          </a:p>
          <a:p>
            <a:pPr>
              <a:spcBef>
                <a:spcPts val="400"/>
              </a:spcBef>
              <a:spcAft>
                <a:spcPts val="1000"/>
              </a:spcAft>
              <a:defRPr sz="1800">
                <a:latin typeface="Open Sans Light"/>
              </a:defRPr>
            </a:pPr>
          </a:p>
          <a:p>
            <a:pPr>
              <a:spcBef>
                <a:spcPts val="400"/>
              </a:spcBef>
              <a:spcAft>
                <a:spcPts val="1000"/>
              </a:spcAft>
              <a:defRPr sz="1800">
                <a:latin typeface="Open Sans Light"/>
              </a:defRPr>
            </a:pPr>
            <a:r>
              <a:t>// Critical service - ensure high availability</a:t>
            </a:r>
          </a:p>
          <a:p>
            <a:pPr>
              <a:spcBef>
                <a:spcPts val="400"/>
              </a:spcBef>
              <a:spcAft>
                <a:spcPts val="1000"/>
              </a:spcAft>
              <a:defRPr sz="1800">
                <a:latin typeface="Open Sans Light"/>
              </a:defRPr>
            </a:pPr>
            <a:r>
              <a:t>if (service.isCritical()) {</a:t>
            </a:r>
          </a:p>
          <a:p>
            <a:pPr>
              <a:spcBef>
                <a:spcPts val="400"/>
              </a:spcBef>
              <a:spcAft>
                <a:spcPts val="1000"/>
              </a:spcAft>
              <a:defRPr sz="1800">
                <a:latin typeface="Open Sans Light"/>
              </a:defRPr>
            </a:pPr>
            <a:r>
              <a:t>    router.setRoutingStrategy(new HighAvailabilityStrategy());</a:t>
            </a:r>
          </a:p>
          <a:p>
            <a:pPr>
              <a:spcBef>
                <a:spcPts val="400"/>
              </a:spcBef>
              <a:spcAft>
                <a:spcPts val="1000"/>
              </a:spcAft>
              <a:defRPr sz="1800">
                <a:latin typeface="Open Sans Light"/>
              </a:defRPr>
            </a:pPr>
            <a:r>
              <a:t>}</a:t>
            </a:r>
          </a:p>
        </p:txBody>
      </p:sp>
    </p:spTree>
  </p:cSld>
  <p:clrMapOvr>
    <a:masterClrMapping/>
  </p:clrMapOvr>
</p:sld>
</file>

<file path=ppt/slides/slide10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rPr sz="3600" b="0">
                <a:solidFill>
                  <a:srgbClr val="444444"/>
                </a:solidFill>
                <a:latin typeface="Open Sans"/>
              </a:rPr>
              <a:t>Strategy Pattern - Context &amp; Usage</a:t>
            </a:r>
          </a:p>
        </p:txBody>
      </p:sp>
      <p:sp>
        <p:nvSpPr>
          <p:cNvPr id="3" name="Subtitle 2"/>
          <p:cNvSpPr>
            <a:spLocks noGrp="1"/>
          </p:cNvSpPr>
          <p:nvPr>
            <p:ph type="subTitle"/>
          </p:nvPr>
        </p:nvSpPr>
        <p:spPr/>
        <p:txBody>
          <a:bodyPr anchor="t" tIns="152400" bIns="152400" lIns="152400" rIns="152400"/>
          <a:lstStyle/>
          <a:p/>
          <a:p>
            <a:pPr>
              <a:spcBef>
                <a:spcPts val="0"/>
              </a:spcBef>
              <a:spcAft>
                <a:spcPts val="1000"/>
              </a:spcAft>
              <a:defRPr sz="1800">
                <a:latin typeface="Open Sans Light"/>
              </a:defRPr>
            </a:pPr>
            <a:r>
              <a:t>```java</a:t>
            </a:r>
          </a:p>
          <a:p>
            <a:pPr>
              <a:spcBef>
                <a:spcPts val="400"/>
              </a:spcBef>
              <a:spcAft>
                <a:spcPts val="1000"/>
              </a:spcAft>
              <a:defRPr sz="1800">
                <a:latin typeface="Open Sans Light"/>
              </a:defRPr>
            </a:pPr>
            <a:r>
              <a:t>// Context</a:t>
            </a:r>
          </a:p>
          <a:p>
            <a:pPr>
              <a:spcBef>
                <a:spcPts val="400"/>
              </a:spcBef>
              <a:spcAft>
                <a:spcPts val="1000"/>
              </a:spcAft>
              <a:defRPr sz="1800">
                <a:latin typeface="Open Sans Light"/>
              </a:defRPr>
            </a:pPr>
            <a:r>
              <a:t>class NetworkRouter {</a:t>
            </a:r>
          </a:p>
          <a:p>
            <a:pPr>
              <a:spcBef>
                <a:spcPts val="400"/>
              </a:spcBef>
              <a:spcAft>
                <a:spcPts val="1000"/>
              </a:spcAft>
              <a:defRPr sz="1800">
                <a:latin typeface="Open Sans Light"/>
              </a:defRPr>
            </a:pPr>
            <a:r>
              <a:t>    private RoutingStrategy strategy;</a:t>
            </a:r>
          </a:p>
          <a:p>
            <a:pPr>
              <a:spcBef>
                <a:spcPts val="400"/>
              </a:spcBef>
              <a:spcAft>
                <a:spcPts val="1000"/>
              </a:spcAft>
              <a:defRPr sz="1800">
                <a:latin typeface="Open Sans Light"/>
              </a:defRPr>
            </a:pPr>
            <a:r>
              <a:t>    private NetworkTopology topology;</a:t>
            </a:r>
          </a:p>
          <a:p>
            <a:pPr>
              <a:spcBef>
                <a:spcPts val="400"/>
              </a:spcBef>
              <a:spcAft>
                <a:spcPts val="1000"/>
              </a:spcAft>
              <a:defRPr sz="1800">
                <a:latin typeface="Open Sans Light"/>
              </a:defRPr>
            </a:pPr>
            <a:r>
              <a:t>    </a:t>
            </a:r>
          </a:p>
          <a:p>
            <a:pPr>
              <a:spcBef>
                <a:spcPts val="400"/>
              </a:spcBef>
              <a:spcAft>
                <a:spcPts val="1000"/>
              </a:spcAft>
              <a:defRPr sz="1800">
                <a:latin typeface="Open Sans Light"/>
              </a:defRPr>
            </a:pPr>
            <a:r>
              <a:t>    public NetworkRouter(NetworkTopology topology) {</a:t>
            </a:r>
          </a:p>
          <a:p>
            <a:pPr>
              <a:spcBef>
                <a:spcPts val="400"/>
              </a:spcBef>
              <a:spcAft>
                <a:spcPts val="1000"/>
              </a:spcAft>
              <a:defRPr sz="1800">
                <a:latin typeface="Open Sans Light"/>
              </a:defRPr>
            </a:pPr>
            <a:r>
              <a:t>        this.topology = topology;</a:t>
            </a:r>
          </a:p>
          <a:p>
            <a:pPr>
              <a:spcBef>
                <a:spcPts val="400"/>
              </a:spcBef>
              <a:spcAft>
                <a:spcPts val="1000"/>
              </a:spcAft>
              <a:defRPr sz="1800">
                <a:latin typeface="Open Sans Light"/>
              </a:defRPr>
            </a:pPr>
            <a:r>
              <a:t>        this.strategy = new ShortestPathStrategy(); // default</a:t>
            </a:r>
          </a:p>
          <a:p>
            <a:pPr>
              <a:spcBef>
                <a:spcPts val="400"/>
              </a:spcBef>
              <a:spcAft>
                <a:spcPts val="1000"/>
              </a:spcAft>
              <a:defRPr sz="1800">
                <a:latin typeface="Open Sans Light"/>
              </a:defRPr>
            </a:pPr>
            <a:r>
              <a:t>    }</a:t>
            </a:r>
          </a:p>
          <a:p>
            <a:pPr>
              <a:spcBef>
                <a:spcPts val="400"/>
              </a:spcBef>
              <a:spcAft>
                <a:spcPts val="1000"/>
              </a:spcAft>
              <a:defRPr sz="1800">
                <a:latin typeface="Open Sans Light"/>
              </a:defRPr>
            </a:pPr>
            <a:r>
              <a:t>    </a:t>
            </a:r>
          </a:p>
          <a:p>
            <a:pPr>
              <a:spcBef>
                <a:spcPts val="400"/>
              </a:spcBef>
              <a:spcAft>
                <a:spcPts val="1000"/>
              </a:spcAft>
              <a:defRPr sz="1800">
                <a:latin typeface="Open Sans Light"/>
              </a:defRPr>
            </a:pPr>
            <a:r>
              <a:t>    public void setRoutingStrategy(RoutingStrategy strategy) {</a:t>
            </a:r>
          </a:p>
          <a:p>
            <a:pPr>
              <a:spcBef>
                <a:spcPts val="400"/>
              </a:spcBef>
              <a:spcAft>
                <a:spcPts val="1000"/>
              </a:spcAft>
              <a:defRPr sz="1800">
                <a:latin typeface="Open Sans Light"/>
              </a:defRPr>
            </a:pPr>
            <a:r>
              <a:t>        this.strategy = strategy;</a:t>
            </a:r>
          </a:p>
          <a:p>
            <a:pPr>
              <a:spcBef>
                <a:spcPts val="400"/>
              </a:spcBef>
              <a:spcAft>
                <a:spcPts val="1000"/>
              </a:spcAft>
              <a:defRPr sz="1800">
                <a:latin typeface="Open Sans Light"/>
              </a:defRPr>
            </a:pPr>
            <a:r>
              <a:t>        System.out.println("Routing strategy changed to: " + strategy.getStrategyName());</a:t>
            </a:r>
          </a:p>
          <a:p>
            <a:pPr>
              <a:spcBef>
                <a:spcPts val="400"/>
              </a:spcBef>
              <a:spcAft>
                <a:spcPts val="1000"/>
              </a:spcAft>
              <a:defRPr sz="1800">
                <a:latin typeface="Open Sans Light"/>
              </a:defRPr>
            </a:pPr>
            <a:r>
              <a:t>    }</a:t>
            </a:r>
          </a:p>
          <a:p>
            <a:pPr>
              <a:spcBef>
                <a:spcPts val="400"/>
              </a:spcBef>
              <a:spcAft>
                <a:spcPts val="1000"/>
              </a:spcAft>
              <a:defRPr sz="1800">
                <a:latin typeface="Open Sans Light"/>
              </a:defRPr>
            </a:pPr>
            <a:r>
              <a:t>    </a:t>
            </a:r>
          </a:p>
          <a:p>
            <a:pPr>
              <a:spcBef>
                <a:spcPts val="400"/>
              </a:spcBef>
              <a:spcAft>
                <a:spcPts val="1000"/>
              </a:spcAft>
              <a:defRPr sz="1800">
                <a:latin typeface="Open Sans Light"/>
              </a:defRPr>
            </a:pPr>
            <a:r>
              <a:t>    public Route routeTraffic(Node source, Node destination) {</a:t>
            </a:r>
          </a:p>
          <a:p>
            <a:pPr>
              <a:spcBef>
                <a:spcPts val="400"/>
              </a:spcBef>
              <a:spcAft>
                <a:spcPts val="1000"/>
              </a:spcAft>
              <a:defRPr sz="1800">
                <a:latin typeface="Open Sans Light"/>
              </a:defRPr>
            </a:pPr>
            <a:r>
              <a:t>        return strategy.calculateRoute(topology, source, destination);</a:t>
            </a:r>
          </a:p>
          <a:p>
            <a:pPr>
              <a:spcBef>
                <a:spcPts val="400"/>
              </a:spcBef>
              <a:spcAft>
                <a:spcPts val="1000"/>
              </a:spcAft>
              <a:defRPr sz="1800">
                <a:latin typeface="Open Sans Light"/>
              </a:defRPr>
            </a:pPr>
            <a:r>
              <a:t>    }</a:t>
            </a:r>
          </a:p>
          <a:p>
            <a:pPr>
              <a:spcBef>
                <a:spcPts val="400"/>
              </a:spcBef>
              <a:spcAft>
                <a:spcPts val="1000"/>
              </a:spcAft>
              <a:defRPr sz="1800">
                <a:latin typeface="Open Sans Light"/>
              </a:defRPr>
            </a:pPr>
            <a:r>
              <a:t>}</a:t>
            </a:r>
          </a:p>
          <a:p>
            <a:pPr>
              <a:spcBef>
                <a:spcPts val="400"/>
              </a:spcBef>
              <a:spcAft>
                <a:spcPts val="1000"/>
              </a:spcAft>
              <a:defRPr sz="1800">
                <a:latin typeface="Open Sans Light"/>
              </a:defRPr>
            </a:pPr>
          </a:p>
          <a:p>
            <a:pPr>
              <a:spcBef>
                <a:spcPts val="400"/>
              </a:spcBef>
              <a:spcAft>
                <a:spcPts val="1000"/>
              </a:spcAft>
              <a:defRPr sz="1800">
                <a:latin typeface="Open Sans Light"/>
              </a:defRPr>
            </a:pPr>
            <a:r>
              <a:t>// Usage Example</a:t>
            </a:r>
          </a:p>
          <a:p>
            <a:pPr>
              <a:spcBef>
                <a:spcPts val="400"/>
              </a:spcBef>
              <a:spcAft>
                <a:spcPts val="1000"/>
              </a:spcAft>
              <a:defRPr sz="1800">
                <a:latin typeface="Open Sans Light"/>
              </a:defRPr>
            </a:pPr>
            <a:r>
              <a:t>NetworkRouter router = new NetworkRouter(networkTopology);</a:t>
            </a:r>
          </a:p>
          <a:p>
            <a:pPr>
              <a:spcBef>
                <a:spcPts val="400"/>
              </a:spcBef>
              <a:spcAft>
                <a:spcPts val="1000"/>
              </a:spcAft>
              <a:defRPr sz="1800">
                <a:latin typeface="Open Sans Light"/>
              </a:defRPr>
            </a:pPr>
          </a:p>
          <a:p>
            <a:pPr>
              <a:spcBef>
                <a:spcPts val="400"/>
              </a:spcBef>
              <a:spcAft>
                <a:spcPts val="1000"/>
              </a:spcAft>
              <a:defRPr sz="1800">
                <a:latin typeface="Open Sans Light"/>
              </a:defRPr>
            </a:pPr>
            <a:r>
              <a:t>// Normal conditions - use shortest path</a:t>
            </a:r>
          </a:p>
          <a:p>
            <a:pPr>
              <a:spcBef>
                <a:spcPts val="400"/>
              </a:spcBef>
              <a:spcAft>
                <a:spcPts val="1000"/>
              </a:spcAft>
              <a:defRPr sz="1800">
                <a:latin typeface="Open Sans Light"/>
              </a:defRPr>
            </a:pPr>
            <a:r>
              <a:t>Route route1 = router.routeTraffic(nodeA, nodeB);</a:t>
            </a:r>
          </a:p>
          <a:p>
            <a:pPr>
              <a:spcBef>
                <a:spcPts val="400"/>
              </a:spcBef>
              <a:spcAft>
                <a:spcPts val="1000"/>
              </a:spcAft>
              <a:defRPr sz="1800">
                <a:latin typeface="Open Sans Light"/>
              </a:defRPr>
            </a:pPr>
          </a:p>
          <a:p>
            <a:pPr>
              <a:spcBef>
                <a:spcPts val="400"/>
              </a:spcBef>
              <a:spcAft>
                <a:spcPts val="1000"/>
              </a:spcAft>
              <a:defRPr sz="1800">
                <a:latin typeface="Open Sans Light"/>
              </a:defRPr>
            </a:pPr>
            <a:r>
              <a:t>// High traffic - switch to load balancing</a:t>
            </a:r>
          </a:p>
          <a:p>
            <a:pPr>
              <a:spcBef>
                <a:spcPts val="400"/>
              </a:spcBef>
              <a:spcAft>
                <a:spcPts val="1000"/>
              </a:spcAft>
              <a:defRPr sz="1800">
                <a:latin typeface="Open Sans Light"/>
              </a:defRPr>
            </a:pPr>
            <a:r>
              <a:t>if (networkLoad &gt; 0.8) {</a:t>
            </a:r>
          </a:p>
          <a:p>
            <a:pPr>
              <a:spcBef>
                <a:spcPts val="400"/>
              </a:spcBef>
              <a:spcAft>
                <a:spcPts val="1000"/>
              </a:spcAft>
              <a:defRPr sz="1800">
                <a:latin typeface="Open Sans Light"/>
              </a:defRPr>
            </a:pPr>
            <a:r>
              <a:t>    router.setRoutingStrategy(new LoadBalancingStrategy());</a:t>
            </a:r>
          </a:p>
          <a:p>
            <a:pPr>
              <a:spcBef>
                <a:spcPts val="400"/>
              </a:spcBef>
              <a:spcAft>
                <a:spcPts val="1000"/>
              </a:spcAft>
              <a:defRPr sz="1800">
                <a:latin typeface="Open Sans Light"/>
              </a:defRPr>
            </a:pPr>
            <a:r>
              <a:t>}</a:t>
            </a:r>
          </a:p>
          <a:p>
            <a:pPr>
              <a:spcBef>
                <a:spcPts val="400"/>
              </a:spcBef>
              <a:spcAft>
                <a:spcPts val="1000"/>
              </a:spcAft>
              <a:defRPr sz="1800">
                <a:latin typeface="Open Sans Light"/>
              </a:defRPr>
            </a:pPr>
          </a:p>
          <a:p>
            <a:pPr>
              <a:spcBef>
                <a:spcPts val="400"/>
              </a:spcBef>
              <a:spcAft>
                <a:spcPts val="1000"/>
              </a:spcAft>
              <a:defRPr sz="1800">
                <a:latin typeface="Open Sans Light"/>
              </a:defRPr>
            </a:pPr>
            <a:r>
              <a:t>// Critical service - ensure high availability</a:t>
            </a:r>
          </a:p>
          <a:p>
            <a:pPr>
              <a:spcBef>
                <a:spcPts val="400"/>
              </a:spcBef>
              <a:spcAft>
                <a:spcPts val="1000"/>
              </a:spcAft>
              <a:defRPr sz="1800">
                <a:latin typeface="Open Sans Light"/>
              </a:defRPr>
            </a:pPr>
            <a:r>
              <a:t>if (service.isCritical()) {</a:t>
            </a:r>
          </a:p>
          <a:p>
            <a:pPr>
              <a:spcBef>
                <a:spcPts val="400"/>
              </a:spcBef>
              <a:spcAft>
                <a:spcPts val="1000"/>
              </a:spcAft>
              <a:defRPr sz="1800">
                <a:latin typeface="Open Sans Light"/>
              </a:defRPr>
            </a:pPr>
            <a:r>
              <a:t>    router.setRoutingStrategy(new HighAvailabilityStrategy());</a:t>
            </a:r>
          </a:p>
          <a:p>
            <a:pPr>
              <a:spcBef>
                <a:spcPts val="400"/>
              </a:spcBef>
              <a:spcAft>
                <a:spcPts val="1000"/>
              </a:spcAft>
              <a:defRPr sz="1800">
                <a:latin typeface="Open Sans Light"/>
              </a:defRPr>
            </a:pPr>
            <a:r>
              <a:t>}</a:t>
            </a:r>
          </a:p>
        </p:txBody>
      </p:sp>
    </p:spTree>
  </p:cSld>
  <p:clrMapOvr>
    <a:masterClrMapping/>
  </p:clrMapOvr>
</p:sld>
</file>

<file path=ppt/slides/slide10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rPr sz="3600" b="0">
                <a:solidFill>
                  <a:srgbClr val="444444"/>
                </a:solidFill>
                <a:latin typeface="Open Sans"/>
              </a:rPr>
              <a:t>Template Method Pattern - Problem</a:t>
            </a:r>
          </a:p>
        </p:txBody>
      </p:sp>
      <p:sp>
        <p:nvSpPr>
          <p:cNvPr id="3" name="Subtitle 2"/>
          <p:cNvSpPr>
            <a:spLocks noGrp="1"/>
          </p:cNvSpPr>
          <p:nvPr>
            <p:ph type="subTitle"/>
          </p:nvPr>
        </p:nvSpPr>
        <p:spPr/>
        <p:txBody>
          <a:bodyPr anchor="t" tIns="152400" bIns="152400" lIns="152400" rIns="152400"/>
          <a:lstStyle/>
          <a:p/>
          <a:p>
            <a:pPr>
              <a:spcBef>
                <a:spcPts val="0"/>
              </a:spcBef>
              <a:spcAft>
                <a:spcPts val="1000"/>
              </a:spcAft>
              <a:defRPr sz="1800">
                <a:latin typeface="Open Sans Light"/>
              </a:defRPr>
            </a:pPr>
            <a:r>
              <a:t>• Problem: Gemeinsamer Algorithmus mit variablen Schritten</a:t>
            </a:r>
          </a:p>
          <a:p>
            <a:pPr>
              <a:spcBef>
                <a:spcPts val="400"/>
              </a:spcBef>
              <a:spcAft>
                <a:spcPts val="1000"/>
              </a:spcAft>
              <a:defRPr sz="1800">
                <a:latin typeface="Open Sans Light"/>
              </a:defRPr>
            </a:pPr>
            <a:r>
              <a:t>• Beispiele:</a:t>
            </a:r>
          </a:p>
          <a:p>
            <a:pPr>
              <a:spcBef>
                <a:spcPts val="400"/>
              </a:spcBef>
              <a:spcAft>
                <a:spcPts val="1000"/>
              </a:spcAft>
              <a:defRPr sz="1800">
                <a:latin typeface="Open Sans Light"/>
              </a:defRPr>
            </a:pPr>
            <a:r>
              <a:t>  - Data Processing Pipeline</a:t>
            </a:r>
          </a:p>
          <a:p>
            <a:pPr>
              <a:spcBef>
                <a:spcPts val="400"/>
              </a:spcBef>
              <a:spcAft>
                <a:spcPts val="1000"/>
              </a:spcAft>
              <a:defRPr sz="1800">
                <a:latin typeface="Open Sans Light"/>
              </a:defRPr>
            </a:pPr>
            <a:r>
              <a:t>  - Service Deployment Workflow</a:t>
            </a:r>
          </a:p>
          <a:p>
            <a:pPr>
              <a:spcBef>
                <a:spcPts val="400"/>
              </a:spcBef>
              <a:spcAft>
                <a:spcPts val="1000"/>
              </a:spcAft>
              <a:defRPr sz="1800">
                <a:latin typeface="Open Sans Light"/>
              </a:defRPr>
            </a:pPr>
            <a:r>
              <a:t>  - Quality Assurance Process</a:t>
            </a:r>
          </a:p>
          <a:p>
            <a:pPr>
              <a:spcBef>
                <a:spcPts val="400"/>
              </a:spcBef>
              <a:spcAft>
                <a:spcPts val="1000"/>
              </a:spcAft>
              <a:defRPr sz="1800">
                <a:latin typeface="Open Sans Light"/>
              </a:defRPr>
            </a:pPr>
            <a:r>
              <a:t>• Herausforderungen:</a:t>
            </a:r>
          </a:p>
          <a:p>
            <a:pPr>
              <a:spcBef>
                <a:spcPts val="400"/>
              </a:spcBef>
              <a:spcAft>
                <a:spcPts val="1000"/>
              </a:spcAft>
              <a:defRPr sz="1800">
                <a:latin typeface="Open Sans Light"/>
              </a:defRPr>
            </a:pPr>
            <a:r>
              <a:t>  - Code Duplication in ähnlichen Algorithmen</a:t>
            </a:r>
          </a:p>
          <a:p>
            <a:pPr>
              <a:spcBef>
                <a:spcPts val="400"/>
              </a:spcBef>
              <a:spcAft>
                <a:spcPts val="1000"/>
              </a:spcAft>
              <a:defRPr sz="1800">
                <a:latin typeface="Open Sans Light"/>
              </a:defRPr>
            </a:pPr>
            <a:r>
              <a:t>  - Schwer konsistente Ausführungsreihenfolge</a:t>
            </a:r>
          </a:p>
          <a:p>
            <a:pPr>
              <a:spcBef>
                <a:spcPts val="400"/>
              </a:spcBef>
              <a:spcAft>
                <a:spcPts val="1000"/>
              </a:spcAft>
              <a:defRPr sz="1800">
                <a:latin typeface="Open Sans Light"/>
              </a:defRPr>
            </a:pPr>
            <a:r>
              <a:t>  - Varianten schwer zu erweitern</a:t>
            </a:r>
          </a:p>
          <a:p>
            <a:pPr>
              <a:spcBef>
                <a:spcPts val="400"/>
              </a:spcBef>
              <a:spcAft>
                <a:spcPts val="1000"/>
              </a:spcAft>
              <a:defRPr sz="1800">
                <a:latin typeface="Open Sans Light"/>
              </a:defRPr>
            </a:pPr>
            <a:r>
              <a:t>• Telekom Use Case:</a:t>
            </a:r>
          </a:p>
          <a:p>
            <a:pPr>
              <a:spcBef>
                <a:spcPts val="400"/>
              </a:spcBef>
              <a:spcAft>
                <a:spcPts val="1000"/>
              </a:spcAft>
              <a:defRPr sz="1800">
                <a:latin typeface="Open Sans Light"/>
              </a:defRPr>
            </a:pPr>
            <a:r>
              <a:t>  - Service Provisioning Process</a:t>
            </a:r>
          </a:p>
          <a:p>
            <a:pPr>
              <a:spcBef>
                <a:spcPts val="400"/>
              </a:spcBef>
              <a:spcAft>
                <a:spcPts val="1000"/>
              </a:spcAft>
              <a:defRPr sz="1800">
                <a:latin typeface="Open Sans Light"/>
              </a:defRPr>
            </a:pPr>
            <a:r>
              <a:t>  - Gemeinsame Schritte, unterschiedliche Services</a:t>
            </a:r>
          </a:p>
        </p:txBody>
      </p:sp>
    </p:spTree>
  </p:cSld>
  <p:clrMapOvr>
    <a:masterClrMapping/>
  </p:clrMapOvr>
</p:sld>
</file>

<file path=ppt/slides/slide10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rPr sz="3600" b="0">
                <a:solidFill>
                  <a:srgbClr val="444444"/>
                </a:solidFill>
                <a:latin typeface="Open Sans"/>
              </a:rPr>
              <a:t>Template Method Pattern - Problem</a:t>
            </a:r>
          </a:p>
        </p:txBody>
      </p:sp>
      <p:sp>
        <p:nvSpPr>
          <p:cNvPr id="3" name="Subtitle 2"/>
          <p:cNvSpPr>
            <a:spLocks noGrp="1"/>
          </p:cNvSpPr>
          <p:nvPr>
            <p:ph type="subTitle"/>
          </p:nvPr>
        </p:nvSpPr>
        <p:spPr/>
        <p:txBody>
          <a:bodyPr anchor="t" tIns="152400" bIns="152400" lIns="152400" rIns="152400"/>
          <a:lstStyle/>
          <a:p/>
          <a:p>
            <a:pPr>
              <a:spcBef>
                <a:spcPts val="0"/>
              </a:spcBef>
              <a:spcAft>
                <a:spcPts val="1000"/>
              </a:spcAft>
              <a:defRPr sz="1800">
                <a:latin typeface="Open Sans Light"/>
              </a:defRPr>
            </a:pPr>
            <a:r>
              <a:t>• Problem: Gemeinsamer Algorithmus mit variablen Schritten</a:t>
            </a:r>
          </a:p>
          <a:p>
            <a:pPr>
              <a:spcBef>
                <a:spcPts val="400"/>
              </a:spcBef>
              <a:spcAft>
                <a:spcPts val="1000"/>
              </a:spcAft>
              <a:defRPr sz="1800">
                <a:latin typeface="Open Sans Light"/>
              </a:defRPr>
            </a:pPr>
            <a:r>
              <a:t>• Beispiele:</a:t>
            </a:r>
          </a:p>
          <a:p>
            <a:pPr>
              <a:spcBef>
                <a:spcPts val="400"/>
              </a:spcBef>
              <a:spcAft>
                <a:spcPts val="1000"/>
              </a:spcAft>
              <a:defRPr sz="1800">
                <a:latin typeface="Open Sans Light"/>
              </a:defRPr>
            </a:pPr>
            <a:r>
              <a:t>  - Data Processing Pipeline</a:t>
            </a:r>
          </a:p>
          <a:p>
            <a:pPr>
              <a:spcBef>
                <a:spcPts val="400"/>
              </a:spcBef>
              <a:spcAft>
                <a:spcPts val="1000"/>
              </a:spcAft>
              <a:defRPr sz="1800">
                <a:latin typeface="Open Sans Light"/>
              </a:defRPr>
            </a:pPr>
            <a:r>
              <a:t>  - Service Deployment Workflow</a:t>
            </a:r>
          </a:p>
          <a:p>
            <a:pPr>
              <a:spcBef>
                <a:spcPts val="400"/>
              </a:spcBef>
              <a:spcAft>
                <a:spcPts val="1000"/>
              </a:spcAft>
              <a:defRPr sz="1800">
                <a:latin typeface="Open Sans Light"/>
              </a:defRPr>
            </a:pPr>
            <a:r>
              <a:t>  - Quality Assurance Process</a:t>
            </a:r>
          </a:p>
          <a:p>
            <a:pPr>
              <a:spcBef>
                <a:spcPts val="400"/>
              </a:spcBef>
              <a:spcAft>
                <a:spcPts val="1000"/>
              </a:spcAft>
              <a:defRPr sz="1800">
                <a:latin typeface="Open Sans Light"/>
              </a:defRPr>
            </a:pPr>
            <a:r>
              <a:t>• Herausforderungen:</a:t>
            </a:r>
          </a:p>
          <a:p>
            <a:pPr>
              <a:spcBef>
                <a:spcPts val="400"/>
              </a:spcBef>
              <a:spcAft>
                <a:spcPts val="1000"/>
              </a:spcAft>
              <a:defRPr sz="1800">
                <a:latin typeface="Open Sans Light"/>
              </a:defRPr>
            </a:pPr>
            <a:r>
              <a:t>  - Code Duplication in ähnlichen Algorithmen</a:t>
            </a:r>
          </a:p>
          <a:p>
            <a:pPr>
              <a:spcBef>
                <a:spcPts val="400"/>
              </a:spcBef>
              <a:spcAft>
                <a:spcPts val="1000"/>
              </a:spcAft>
              <a:defRPr sz="1800">
                <a:latin typeface="Open Sans Light"/>
              </a:defRPr>
            </a:pPr>
            <a:r>
              <a:t>  - Schwer konsistente Ausführungsreihenfolge</a:t>
            </a:r>
          </a:p>
          <a:p>
            <a:pPr>
              <a:spcBef>
                <a:spcPts val="400"/>
              </a:spcBef>
              <a:spcAft>
                <a:spcPts val="1000"/>
              </a:spcAft>
              <a:defRPr sz="1800">
                <a:latin typeface="Open Sans Light"/>
              </a:defRPr>
            </a:pPr>
            <a:r>
              <a:t>  - Varianten schwer zu erweitern</a:t>
            </a:r>
          </a:p>
          <a:p>
            <a:pPr>
              <a:spcBef>
                <a:spcPts val="400"/>
              </a:spcBef>
              <a:spcAft>
                <a:spcPts val="1000"/>
              </a:spcAft>
              <a:defRPr sz="1800">
                <a:latin typeface="Open Sans Light"/>
              </a:defRPr>
            </a:pPr>
            <a:r>
              <a:t>• Telekom Use Case:</a:t>
            </a:r>
          </a:p>
          <a:p>
            <a:pPr>
              <a:spcBef>
                <a:spcPts val="400"/>
              </a:spcBef>
              <a:spcAft>
                <a:spcPts val="1000"/>
              </a:spcAft>
              <a:defRPr sz="1800">
                <a:latin typeface="Open Sans Light"/>
              </a:defRPr>
            </a:pPr>
            <a:r>
              <a:t>  - Service Provisioning Process</a:t>
            </a:r>
          </a:p>
          <a:p>
            <a:pPr>
              <a:spcBef>
                <a:spcPts val="400"/>
              </a:spcBef>
              <a:spcAft>
                <a:spcPts val="1000"/>
              </a:spcAft>
              <a:defRPr sz="1800">
                <a:latin typeface="Open Sans Light"/>
              </a:defRPr>
            </a:pPr>
            <a:r>
              <a:t>  - Gemeinsame Schritte, unterschiedliche Services</a:t>
            </a:r>
          </a:p>
        </p:txBody>
      </p:sp>
    </p:spTree>
  </p:cSld>
  <p:clrMapOvr>
    <a:masterClrMapping/>
  </p:clrMapOvr>
</p:sld>
</file>

<file path=ppt/slides/slide10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rPr sz="3600" b="0">
                <a:solidFill>
                  <a:srgbClr val="444444"/>
                </a:solidFill>
                <a:latin typeface="Open Sans"/>
              </a:rPr>
              <a:t>Template Method Pattern - Struktur</a:t>
            </a:r>
          </a:p>
        </p:txBody>
      </p:sp>
      <p:sp>
        <p:nvSpPr>
          <p:cNvPr id="3" name="Subtitle 2"/>
          <p:cNvSpPr>
            <a:spLocks noGrp="1"/>
          </p:cNvSpPr>
          <p:nvPr>
            <p:ph type="subTitle"/>
          </p:nvPr>
        </p:nvSpPr>
        <p:spPr/>
        <p:txBody>
          <a:bodyPr anchor="t" tIns="152400" bIns="152400" lIns="152400" rIns="152400"/>
          <a:lstStyle/>
          <a:p/>
          <a:p>
            <a:pPr>
              <a:spcBef>
                <a:spcPts val="0"/>
              </a:spcBef>
              <a:spcAft>
                <a:spcPts val="1000"/>
              </a:spcAft>
              <a:defRPr sz="1800">
                <a:latin typeface="Open Sans Light"/>
              </a:defRPr>
            </a:pPr>
            <a:r>
              <a:t>• Abstract Class:</a:t>
            </a:r>
          </a:p>
          <a:p>
            <a:pPr>
              <a:spcBef>
                <a:spcPts val="400"/>
              </a:spcBef>
              <a:spcAft>
                <a:spcPts val="1000"/>
              </a:spcAft>
              <a:defRPr sz="1800">
                <a:latin typeface="Open Sans Light"/>
              </a:defRPr>
            </a:pPr>
            <a:r>
              <a:t>  - templateMethod(): final - Algorithmus-Skelett</a:t>
            </a:r>
          </a:p>
          <a:p>
            <a:pPr>
              <a:spcBef>
                <a:spcPts val="400"/>
              </a:spcBef>
              <a:spcAft>
                <a:spcPts val="1000"/>
              </a:spcAft>
              <a:defRPr sz="1800">
                <a:latin typeface="Open Sans Light"/>
              </a:defRPr>
            </a:pPr>
            <a:r>
              <a:t>  - primitiveOperations(): abstract - Variable Schritte</a:t>
            </a:r>
          </a:p>
          <a:p>
            <a:pPr>
              <a:spcBef>
                <a:spcPts val="400"/>
              </a:spcBef>
              <a:spcAft>
                <a:spcPts val="1000"/>
              </a:spcAft>
              <a:defRPr sz="1800">
                <a:latin typeface="Open Sans Light"/>
              </a:defRPr>
            </a:pPr>
            <a:r>
              <a:t>  - hook(): void - Optionale Erweiterungspunkte</a:t>
            </a:r>
          </a:p>
          <a:p>
            <a:pPr>
              <a:spcBef>
                <a:spcPts val="400"/>
              </a:spcBef>
              <a:spcAft>
                <a:spcPts val="1000"/>
              </a:spcAft>
              <a:defRPr sz="1800">
                <a:latin typeface="Open Sans Light"/>
              </a:defRPr>
            </a:pPr>
            <a:r>
              <a:t>• Concrete Class:</a:t>
            </a:r>
          </a:p>
          <a:p>
            <a:pPr>
              <a:spcBef>
                <a:spcPts val="400"/>
              </a:spcBef>
              <a:spcAft>
                <a:spcPts val="1000"/>
              </a:spcAft>
              <a:defRPr sz="1800">
                <a:latin typeface="Open Sans Light"/>
              </a:defRPr>
            </a:pPr>
            <a:r>
              <a:t>  - Implementiert primitive Operations</a:t>
            </a:r>
          </a:p>
          <a:p>
            <a:pPr>
              <a:spcBef>
                <a:spcPts val="400"/>
              </a:spcBef>
              <a:spcAft>
                <a:spcPts val="1000"/>
              </a:spcAft>
              <a:defRPr sz="1800">
                <a:latin typeface="Open Sans Light"/>
              </a:defRPr>
            </a:pPr>
            <a:r>
              <a:t>  - Überschreibt Hooks bei Bedarf</a:t>
            </a:r>
          </a:p>
          <a:p>
            <a:pPr>
              <a:spcBef>
                <a:spcPts val="400"/>
              </a:spcBef>
              <a:spcAft>
                <a:spcPts val="1000"/>
              </a:spcAft>
              <a:defRPr sz="1800">
                <a:latin typeface="Open Sans Light"/>
              </a:defRPr>
            </a:pPr>
            <a:r>
              <a:t>• Template Method:</a:t>
            </a:r>
          </a:p>
          <a:p>
            <a:pPr>
              <a:spcBef>
                <a:spcPts val="400"/>
              </a:spcBef>
              <a:spcAft>
                <a:spcPts val="1000"/>
              </a:spcAft>
              <a:defRPr sz="1800">
                <a:latin typeface="Open Sans Light"/>
              </a:defRPr>
            </a:pPr>
            <a:r>
              <a:t>  - Definiert Ablaufstruktur</a:t>
            </a:r>
          </a:p>
          <a:p>
            <a:pPr>
              <a:spcBef>
                <a:spcPts val="400"/>
              </a:spcBef>
              <a:spcAft>
                <a:spcPts val="1000"/>
              </a:spcAft>
              <a:defRPr sz="1800">
                <a:latin typeface="Open Sans Light"/>
              </a:defRPr>
            </a:pPr>
            <a:r>
              <a:t>  - Ruft primitive Operations in Reihenfolge auf</a:t>
            </a:r>
          </a:p>
          <a:p>
            <a:pPr>
              <a:spcBef>
                <a:spcPts val="400"/>
              </a:spcBef>
              <a:spcAft>
                <a:spcPts val="1000"/>
              </a:spcAft>
              <a:defRPr sz="1800">
                <a:latin typeface="Open Sans Light"/>
              </a:defRPr>
            </a:pPr>
            <a:r>
              <a:t>  - Meist final (nicht überschreibbar)</a:t>
            </a:r>
          </a:p>
          <a:p>
            <a:pPr>
              <a:spcBef>
                <a:spcPts val="400"/>
              </a:spcBef>
              <a:spcAft>
                <a:spcPts val="1000"/>
              </a:spcAft>
              <a:defRPr sz="1800">
                <a:latin typeface="Open Sans Light"/>
              </a:defRPr>
            </a:pPr>
            <a:r>
              <a:t>• Hollywood Principle:</a:t>
            </a:r>
          </a:p>
          <a:p>
            <a:pPr>
              <a:spcBef>
                <a:spcPts val="400"/>
              </a:spcBef>
              <a:spcAft>
                <a:spcPts val="1000"/>
              </a:spcAft>
              <a:defRPr sz="1800">
                <a:latin typeface="Open Sans Light"/>
              </a:defRPr>
            </a:pPr>
            <a:r>
              <a:t>  - "Don't call us, we'll call you"</a:t>
            </a:r>
          </a:p>
          <a:p>
            <a:pPr>
              <a:spcBef>
                <a:spcPts val="400"/>
              </a:spcBef>
              <a:spcAft>
                <a:spcPts val="1000"/>
              </a:spcAft>
              <a:defRPr sz="1800">
                <a:latin typeface="Open Sans Light"/>
              </a:defRPr>
            </a:pPr>
            <a:r>
              <a:t>  - Framework ruft Application Code auf</a:t>
            </a:r>
          </a:p>
        </p:txBody>
      </p:sp>
    </p:spTree>
  </p:cSld>
  <p:clrMapOvr>
    <a:masterClrMapping/>
  </p:clrMapOvr>
</p:sld>
</file>

<file path=ppt/slides/slide10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rPr sz="3600" b="0">
                <a:solidFill>
                  <a:srgbClr val="444444"/>
                </a:solidFill>
                <a:latin typeface="Open Sans"/>
              </a:rPr>
              <a:t>Template Method Pattern - Struktur</a:t>
            </a:r>
          </a:p>
        </p:txBody>
      </p:sp>
      <p:sp>
        <p:nvSpPr>
          <p:cNvPr id="3" name="Subtitle 2"/>
          <p:cNvSpPr>
            <a:spLocks noGrp="1"/>
          </p:cNvSpPr>
          <p:nvPr>
            <p:ph type="subTitle"/>
          </p:nvPr>
        </p:nvSpPr>
        <p:spPr/>
        <p:txBody>
          <a:bodyPr anchor="t" tIns="152400" bIns="152400" lIns="152400" rIns="152400"/>
          <a:lstStyle/>
          <a:p/>
          <a:p>
            <a:pPr>
              <a:spcBef>
                <a:spcPts val="0"/>
              </a:spcBef>
              <a:spcAft>
                <a:spcPts val="1000"/>
              </a:spcAft>
              <a:defRPr sz="1800">
                <a:latin typeface="Open Sans Light"/>
              </a:defRPr>
            </a:pPr>
            <a:r>
              <a:t>• Abstract Class:</a:t>
            </a:r>
          </a:p>
          <a:p>
            <a:pPr>
              <a:spcBef>
                <a:spcPts val="400"/>
              </a:spcBef>
              <a:spcAft>
                <a:spcPts val="1000"/>
              </a:spcAft>
              <a:defRPr sz="1800">
                <a:latin typeface="Open Sans Light"/>
              </a:defRPr>
            </a:pPr>
            <a:r>
              <a:t>  - templateMethod(): final - Algorithmus-Skelett</a:t>
            </a:r>
          </a:p>
          <a:p>
            <a:pPr>
              <a:spcBef>
                <a:spcPts val="400"/>
              </a:spcBef>
              <a:spcAft>
                <a:spcPts val="1000"/>
              </a:spcAft>
              <a:defRPr sz="1800">
                <a:latin typeface="Open Sans Light"/>
              </a:defRPr>
            </a:pPr>
            <a:r>
              <a:t>  - primitiveOperations(): abstract - Variable Schritte</a:t>
            </a:r>
          </a:p>
          <a:p>
            <a:pPr>
              <a:spcBef>
                <a:spcPts val="400"/>
              </a:spcBef>
              <a:spcAft>
                <a:spcPts val="1000"/>
              </a:spcAft>
              <a:defRPr sz="1800">
                <a:latin typeface="Open Sans Light"/>
              </a:defRPr>
            </a:pPr>
            <a:r>
              <a:t>  - hook(): void - Optionale Erweiterungspunkte</a:t>
            </a:r>
          </a:p>
          <a:p>
            <a:pPr>
              <a:spcBef>
                <a:spcPts val="400"/>
              </a:spcBef>
              <a:spcAft>
                <a:spcPts val="1000"/>
              </a:spcAft>
              <a:defRPr sz="1800">
                <a:latin typeface="Open Sans Light"/>
              </a:defRPr>
            </a:pPr>
            <a:r>
              <a:t>• Concrete Class:</a:t>
            </a:r>
          </a:p>
          <a:p>
            <a:pPr>
              <a:spcBef>
                <a:spcPts val="400"/>
              </a:spcBef>
              <a:spcAft>
                <a:spcPts val="1000"/>
              </a:spcAft>
              <a:defRPr sz="1800">
                <a:latin typeface="Open Sans Light"/>
              </a:defRPr>
            </a:pPr>
            <a:r>
              <a:t>  - Implementiert primitive Operations</a:t>
            </a:r>
          </a:p>
          <a:p>
            <a:pPr>
              <a:spcBef>
                <a:spcPts val="400"/>
              </a:spcBef>
              <a:spcAft>
                <a:spcPts val="1000"/>
              </a:spcAft>
              <a:defRPr sz="1800">
                <a:latin typeface="Open Sans Light"/>
              </a:defRPr>
            </a:pPr>
            <a:r>
              <a:t>  - Überschreibt Hooks bei Bedarf</a:t>
            </a:r>
          </a:p>
          <a:p>
            <a:pPr>
              <a:spcBef>
                <a:spcPts val="400"/>
              </a:spcBef>
              <a:spcAft>
                <a:spcPts val="1000"/>
              </a:spcAft>
              <a:defRPr sz="1800">
                <a:latin typeface="Open Sans Light"/>
              </a:defRPr>
            </a:pPr>
            <a:r>
              <a:t>• Template Method:</a:t>
            </a:r>
          </a:p>
          <a:p>
            <a:pPr>
              <a:spcBef>
                <a:spcPts val="400"/>
              </a:spcBef>
              <a:spcAft>
                <a:spcPts val="1000"/>
              </a:spcAft>
              <a:defRPr sz="1800">
                <a:latin typeface="Open Sans Light"/>
              </a:defRPr>
            </a:pPr>
            <a:r>
              <a:t>  - Definiert Ablaufstruktur</a:t>
            </a:r>
          </a:p>
          <a:p>
            <a:pPr>
              <a:spcBef>
                <a:spcPts val="400"/>
              </a:spcBef>
              <a:spcAft>
                <a:spcPts val="1000"/>
              </a:spcAft>
              <a:defRPr sz="1800">
                <a:latin typeface="Open Sans Light"/>
              </a:defRPr>
            </a:pPr>
            <a:r>
              <a:t>  - Ruft primitive Operations in Reihenfolge auf</a:t>
            </a:r>
          </a:p>
          <a:p>
            <a:pPr>
              <a:spcBef>
                <a:spcPts val="400"/>
              </a:spcBef>
              <a:spcAft>
                <a:spcPts val="1000"/>
              </a:spcAft>
              <a:defRPr sz="1800">
                <a:latin typeface="Open Sans Light"/>
              </a:defRPr>
            </a:pPr>
            <a:r>
              <a:t>  - Meist final (nicht überschreibbar)</a:t>
            </a:r>
          </a:p>
          <a:p>
            <a:pPr>
              <a:spcBef>
                <a:spcPts val="400"/>
              </a:spcBef>
              <a:spcAft>
                <a:spcPts val="1000"/>
              </a:spcAft>
              <a:defRPr sz="1800">
                <a:latin typeface="Open Sans Light"/>
              </a:defRPr>
            </a:pPr>
            <a:r>
              <a:t>• Hollywood Principle:</a:t>
            </a:r>
          </a:p>
          <a:p>
            <a:pPr>
              <a:spcBef>
                <a:spcPts val="400"/>
              </a:spcBef>
              <a:spcAft>
                <a:spcPts val="1000"/>
              </a:spcAft>
              <a:defRPr sz="1800">
                <a:latin typeface="Open Sans Light"/>
              </a:defRPr>
            </a:pPr>
            <a:r>
              <a:t>  - "Don't call us, we'll call you"</a:t>
            </a:r>
          </a:p>
          <a:p>
            <a:pPr>
              <a:spcBef>
                <a:spcPts val="400"/>
              </a:spcBef>
              <a:spcAft>
                <a:spcPts val="1000"/>
              </a:spcAft>
              <a:defRPr sz="1800">
                <a:latin typeface="Open Sans Light"/>
              </a:defRPr>
            </a:pPr>
            <a:r>
              <a:t>  - Framework ruft Application Code auf</a:t>
            </a:r>
          </a:p>
        </p:txBody>
      </p:sp>
    </p:spTree>
  </p:cSld>
  <p:clrMapOvr>
    <a:masterClrMapping/>
  </p:clrMapOvr>
</p:sld>
</file>

<file path=ppt/slides/slide10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rPr sz="3600" b="0">
                <a:solidFill>
                  <a:srgbClr val="444444"/>
                </a:solidFill>
                <a:latin typeface="Open Sans"/>
              </a:rPr>
              <a:t>Template Method Pattern - Implementation</a:t>
            </a:r>
          </a:p>
        </p:txBody>
      </p:sp>
      <p:sp>
        <p:nvSpPr>
          <p:cNvPr id="3" name="Subtitle 2"/>
          <p:cNvSpPr>
            <a:spLocks noGrp="1"/>
          </p:cNvSpPr>
          <p:nvPr>
            <p:ph type="subTitle"/>
          </p:nvPr>
        </p:nvSpPr>
        <p:spPr/>
        <p:txBody>
          <a:bodyPr anchor="t" tIns="152400" bIns="152400" lIns="152400" rIns="152400"/>
          <a:lstStyle/>
          <a:p/>
          <a:p>
            <a:pPr>
              <a:spcBef>
                <a:spcPts val="0"/>
              </a:spcBef>
              <a:spcAft>
                <a:spcPts val="1000"/>
              </a:spcAft>
              <a:defRPr sz="1800">
                <a:latin typeface="Open Sans Light"/>
              </a:defRPr>
            </a:pPr>
            <a:r>
              <a:t>```java</a:t>
            </a:r>
          </a:p>
          <a:p>
            <a:pPr>
              <a:spcBef>
                <a:spcPts val="400"/>
              </a:spcBef>
              <a:spcAft>
                <a:spcPts val="1000"/>
              </a:spcAft>
              <a:defRPr sz="1800">
                <a:latin typeface="Open Sans Light"/>
              </a:defRPr>
            </a:pPr>
            <a:r>
              <a:t>// Abstract Template</a:t>
            </a:r>
          </a:p>
          <a:p>
            <a:pPr>
              <a:spcBef>
                <a:spcPts val="400"/>
              </a:spcBef>
              <a:spcAft>
                <a:spcPts val="1000"/>
              </a:spcAft>
              <a:defRPr sz="1800">
                <a:latin typeface="Open Sans Light"/>
              </a:defRPr>
            </a:pPr>
            <a:r>
              <a:t>abstract class ServiceProvisioningTemplate {</a:t>
            </a:r>
          </a:p>
          <a:p>
            <a:pPr>
              <a:spcBef>
                <a:spcPts val="400"/>
              </a:spcBef>
              <a:spcAft>
                <a:spcPts val="1000"/>
              </a:spcAft>
              <a:defRPr sz="1800">
                <a:latin typeface="Open Sans Light"/>
              </a:defRPr>
            </a:pPr>
            <a:r>
              <a:t>    </a:t>
            </a:r>
          </a:p>
          <a:p>
            <a:pPr>
              <a:spcBef>
                <a:spcPts val="400"/>
              </a:spcBef>
              <a:spcAft>
                <a:spcPts val="1000"/>
              </a:spcAft>
              <a:defRPr sz="1800">
                <a:latin typeface="Open Sans Light"/>
              </a:defRPr>
            </a:pPr>
            <a:r>
              <a:t>    // Template Method - defines the algorithm skeleton</a:t>
            </a:r>
          </a:p>
          <a:p>
            <a:pPr>
              <a:spcBef>
                <a:spcPts val="400"/>
              </a:spcBef>
              <a:spcAft>
                <a:spcPts val="1000"/>
              </a:spcAft>
              <a:defRPr sz="1800">
                <a:latin typeface="Open Sans Light"/>
              </a:defRPr>
            </a:pPr>
            <a:r>
              <a:t>    public final ProvisioningResult provisionService(ServiceRequest request) {</a:t>
            </a:r>
          </a:p>
          <a:p>
            <a:pPr>
              <a:spcBef>
                <a:spcPts val="400"/>
              </a:spcBef>
              <a:spcAft>
                <a:spcPts val="1000"/>
              </a:spcAft>
              <a:defRPr sz="1800">
                <a:latin typeface="Open Sans Light"/>
              </a:defRPr>
            </a:pPr>
            <a:r>
              <a:t>        System.out.println("Starting service provisioning process...");</a:t>
            </a:r>
          </a:p>
          <a:p>
            <a:pPr>
              <a:spcBef>
                <a:spcPts val="400"/>
              </a:spcBef>
              <a:spcAft>
                <a:spcPts val="1000"/>
              </a:spcAft>
              <a:defRPr sz="1800">
                <a:latin typeface="Open Sans Light"/>
              </a:defRPr>
            </a:pPr>
            <a:r>
              <a:t>        </a:t>
            </a:r>
          </a:p>
          <a:p>
            <a:pPr>
              <a:spcBef>
                <a:spcPts val="400"/>
              </a:spcBef>
              <a:spcAft>
                <a:spcPts val="1000"/>
              </a:spcAft>
              <a:defRPr sz="1800">
                <a:latin typeface="Open Sans Light"/>
              </a:defRPr>
            </a:pPr>
            <a:r>
              <a:t>        // Step 1: Validate request</a:t>
            </a:r>
          </a:p>
          <a:p>
            <a:pPr>
              <a:spcBef>
                <a:spcPts val="400"/>
              </a:spcBef>
              <a:spcAft>
                <a:spcPts val="1000"/>
              </a:spcAft>
              <a:defRPr sz="1800">
                <a:latin typeface="Open Sans Light"/>
              </a:defRPr>
            </a:pPr>
            <a:r>
              <a:t>        if (!validateRequest(request)) {</a:t>
            </a:r>
          </a:p>
          <a:p>
            <a:pPr>
              <a:spcBef>
                <a:spcPts val="400"/>
              </a:spcBef>
              <a:spcAft>
                <a:spcPts val="1000"/>
              </a:spcAft>
              <a:defRPr sz="1800">
                <a:latin typeface="Open Sans Light"/>
              </a:defRPr>
            </a:pPr>
            <a:r>
              <a:t>            return ProvisioningResult.failed("Request validation failed");</a:t>
            </a:r>
          </a:p>
          <a:p>
            <a:pPr>
              <a:spcBef>
                <a:spcPts val="400"/>
              </a:spcBef>
              <a:spcAft>
                <a:spcPts val="1000"/>
              </a:spcAft>
              <a:defRPr sz="1800">
                <a:latin typeface="Open Sans Light"/>
              </a:defRPr>
            </a:pPr>
            <a:r>
              <a:t>        }</a:t>
            </a:r>
          </a:p>
          <a:p>
            <a:pPr>
              <a:spcBef>
                <a:spcPts val="400"/>
              </a:spcBef>
              <a:spcAft>
                <a:spcPts val="1000"/>
              </a:spcAft>
              <a:defRPr sz="1800">
                <a:latin typeface="Open Sans Light"/>
              </a:defRPr>
            </a:pPr>
            <a:r>
              <a:t>        </a:t>
            </a:r>
          </a:p>
          <a:p>
            <a:pPr>
              <a:spcBef>
                <a:spcPts val="400"/>
              </a:spcBef>
              <a:spcAft>
                <a:spcPts val="1000"/>
              </a:spcAft>
              <a:defRPr sz="1800">
                <a:latin typeface="Open Sans Light"/>
              </a:defRPr>
            </a:pPr>
            <a:r>
              <a:t>        // Step 2: Allocate resources (variable implementation)</a:t>
            </a:r>
          </a:p>
          <a:p>
            <a:pPr>
              <a:spcBef>
                <a:spcPts val="400"/>
              </a:spcBef>
              <a:spcAft>
                <a:spcPts val="1000"/>
              </a:spcAft>
              <a:defRPr sz="1800">
                <a:latin typeface="Open Sans Light"/>
              </a:defRPr>
            </a:pPr>
            <a:r>
              <a:t>        ResourceAllocation allocation = allocateResources(request);</a:t>
            </a:r>
          </a:p>
          <a:p>
            <a:pPr>
              <a:spcBef>
                <a:spcPts val="400"/>
              </a:spcBef>
              <a:spcAft>
                <a:spcPts val="1000"/>
              </a:spcAft>
              <a:defRPr sz="1800">
                <a:latin typeface="Open Sans Light"/>
              </a:defRPr>
            </a:pPr>
            <a:r>
              <a:t>        if (allocation == null) {</a:t>
            </a:r>
          </a:p>
          <a:p>
            <a:pPr>
              <a:spcBef>
                <a:spcPts val="400"/>
              </a:spcBef>
              <a:spcAft>
                <a:spcPts val="1000"/>
              </a:spcAft>
              <a:defRPr sz="1800">
                <a:latin typeface="Open Sans Light"/>
              </a:defRPr>
            </a:pPr>
            <a:r>
              <a:t>            return ProvisioningResult.failed("Resource allocation failed");</a:t>
            </a:r>
          </a:p>
          <a:p>
            <a:pPr>
              <a:spcBef>
                <a:spcPts val="400"/>
              </a:spcBef>
              <a:spcAft>
                <a:spcPts val="1000"/>
              </a:spcAft>
              <a:defRPr sz="1800">
                <a:latin typeface="Open Sans Light"/>
              </a:defRPr>
            </a:pPr>
            <a:r>
              <a:t>        }</a:t>
            </a:r>
          </a:p>
          <a:p>
            <a:pPr>
              <a:spcBef>
                <a:spcPts val="400"/>
              </a:spcBef>
              <a:spcAft>
                <a:spcPts val="1000"/>
              </a:spcAft>
              <a:defRPr sz="1800">
                <a:latin typeface="Open Sans Light"/>
              </a:defRPr>
            </a:pPr>
            <a:r>
              <a:t>        </a:t>
            </a:r>
          </a:p>
          <a:p>
            <a:pPr>
              <a:spcBef>
                <a:spcPts val="400"/>
              </a:spcBef>
              <a:spcAft>
                <a:spcPts val="1000"/>
              </a:spcAft>
              <a:defRPr sz="1800">
                <a:latin typeface="Open Sans Light"/>
              </a:defRPr>
            </a:pPr>
            <a:r>
              <a:t>        // Step 3: Configure service (variable implementation)</a:t>
            </a:r>
          </a:p>
          <a:p>
            <a:pPr>
              <a:spcBef>
                <a:spcPts val="400"/>
              </a:spcBef>
              <a:spcAft>
                <a:spcPts val="1000"/>
              </a:spcAft>
              <a:defRPr sz="1800">
                <a:latin typeface="Open Sans Light"/>
              </a:defRPr>
            </a:pPr>
            <a:r>
              <a:t>        ServiceConfiguration config = configureService(request, allocation);</a:t>
            </a:r>
          </a:p>
          <a:p>
            <a:pPr>
              <a:spcBef>
                <a:spcPts val="400"/>
              </a:spcBef>
              <a:spcAft>
                <a:spcPts val="1000"/>
              </a:spcAft>
              <a:defRPr sz="1800">
                <a:latin typeface="Open Sans Light"/>
              </a:defRPr>
            </a:pPr>
            <a:r>
              <a:t>        </a:t>
            </a:r>
          </a:p>
          <a:p>
            <a:pPr>
              <a:spcBef>
                <a:spcPts val="400"/>
              </a:spcBef>
              <a:spcAft>
                <a:spcPts val="1000"/>
              </a:spcAft>
              <a:defRPr sz="1800">
                <a:latin typeface="Open Sans Light"/>
              </a:defRPr>
            </a:pPr>
            <a:r>
              <a:t>        // Step 4: Deploy service (variable implementation)</a:t>
            </a:r>
          </a:p>
          <a:p>
            <a:pPr>
              <a:spcBef>
                <a:spcPts val="400"/>
              </a:spcBef>
              <a:spcAft>
                <a:spcPts val="1000"/>
              </a:spcAft>
              <a:defRPr sz="1800">
                <a:latin typeface="Open Sans Light"/>
              </a:defRPr>
            </a:pPr>
            <a:r>
              <a:t>        DeploymentResult deployment = deployService(config);</a:t>
            </a:r>
          </a:p>
          <a:p>
            <a:pPr>
              <a:spcBef>
                <a:spcPts val="400"/>
              </a:spcBef>
              <a:spcAft>
                <a:spcPts val="1000"/>
              </a:spcAft>
              <a:defRPr sz="1800">
                <a:latin typeface="Open Sans Light"/>
              </a:defRPr>
            </a:pPr>
            <a:r>
              <a:t>        </a:t>
            </a:r>
          </a:p>
          <a:p>
            <a:pPr>
              <a:spcBef>
                <a:spcPts val="400"/>
              </a:spcBef>
              <a:spcAft>
                <a:spcPts val="1000"/>
              </a:spcAft>
              <a:defRPr sz="1800">
                <a:latin typeface="Open Sans Light"/>
              </a:defRPr>
            </a:pPr>
            <a:r>
              <a:t>        // Step 5: Post-deployment hook (optional)</a:t>
            </a:r>
          </a:p>
          <a:p>
            <a:pPr>
              <a:spcBef>
                <a:spcPts val="400"/>
              </a:spcBef>
              <a:spcAft>
                <a:spcPts val="1000"/>
              </a:spcAft>
              <a:defRPr sz="1800">
                <a:latin typeface="Open Sans Light"/>
              </a:defRPr>
            </a:pPr>
            <a:r>
              <a:t>        postDeploymentHook(deployment);</a:t>
            </a:r>
          </a:p>
          <a:p>
            <a:pPr>
              <a:spcBef>
                <a:spcPts val="400"/>
              </a:spcBef>
              <a:spcAft>
                <a:spcPts val="1000"/>
              </a:spcAft>
              <a:defRPr sz="1800">
                <a:latin typeface="Open Sans Light"/>
              </a:defRPr>
            </a:pPr>
            <a:r>
              <a:t>        </a:t>
            </a:r>
          </a:p>
          <a:p>
            <a:pPr>
              <a:spcBef>
                <a:spcPts val="400"/>
              </a:spcBef>
              <a:spcAft>
                <a:spcPts val="1000"/>
              </a:spcAft>
              <a:defRPr sz="1800">
                <a:latin typeface="Open Sans Light"/>
              </a:defRPr>
            </a:pPr>
            <a:r>
              <a:t>        // Step 6: Finalize provisioning</a:t>
            </a:r>
          </a:p>
          <a:p>
            <a:pPr>
              <a:spcBef>
                <a:spcPts val="400"/>
              </a:spcBef>
              <a:spcAft>
                <a:spcPts val="1000"/>
              </a:spcAft>
              <a:defRPr sz="1800">
                <a:latin typeface="Open Sans Light"/>
              </a:defRPr>
            </a:pPr>
            <a:r>
              <a:t>        return finalizeProvisioning(request, deployment);</a:t>
            </a:r>
          </a:p>
          <a:p>
            <a:pPr>
              <a:spcBef>
                <a:spcPts val="400"/>
              </a:spcBef>
              <a:spcAft>
                <a:spcPts val="1000"/>
              </a:spcAft>
              <a:defRPr sz="1800">
                <a:latin typeface="Open Sans Light"/>
              </a:defRPr>
            </a:pPr>
            <a:r>
              <a:t>    }</a:t>
            </a:r>
          </a:p>
          <a:p>
            <a:pPr>
              <a:spcBef>
                <a:spcPts val="400"/>
              </a:spcBef>
              <a:spcAft>
                <a:spcPts val="1000"/>
              </a:spcAft>
              <a:defRPr sz="1800">
                <a:latin typeface="Open Sans Light"/>
              </a:defRPr>
            </a:pPr>
            <a:r>
              <a:t>    </a:t>
            </a:r>
          </a:p>
          <a:p>
            <a:pPr>
              <a:spcBef>
                <a:spcPts val="400"/>
              </a:spcBef>
              <a:spcAft>
                <a:spcPts val="1000"/>
              </a:spcAft>
              <a:defRPr sz="1800">
                <a:latin typeface="Open Sans Light"/>
              </a:defRPr>
            </a:pPr>
            <a:r>
              <a:t>    // Common implementation</a:t>
            </a:r>
          </a:p>
          <a:p>
            <a:pPr>
              <a:spcBef>
                <a:spcPts val="400"/>
              </a:spcBef>
              <a:spcAft>
                <a:spcPts val="1000"/>
              </a:spcAft>
              <a:defRPr sz="1800">
                <a:latin typeface="Open Sans Light"/>
              </a:defRPr>
            </a:pPr>
            <a:r>
              <a:t>    private boolean validateRequest(ServiceRequest request) {</a:t>
            </a:r>
          </a:p>
          <a:p>
            <a:pPr>
              <a:spcBef>
                <a:spcPts val="400"/>
              </a:spcBef>
              <a:spcAft>
                <a:spcPts val="1000"/>
              </a:spcAft>
              <a:defRPr sz="1800">
                <a:latin typeface="Open Sans Light"/>
              </a:defRPr>
            </a:pPr>
            <a:r>
              <a:t>        return request != null &amp;&amp; request.isValid();</a:t>
            </a:r>
          </a:p>
          <a:p>
            <a:pPr>
              <a:spcBef>
                <a:spcPts val="400"/>
              </a:spcBef>
              <a:spcAft>
                <a:spcPts val="1000"/>
              </a:spcAft>
              <a:defRPr sz="1800">
                <a:latin typeface="Open Sans Light"/>
              </a:defRPr>
            </a:pPr>
            <a:r>
              <a:t>    }</a:t>
            </a:r>
          </a:p>
          <a:p>
            <a:pPr>
              <a:spcBef>
                <a:spcPts val="400"/>
              </a:spcBef>
              <a:spcAft>
                <a:spcPts val="1000"/>
              </a:spcAft>
              <a:defRPr sz="1800">
                <a:latin typeface="Open Sans Light"/>
              </a:defRPr>
            </a:pPr>
            <a:r>
              <a:t>    </a:t>
            </a:r>
          </a:p>
          <a:p>
            <a:pPr>
              <a:spcBef>
                <a:spcPts val="400"/>
              </a:spcBef>
              <a:spcAft>
                <a:spcPts val="1000"/>
              </a:spcAft>
              <a:defRPr sz="1800">
                <a:latin typeface="Open Sans Light"/>
              </a:defRPr>
            </a:pPr>
            <a:r>
              <a:t>    // Abstract methods - must be implemented by subclasses</a:t>
            </a:r>
          </a:p>
          <a:p>
            <a:pPr>
              <a:spcBef>
                <a:spcPts val="400"/>
              </a:spcBef>
              <a:spcAft>
                <a:spcPts val="1000"/>
              </a:spcAft>
              <a:defRPr sz="1800">
                <a:latin typeface="Open Sans Light"/>
              </a:defRPr>
            </a:pPr>
            <a:r>
              <a:t>    protected abstract ResourceAllocation allocateResources(ServiceRequest request);</a:t>
            </a:r>
          </a:p>
          <a:p>
            <a:pPr>
              <a:spcBef>
                <a:spcPts val="400"/>
              </a:spcBef>
              <a:spcAft>
                <a:spcPts val="1000"/>
              </a:spcAft>
              <a:defRPr sz="1800">
                <a:latin typeface="Open Sans Light"/>
              </a:defRPr>
            </a:pPr>
            <a:r>
              <a:t>    protected abstract ServiceConfiguration configureService(ServiceRequest request, ResourceAllocation allocation);</a:t>
            </a:r>
          </a:p>
          <a:p>
            <a:pPr>
              <a:spcBef>
                <a:spcPts val="400"/>
              </a:spcBef>
              <a:spcAft>
                <a:spcPts val="1000"/>
              </a:spcAft>
              <a:defRPr sz="1800">
                <a:latin typeface="Open Sans Light"/>
              </a:defRPr>
            </a:pPr>
            <a:r>
              <a:t>    protected abstract DeploymentResult deployService(ServiceConfiguration config);</a:t>
            </a:r>
          </a:p>
          <a:p>
            <a:pPr>
              <a:spcBef>
                <a:spcPts val="400"/>
              </a:spcBef>
              <a:spcAft>
                <a:spcPts val="1000"/>
              </a:spcAft>
              <a:defRPr sz="1800">
                <a:latin typeface="Open Sans Light"/>
              </a:defRPr>
            </a:pPr>
            <a:r>
              <a:t>    </a:t>
            </a:r>
          </a:p>
          <a:p>
            <a:pPr>
              <a:spcBef>
                <a:spcPts val="400"/>
              </a:spcBef>
              <a:spcAft>
                <a:spcPts val="1000"/>
              </a:spcAft>
              <a:defRPr sz="1800">
                <a:latin typeface="Open Sans Light"/>
              </a:defRPr>
            </a:pPr>
            <a:r>
              <a:t>    // Hook method - optional override</a:t>
            </a:r>
          </a:p>
          <a:p>
            <a:pPr>
              <a:spcBef>
                <a:spcPts val="400"/>
              </a:spcBef>
              <a:spcAft>
                <a:spcPts val="1000"/>
              </a:spcAft>
              <a:defRPr sz="1800">
                <a:latin typeface="Open Sans Light"/>
              </a:defRPr>
            </a:pPr>
            <a:r>
              <a:t>    protected void postDeploymentHook(DeploymentResult result) {</a:t>
            </a:r>
          </a:p>
          <a:p>
            <a:pPr>
              <a:spcBef>
                <a:spcPts val="400"/>
              </a:spcBef>
              <a:spcAft>
                <a:spcPts val="1000"/>
              </a:spcAft>
              <a:defRPr sz="1800">
                <a:latin typeface="Open Sans Light"/>
              </a:defRPr>
            </a:pPr>
            <a:r>
              <a:t>        // Default: do nothing, subclasses can override</a:t>
            </a:r>
          </a:p>
          <a:p>
            <a:pPr>
              <a:spcBef>
                <a:spcPts val="400"/>
              </a:spcBef>
              <a:spcAft>
                <a:spcPts val="1000"/>
              </a:spcAft>
              <a:defRPr sz="1800">
                <a:latin typeface="Open Sans Light"/>
              </a:defRPr>
            </a:pPr>
            <a:r>
              <a:t>    }</a:t>
            </a:r>
          </a:p>
          <a:p>
            <a:pPr>
              <a:spcBef>
                <a:spcPts val="400"/>
              </a:spcBef>
              <a:spcAft>
                <a:spcPts val="1000"/>
              </a:spcAft>
              <a:defRPr sz="1800">
                <a:latin typeface="Open Sans Light"/>
              </a:defRPr>
            </a:pPr>
            <a:r>
              <a:t>}</a:t>
            </a:r>
          </a:p>
        </p:txBody>
      </p:sp>
    </p:spTree>
  </p:cSld>
  <p:clrMapOvr>
    <a:masterClrMapping/>
  </p:clrMapOvr>
</p:sld>
</file>

<file path=ppt/slides/slide10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rPr sz="3600" b="0">
                <a:solidFill>
                  <a:srgbClr val="444444"/>
                </a:solidFill>
                <a:latin typeface="Open Sans"/>
              </a:rPr>
              <a:t>Template Method Pattern - Implementation</a:t>
            </a:r>
          </a:p>
        </p:txBody>
      </p:sp>
      <p:sp>
        <p:nvSpPr>
          <p:cNvPr id="3" name="Subtitle 2"/>
          <p:cNvSpPr>
            <a:spLocks noGrp="1"/>
          </p:cNvSpPr>
          <p:nvPr>
            <p:ph type="subTitle"/>
          </p:nvPr>
        </p:nvSpPr>
        <p:spPr/>
        <p:txBody>
          <a:bodyPr anchor="t" tIns="152400" bIns="152400" lIns="152400" rIns="152400"/>
          <a:lstStyle/>
          <a:p/>
          <a:p>
            <a:pPr>
              <a:spcBef>
                <a:spcPts val="0"/>
              </a:spcBef>
              <a:spcAft>
                <a:spcPts val="1000"/>
              </a:spcAft>
              <a:defRPr sz="1800">
                <a:latin typeface="Open Sans Light"/>
              </a:defRPr>
            </a:pPr>
            <a:r>
              <a:t>```java</a:t>
            </a:r>
          </a:p>
          <a:p>
            <a:pPr>
              <a:spcBef>
                <a:spcPts val="400"/>
              </a:spcBef>
              <a:spcAft>
                <a:spcPts val="1000"/>
              </a:spcAft>
              <a:defRPr sz="1800">
                <a:latin typeface="Open Sans Light"/>
              </a:defRPr>
            </a:pPr>
            <a:r>
              <a:t>// Abstract Template</a:t>
            </a:r>
          </a:p>
          <a:p>
            <a:pPr>
              <a:spcBef>
                <a:spcPts val="400"/>
              </a:spcBef>
              <a:spcAft>
                <a:spcPts val="1000"/>
              </a:spcAft>
              <a:defRPr sz="1800">
                <a:latin typeface="Open Sans Light"/>
              </a:defRPr>
            </a:pPr>
            <a:r>
              <a:t>abstract class ServiceProvisioningTemplate {</a:t>
            </a:r>
          </a:p>
          <a:p>
            <a:pPr>
              <a:spcBef>
                <a:spcPts val="400"/>
              </a:spcBef>
              <a:spcAft>
                <a:spcPts val="1000"/>
              </a:spcAft>
              <a:defRPr sz="1800">
                <a:latin typeface="Open Sans Light"/>
              </a:defRPr>
            </a:pPr>
            <a:r>
              <a:t>    </a:t>
            </a:r>
          </a:p>
          <a:p>
            <a:pPr>
              <a:spcBef>
                <a:spcPts val="400"/>
              </a:spcBef>
              <a:spcAft>
                <a:spcPts val="1000"/>
              </a:spcAft>
              <a:defRPr sz="1800">
                <a:latin typeface="Open Sans Light"/>
              </a:defRPr>
            </a:pPr>
            <a:r>
              <a:t>    // Template Method - defines the algorithm skeleton</a:t>
            </a:r>
          </a:p>
          <a:p>
            <a:pPr>
              <a:spcBef>
                <a:spcPts val="400"/>
              </a:spcBef>
              <a:spcAft>
                <a:spcPts val="1000"/>
              </a:spcAft>
              <a:defRPr sz="1800">
                <a:latin typeface="Open Sans Light"/>
              </a:defRPr>
            </a:pPr>
            <a:r>
              <a:t>    public final ProvisioningResult provisionService(ServiceRequest request) {</a:t>
            </a:r>
          </a:p>
          <a:p>
            <a:pPr>
              <a:spcBef>
                <a:spcPts val="400"/>
              </a:spcBef>
              <a:spcAft>
                <a:spcPts val="1000"/>
              </a:spcAft>
              <a:defRPr sz="1800">
                <a:latin typeface="Open Sans Light"/>
              </a:defRPr>
            </a:pPr>
            <a:r>
              <a:t>        System.out.println("Starting service provisioning process...");</a:t>
            </a:r>
          </a:p>
          <a:p>
            <a:pPr>
              <a:spcBef>
                <a:spcPts val="400"/>
              </a:spcBef>
              <a:spcAft>
                <a:spcPts val="1000"/>
              </a:spcAft>
              <a:defRPr sz="1800">
                <a:latin typeface="Open Sans Light"/>
              </a:defRPr>
            </a:pPr>
            <a:r>
              <a:t>        </a:t>
            </a:r>
          </a:p>
          <a:p>
            <a:pPr>
              <a:spcBef>
                <a:spcPts val="400"/>
              </a:spcBef>
              <a:spcAft>
                <a:spcPts val="1000"/>
              </a:spcAft>
              <a:defRPr sz="1800">
                <a:latin typeface="Open Sans Light"/>
              </a:defRPr>
            </a:pPr>
            <a:r>
              <a:t>        // Step 1: Validate request</a:t>
            </a:r>
          </a:p>
          <a:p>
            <a:pPr>
              <a:spcBef>
                <a:spcPts val="400"/>
              </a:spcBef>
              <a:spcAft>
                <a:spcPts val="1000"/>
              </a:spcAft>
              <a:defRPr sz="1800">
                <a:latin typeface="Open Sans Light"/>
              </a:defRPr>
            </a:pPr>
            <a:r>
              <a:t>        if (!validateRequest(request)) {</a:t>
            </a:r>
          </a:p>
          <a:p>
            <a:pPr>
              <a:spcBef>
                <a:spcPts val="400"/>
              </a:spcBef>
              <a:spcAft>
                <a:spcPts val="1000"/>
              </a:spcAft>
              <a:defRPr sz="1800">
                <a:latin typeface="Open Sans Light"/>
              </a:defRPr>
            </a:pPr>
            <a:r>
              <a:t>            return ProvisioningResult.failed("Request validation failed");</a:t>
            </a:r>
          </a:p>
          <a:p>
            <a:pPr>
              <a:spcBef>
                <a:spcPts val="400"/>
              </a:spcBef>
              <a:spcAft>
                <a:spcPts val="1000"/>
              </a:spcAft>
              <a:defRPr sz="1800">
                <a:latin typeface="Open Sans Light"/>
              </a:defRPr>
            </a:pPr>
            <a:r>
              <a:t>        }</a:t>
            </a:r>
          </a:p>
          <a:p>
            <a:pPr>
              <a:spcBef>
                <a:spcPts val="400"/>
              </a:spcBef>
              <a:spcAft>
                <a:spcPts val="1000"/>
              </a:spcAft>
              <a:defRPr sz="1800">
                <a:latin typeface="Open Sans Light"/>
              </a:defRPr>
            </a:pPr>
            <a:r>
              <a:t>        </a:t>
            </a:r>
          </a:p>
          <a:p>
            <a:pPr>
              <a:spcBef>
                <a:spcPts val="400"/>
              </a:spcBef>
              <a:spcAft>
                <a:spcPts val="1000"/>
              </a:spcAft>
              <a:defRPr sz="1800">
                <a:latin typeface="Open Sans Light"/>
              </a:defRPr>
            </a:pPr>
            <a:r>
              <a:t>        // Step 2: Allocate resources (variable implementation)</a:t>
            </a:r>
          </a:p>
          <a:p>
            <a:pPr>
              <a:spcBef>
                <a:spcPts val="400"/>
              </a:spcBef>
              <a:spcAft>
                <a:spcPts val="1000"/>
              </a:spcAft>
              <a:defRPr sz="1800">
                <a:latin typeface="Open Sans Light"/>
              </a:defRPr>
            </a:pPr>
            <a:r>
              <a:t>        ResourceAllocation allocation = allocateResources(request);</a:t>
            </a:r>
          </a:p>
          <a:p>
            <a:pPr>
              <a:spcBef>
                <a:spcPts val="400"/>
              </a:spcBef>
              <a:spcAft>
                <a:spcPts val="1000"/>
              </a:spcAft>
              <a:defRPr sz="1800">
                <a:latin typeface="Open Sans Light"/>
              </a:defRPr>
            </a:pPr>
            <a:r>
              <a:t>        if (allocation == null) {</a:t>
            </a:r>
          </a:p>
          <a:p>
            <a:pPr>
              <a:spcBef>
                <a:spcPts val="400"/>
              </a:spcBef>
              <a:spcAft>
                <a:spcPts val="1000"/>
              </a:spcAft>
              <a:defRPr sz="1800">
                <a:latin typeface="Open Sans Light"/>
              </a:defRPr>
            </a:pPr>
            <a:r>
              <a:t>            return ProvisioningResult.failed("Resource allocation failed");</a:t>
            </a:r>
          </a:p>
          <a:p>
            <a:pPr>
              <a:spcBef>
                <a:spcPts val="400"/>
              </a:spcBef>
              <a:spcAft>
                <a:spcPts val="1000"/>
              </a:spcAft>
              <a:defRPr sz="1800">
                <a:latin typeface="Open Sans Light"/>
              </a:defRPr>
            </a:pPr>
            <a:r>
              <a:t>        }</a:t>
            </a:r>
          </a:p>
          <a:p>
            <a:pPr>
              <a:spcBef>
                <a:spcPts val="400"/>
              </a:spcBef>
              <a:spcAft>
                <a:spcPts val="1000"/>
              </a:spcAft>
              <a:defRPr sz="1800">
                <a:latin typeface="Open Sans Light"/>
              </a:defRPr>
            </a:pPr>
            <a:r>
              <a:t>        </a:t>
            </a:r>
          </a:p>
          <a:p>
            <a:pPr>
              <a:spcBef>
                <a:spcPts val="400"/>
              </a:spcBef>
              <a:spcAft>
                <a:spcPts val="1000"/>
              </a:spcAft>
              <a:defRPr sz="1800">
                <a:latin typeface="Open Sans Light"/>
              </a:defRPr>
            </a:pPr>
            <a:r>
              <a:t>        // Step 3: Configure service (variable implementation)</a:t>
            </a:r>
          </a:p>
          <a:p>
            <a:pPr>
              <a:spcBef>
                <a:spcPts val="400"/>
              </a:spcBef>
              <a:spcAft>
                <a:spcPts val="1000"/>
              </a:spcAft>
              <a:defRPr sz="1800">
                <a:latin typeface="Open Sans Light"/>
              </a:defRPr>
            </a:pPr>
            <a:r>
              <a:t>        ServiceConfiguration config = configureService(request, allocation);</a:t>
            </a:r>
          </a:p>
          <a:p>
            <a:pPr>
              <a:spcBef>
                <a:spcPts val="400"/>
              </a:spcBef>
              <a:spcAft>
                <a:spcPts val="1000"/>
              </a:spcAft>
              <a:defRPr sz="1800">
                <a:latin typeface="Open Sans Light"/>
              </a:defRPr>
            </a:pPr>
            <a:r>
              <a:t>        </a:t>
            </a:r>
          </a:p>
          <a:p>
            <a:pPr>
              <a:spcBef>
                <a:spcPts val="400"/>
              </a:spcBef>
              <a:spcAft>
                <a:spcPts val="1000"/>
              </a:spcAft>
              <a:defRPr sz="1800">
                <a:latin typeface="Open Sans Light"/>
              </a:defRPr>
            </a:pPr>
            <a:r>
              <a:t>        // Step 4: Deploy service (variable implementation)</a:t>
            </a:r>
          </a:p>
          <a:p>
            <a:pPr>
              <a:spcBef>
                <a:spcPts val="400"/>
              </a:spcBef>
              <a:spcAft>
                <a:spcPts val="1000"/>
              </a:spcAft>
              <a:defRPr sz="1800">
                <a:latin typeface="Open Sans Light"/>
              </a:defRPr>
            </a:pPr>
            <a:r>
              <a:t>        DeploymentResult deployment = deployService(config);</a:t>
            </a:r>
          </a:p>
          <a:p>
            <a:pPr>
              <a:spcBef>
                <a:spcPts val="400"/>
              </a:spcBef>
              <a:spcAft>
                <a:spcPts val="1000"/>
              </a:spcAft>
              <a:defRPr sz="1800">
                <a:latin typeface="Open Sans Light"/>
              </a:defRPr>
            </a:pPr>
            <a:r>
              <a:t>        </a:t>
            </a:r>
          </a:p>
          <a:p>
            <a:pPr>
              <a:spcBef>
                <a:spcPts val="400"/>
              </a:spcBef>
              <a:spcAft>
                <a:spcPts val="1000"/>
              </a:spcAft>
              <a:defRPr sz="1800">
                <a:latin typeface="Open Sans Light"/>
              </a:defRPr>
            </a:pPr>
            <a:r>
              <a:t>        // Step 5: Post-deployment hook (optional)</a:t>
            </a:r>
          </a:p>
          <a:p>
            <a:pPr>
              <a:spcBef>
                <a:spcPts val="400"/>
              </a:spcBef>
              <a:spcAft>
                <a:spcPts val="1000"/>
              </a:spcAft>
              <a:defRPr sz="1800">
                <a:latin typeface="Open Sans Light"/>
              </a:defRPr>
            </a:pPr>
            <a:r>
              <a:t>        postDeploymentHook(deployment);</a:t>
            </a:r>
          </a:p>
          <a:p>
            <a:pPr>
              <a:spcBef>
                <a:spcPts val="400"/>
              </a:spcBef>
              <a:spcAft>
                <a:spcPts val="1000"/>
              </a:spcAft>
              <a:defRPr sz="1800">
                <a:latin typeface="Open Sans Light"/>
              </a:defRPr>
            </a:pPr>
            <a:r>
              <a:t>        </a:t>
            </a:r>
          </a:p>
          <a:p>
            <a:pPr>
              <a:spcBef>
                <a:spcPts val="400"/>
              </a:spcBef>
              <a:spcAft>
                <a:spcPts val="1000"/>
              </a:spcAft>
              <a:defRPr sz="1800">
                <a:latin typeface="Open Sans Light"/>
              </a:defRPr>
            </a:pPr>
            <a:r>
              <a:t>        // Step 6: Finalize provisioning</a:t>
            </a:r>
          </a:p>
          <a:p>
            <a:pPr>
              <a:spcBef>
                <a:spcPts val="400"/>
              </a:spcBef>
              <a:spcAft>
                <a:spcPts val="1000"/>
              </a:spcAft>
              <a:defRPr sz="1800">
                <a:latin typeface="Open Sans Light"/>
              </a:defRPr>
            </a:pPr>
            <a:r>
              <a:t>        return finalizeProvisioning(request, deployment);</a:t>
            </a:r>
          </a:p>
          <a:p>
            <a:pPr>
              <a:spcBef>
                <a:spcPts val="400"/>
              </a:spcBef>
              <a:spcAft>
                <a:spcPts val="1000"/>
              </a:spcAft>
              <a:defRPr sz="1800">
                <a:latin typeface="Open Sans Light"/>
              </a:defRPr>
            </a:pPr>
            <a:r>
              <a:t>    }</a:t>
            </a:r>
          </a:p>
          <a:p>
            <a:pPr>
              <a:spcBef>
                <a:spcPts val="400"/>
              </a:spcBef>
              <a:spcAft>
                <a:spcPts val="1000"/>
              </a:spcAft>
              <a:defRPr sz="1800">
                <a:latin typeface="Open Sans Light"/>
              </a:defRPr>
            </a:pPr>
            <a:r>
              <a:t>    </a:t>
            </a:r>
          </a:p>
          <a:p>
            <a:pPr>
              <a:spcBef>
                <a:spcPts val="400"/>
              </a:spcBef>
              <a:spcAft>
                <a:spcPts val="1000"/>
              </a:spcAft>
              <a:defRPr sz="1800">
                <a:latin typeface="Open Sans Light"/>
              </a:defRPr>
            </a:pPr>
            <a:r>
              <a:t>    // Common implementation</a:t>
            </a:r>
          </a:p>
          <a:p>
            <a:pPr>
              <a:spcBef>
                <a:spcPts val="400"/>
              </a:spcBef>
              <a:spcAft>
                <a:spcPts val="1000"/>
              </a:spcAft>
              <a:defRPr sz="1800">
                <a:latin typeface="Open Sans Light"/>
              </a:defRPr>
            </a:pPr>
            <a:r>
              <a:t>    private boolean validateRequest(ServiceRequest request) {</a:t>
            </a:r>
          </a:p>
          <a:p>
            <a:pPr>
              <a:spcBef>
                <a:spcPts val="400"/>
              </a:spcBef>
              <a:spcAft>
                <a:spcPts val="1000"/>
              </a:spcAft>
              <a:defRPr sz="1800">
                <a:latin typeface="Open Sans Light"/>
              </a:defRPr>
            </a:pPr>
            <a:r>
              <a:t>        return request != null &amp;&amp; request.isValid();</a:t>
            </a:r>
          </a:p>
          <a:p>
            <a:pPr>
              <a:spcBef>
                <a:spcPts val="400"/>
              </a:spcBef>
              <a:spcAft>
                <a:spcPts val="1000"/>
              </a:spcAft>
              <a:defRPr sz="1800">
                <a:latin typeface="Open Sans Light"/>
              </a:defRPr>
            </a:pPr>
            <a:r>
              <a:t>    }</a:t>
            </a:r>
          </a:p>
          <a:p>
            <a:pPr>
              <a:spcBef>
                <a:spcPts val="400"/>
              </a:spcBef>
              <a:spcAft>
                <a:spcPts val="1000"/>
              </a:spcAft>
              <a:defRPr sz="1800">
                <a:latin typeface="Open Sans Light"/>
              </a:defRPr>
            </a:pPr>
            <a:r>
              <a:t>    </a:t>
            </a:r>
          </a:p>
          <a:p>
            <a:pPr>
              <a:spcBef>
                <a:spcPts val="400"/>
              </a:spcBef>
              <a:spcAft>
                <a:spcPts val="1000"/>
              </a:spcAft>
              <a:defRPr sz="1800">
                <a:latin typeface="Open Sans Light"/>
              </a:defRPr>
            </a:pPr>
            <a:r>
              <a:t>    // Abstract methods - must be implemented by subclasses</a:t>
            </a:r>
          </a:p>
          <a:p>
            <a:pPr>
              <a:spcBef>
                <a:spcPts val="400"/>
              </a:spcBef>
              <a:spcAft>
                <a:spcPts val="1000"/>
              </a:spcAft>
              <a:defRPr sz="1800">
                <a:latin typeface="Open Sans Light"/>
              </a:defRPr>
            </a:pPr>
            <a:r>
              <a:t>    protected abstract ResourceAllocation allocateResources(ServiceRequest request);</a:t>
            </a:r>
          </a:p>
          <a:p>
            <a:pPr>
              <a:spcBef>
                <a:spcPts val="400"/>
              </a:spcBef>
              <a:spcAft>
                <a:spcPts val="1000"/>
              </a:spcAft>
              <a:defRPr sz="1800">
                <a:latin typeface="Open Sans Light"/>
              </a:defRPr>
            </a:pPr>
            <a:r>
              <a:t>    protected abstract ServiceConfiguration configureService(ServiceRequest request, ResourceAllocation allocation);</a:t>
            </a:r>
          </a:p>
          <a:p>
            <a:pPr>
              <a:spcBef>
                <a:spcPts val="400"/>
              </a:spcBef>
              <a:spcAft>
                <a:spcPts val="1000"/>
              </a:spcAft>
              <a:defRPr sz="1800">
                <a:latin typeface="Open Sans Light"/>
              </a:defRPr>
            </a:pPr>
            <a:r>
              <a:t>    protected abstract DeploymentResult deployService(ServiceConfiguration config);</a:t>
            </a:r>
          </a:p>
          <a:p>
            <a:pPr>
              <a:spcBef>
                <a:spcPts val="400"/>
              </a:spcBef>
              <a:spcAft>
                <a:spcPts val="1000"/>
              </a:spcAft>
              <a:defRPr sz="1800">
                <a:latin typeface="Open Sans Light"/>
              </a:defRPr>
            </a:pPr>
            <a:r>
              <a:t>    </a:t>
            </a:r>
          </a:p>
          <a:p>
            <a:pPr>
              <a:spcBef>
                <a:spcPts val="400"/>
              </a:spcBef>
              <a:spcAft>
                <a:spcPts val="1000"/>
              </a:spcAft>
              <a:defRPr sz="1800">
                <a:latin typeface="Open Sans Light"/>
              </a:defRPr>
            </a:pPr>
            <a:r>
              <a:t>    // Hook method - optional override</a:t>
            </a:r>
          </a:p>
          <a:p>
            <a:pPr>
              <a:spcBef>
                <a:spcPts val="400"/>
              </a:spcBef>
              <a:spcAft>
                <a:spcPts val="1000"/>
              </a:spcAft>
              <a:defRPr sz="1800">
                <a:latin typeface="Open Sans Light"/>
              </a:defRPr>
            </a:pPr>
            <a:r>
              <a:t>    protected void postDeploymentHook(DeploymentResult result) {</a:t>
            </a:r>
          </a:p>
          <a:p>
            <a:pPr>
              <a:spcBef>
                <a:spcPts val="400"/>
              </a:spcBef>
              <a:spcAft>
                <a:spcPts val="1000"/>
              </a:spcAft>
              <a:defRPr sz="1800">
                <a:latin typeface="Open Sans Light"/>
              </a:defRPr>
            </a:pPr>
            <a:r>
              <a:t>        // Default: do nothing, subclasses can override</a:t>
            </a:r>
          </a:p>
          <a:p>
            <a:pPr>
              <a:spcBef>
                <a:spcPts val="400"/>
              </a:spcBef>
              <a:spcAft>
                <a:spcPts val="1000"/>
              </a:spcAft>
              <a:defRPr sz="1800">
                <a:latin typeface="Open Sans Light"/>
              </a:defRPr>
            </a:pPr>
            <a:r>
              <a:t>    }</a:t>
            </a:r>
          </a:p>
          <a:p>
            <a:pPr>
              <a:spcBef>
                <a:spcPts val="400"/>
              </a:spcBef>
              <a:spcAft>
                <a:spcPts val="1000"/>
              </a:spcAft>
              <a:defRPr sz="1800">
                <a:latin typeface="Open Sans Light"/>
              </a:defRPr>
            </a:pPr>
            <a:r>
              <a:t>}</a:t>
            </a:r>
          </a:p>
        </p:txBody>
      </p:sp>
    </p:spTree>
  </p:cSld>
  <p:clrMapOvr>
    <a:masterClrMapping/>
  </p:clrMapOvr>
</p:sld>
</file>

<file path=ppt/slides/slide10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rPr sz="3600" b="0">
                <a:solidFill>
                  <a:srgbClr val="444444"/>
                </a:solidFill>
                <a:latin typeface="Open Sans"/>
              </a:rPr>
              <a:t>Template Method Pattern - Concrete Implementations</a:t>
            </a:r>
          </a:p>
        </p:txBody>
      </p:sp>
      <p:sp>
        <p:nvSpPr>
          <p:cNvPr id="3" name="Subtitle 2"/>
          <p:cNvSpPr>
            <a:spLocks noGrp="1"/>
          </p:cNvSpPr>
          <p:nvPr>
            <p:ph type="subTitle"/>
          </p:nvPr>
        </p:nvSpPr>
        <p:spPr/>
        <p:txBody>
          <a:bodyPr anchor="t" tIns="152400" bIns="152400" lIns="152400" rIns="152400"/>
          <a:lstStyle/>
          <a:p/>
          <a:p>
            <a:pPr>
              <a:spcBef>
                <a:spcPts val="0"/>
              </a:spcBef>
              <a:spcAft>
                <a:spcPts val="1000"/>
              </a:spcAft>
              <a:defRPr sz="1800">
                <a:latin typeface="Open Sans Light"/>
              </a:defRPr>
            </a:pPr>
            <a:r>
              <a:t>```java</a:t>
            </a:r>
          </a:p>
          <a:p>
            <a:pPr>
              <a:spcBef>
                <a:spcPts val="400"/>
              </a:spcBef>
              <a:spcAft>
                <a:spcPts val="1000"/>
              </a:spcAft>
              <a:defRPr sz="1800">
                <a:latin typeface="Open Sans Light"/>
              </a:defRPr>
            </a:pPr>
            <a:r>
              <a:t>// Concrete Implementation for VoIP Service</a:t>
            </a:r>
          </a:p>
          <a:p>
            <a:pPr>
              <a:spcBef>
                <a:spcPts val="400"/>
              </a:spcBef>
              <a:spcAft>
                <a:spcPts val="1000"/>
              </a:spcAft>
              <a:defRPr sz="1800">
                <a:latin typeface="Open Sans Light"/>
              </a:defRPr>
            </a:pPr>
            <a:r>
              <a:t>class VoipServiceProvisioning extends ServiceProvisioningTemplate {</a:t>
            </a:r>
          </a:p>
          <a:p>
            <a:pPr>
              <a:spcBef>
                <a:spcPts val="400"/>
              </a:spcBef>
              <a:spcAft>
                <a:spcPts val="1000"/>
              </a:spcAft>
              <a:defRPr sz="1800">
                <a:latin typeface="Open Sans Light"/>
              </a:defRPr>
            </a:pPr>
            <a:r>
              <a:t>    </a:t>
            </a:r>
          </a:p>
          <a:p>
            <a:pPr>
              <a:spcBef>
                <a:spcPts val="400"/>
              </a:spcBef>
              <a:spcAft>
                <a:spcPts val="1000"/>
              </a:spcAft>
              <a:defRPr sz="1800">
                <a:latin typeface="Open Sans Light"/>
              </a:defRPr>
            </a:pPr>
            <a:r>
              <a:t>    protected ResourceAllocation allocateResources(ServiceRequest request) {</a:t>
            </a:r>
          </a:p>
          <a:p>
            <a:pPr>
              <a:spcBef>
                <a:spcPts val="400"/>
              </a:spcBef>
              <a:spcAft>
                <a:spcPts val="1000"/>
              </a:spcAft>
              <a:defRPr sz="1800">
                <a:latin typeface="Open Sans Light"/>
              </a:defRPr>
            </a:pPr>
            <a:r>
              <a:t>        System.out.println("Allocating VoIP resources: SIP trunk, bandwidth");</a:t>
            </a:r>
          </a:p>
          <a:p>
            <a:pPr>
              <a:spcBef>
                <a:spcPts val="400"/>
              </a:spcBef>
              <a:spcAft>
                <a:spcPts val="1000"/>
              </a:spcAft>
              <a:defRPr sz="1800">
                <a:latin typeface="Open Sans Light"/>
              </a:defRPr>
            </a:pPr>
            <a:r>
              <a:t>        return new ResourceAllocation()</a:t>
            </a:r>
          </a:p>
          <a:p>
            <a:pPr>
              <a:spcBef>
                <a:spcPts val="400"/>
              </a:spcBef>
              <a:spcAft>
                <a:spcPts val="1000"/>
              </a:spcAft>
              <a:defRPr sz="1800">
                <a:latin typeface="Open Sans Light"/>
              </a:defRPr>
            </a:pPr>
            <a:r>
              <a:t>                .addResource("sip_trunk", request.getRequiredTrunks())</a:t>
            </a:r>
          </a:p>
          <a:p>
            <a:pPr>
              <a:spcBef>
                <a:spcPts val="400"/>
              </a:spcBef>
              <a:spcAft>
                <a:spcPts val="1000"/>
              </a:spcAft>
              <a:defRPr sz="1800">
                <a:latin typeface="Open Sans Light"/>
              </a:defRPr>
            </a:pPr>
            <a:r>
              <a:t>                .addResource("bandwidth", request.getBandwidth());</a:t>
            </a:r>
          </a:p>
          <a:p>
            <a:pPr>
              <a:spcBef>
                <a:spcPts val="400"/>
              </a:spcBef>
              <a:spcAft>
                <a:spcPts val="1000"/>
              </a:spcAft>
              <a:defRPr sz="1800">
                <a:latin typeface="Open Sans Light"/>
              </a:defRPr>
            </a:pPr>
            <a:r>
              <a:t>    }</a:t>
            </a:r>
          </a:p>
          <a:p>
            <a:pPr>
              <a:spcBef>
                <a:spcPts val="400"/>
              </a:spcBef>
              <a:spcAft>
                <a:spcPts val="1000"/>
              </a:spcAft>
              <a:defRPr sz="1800">
                <a:latin typeface="Open Sans Light"/>
              </a:defRPr>
            </a:pPr>
            <a:r>
              <a:t>    </a:t>
            </a:r>
          </a:p>
          <a:p>
            <a:pPr>
              <a:spcBef>
                <a:spcPts val="400"/>
              </a:spcBef>
              <a:spcAft>
                <a:spcPts val="1000"/>
              </a:spcAft>
              <a:defRPr sz="1800">
                <a:latin typeface="Open Sans Light"/>
              </a:defRPr>
            </a:pPr>
            <a:r>
              <a:t>    protected ServiceConfiguration configureService(ServiceRequest request, ResourceAllocation allocation) {</a:t>
            </a:r>
          </a:p>
          <a:p>
            <a:pPr>
              <a:spcBef>
                <a:spcPts val="400"/>
              </a:spcBef>
              <a:spcAft>
                <a:spcPts val="1000"/>
              </a:spcAft>
              <a:defRPr sz="1800">
                <a:latin typeface="Open Sans Light"/>
              </a:defRPr>
            </a:pPr>
            <a:r>
              <a:t>        System.out.println("Configuring VoIP service: PBX, routing rules");</a:t>
            </a:r>
          </a:p>
          <a:p>
            <a:pPr>
              <a:spcBef>
                <a:spcPts val="400"/>
              </a:spcBef>
              <a:spcAft>
                <a:spcPts val="1000"/>
              </a:spcAft>
              <a:defRPr sz="1800">
                <a:latin typeface="Open Sans Light"/>
              </a:defRPr>
            </a:pPr>
            <a:r>
              <a:t>        return new VoipConfiguration()</a:t>
            </a:r>
          </a:p>
          <a:p>
            <a:pPr>
              <a:spcBef>
                <a:spcPts val="400"/>
              </a:spcBef>
              <a:spcAft>
                <a:spcPts val="1000"/>
              </a:spcAft>
              <a:defRPr sz="1800">
                <a:latin typeface="Open Sans Light"/>
              </a:defRPr>
            </a:pPr>
            <a:r>
              <a:t>                .setPbxSettings(request.getPbxConfig())</a:t>
            </a:r>
          </a:p>
          <a:p>
            <a:pPr>
              <a:spcBef>
                <a:spcPts val="400"/>
              </a:spcBef>
              <a:spcAft>
                <a:spcPts val="1000"/>
              </a:spcAft>
              <a:defRPr sz="1800">
                <a:latin typeface="Open Sans Light"/>
              </a:defRPr>
            </a:pPr>
            <a:r>
              <a:t>                .setRoutingRules(request.getRoutingRules())</a:t>
            </a:r>
          </a:p>
          <a:p>
            <a:pPr>
              <a:spcBef>
                <a:spcPts val="400"/>
              </a:spcBef>
              <a:spcAft>
                <a:spcPts val="1000"/>
              </a:spcAft>
              <a:defRPr sz="1800">
                <a:latin typeface="Open Sans Light"/>
              </a:defRPr>
            </a:pPr>
            <a:r>
              <a:t>                .setCodecSettings(request.getPreferredCodecs());</a:t>
            </a:r>
          </a:p>
          <a:p>
            <a:pPr>
              <a:spcBef>
                <a:spcPts val="400"/>
              </a:spcBef>
              <a:spcAft>
                <a:spcPts val="1000"/>
              </a:spcAft>
              <a:defRPr sz="1800">
                <a:latin typeface="Open Sans Light"/>
              </a:defRPr>
            </a:pPr>
            <a:r>
              <a:t>    }</a:t>
            </a:r>
          </a:p>
          <a:p>
            <a:pPr>
              <a:spcBef>
                <a:spcPts val="400"/>
              </a:spcBef>
              <a:spcAft>
                <a:spcPts val="1000"/>
              </a:spcAft>
              <a:defRPr sz="1800">
                <a:latin typeface="Open Sans Light"/>
              </a:defRPr>
            </a:pPr>
            <a:r>
              <a:t>    </a:t>
            </a:r>
          </a:p>
          <a:p>
            <a:pPr>
              <a:spcBef>
                <a:spcPts val="400"/>
              </a:spcBef>
              <a:spcAft>
                <a:spcPts val="1000"/>
              </a:spcAft>
              <a:defRPr sz="1800">
                <a:latin typeface="Open Sans Light"/>
              </a:defRPr>
            </a:pPr>
            <a:r>
              <a:t>    protected DeploymentResult deployService(ServiceConfiguration config) {</a:t>
            </a:r>
          </a:p>
          <a:p>
            <a:pPr>
              <a:spcBef>
                <a:spcPts val="400"/>
              </a:spcBef>
              <a:spcAft>
                <a:spcPts val="1000"/>
              </a:spcAft>
              <a:defRPr sz="1800">
                <a:latin typeface="Open Sans Light"/>
              </a:defRPr>
            </a:pPr>
            <a:r>
              <a:t>        System.out.println("Deploying VoIP service to telecom infrastructure");</a:t>
            </a:r>
          </a:p>
          <a:p>
            <a:pPr>
              <a:spcBef>
                <a:spcPts val="400"/>
              </a:spcBef>
              <a:spcAft>
                <a:spcPts val="1000"/>
              </a:spcAft>
              <a:defRPr sz="1800">
                <a:latin typeface="Open Sans Light"/>
              </a:defRPr>
            </a:pPr>
            <a:r>
              <a:t>        return pbxManager.deployVoipService((VoipConfiguration) config);</a:t>
            </a:r>
          </a:p>
          <a:p>
            <a:pPr>
              <a:spcBef>
                <a:spcPts val="400"/>
              </a:spcBef>
              <a:spcAft>
                <a:spcPts val="1000"/>
              </a:spcAft>
              <a:defRPr sz="1800">
                <a:latin typeface="Open Sans Light"/>
              </a:defRPr>
            </a:pPr>
            <a:r>
              <a:t>    }</a:t>
            </a:r>
          </a:p>
          <a:p>
            <a:pPr>
              <a:spcBef>
                <a:spcPts val="400"/>
              </a:spcBef>
              <a:spcAft>
                <a:spcPts val="1000"/>
              </a:spcAft>
              <a:defRPr sz="1800">
                <a:latin typeface="Open Sans Light"/>
              </a:defRPr>
            </a:pPr>
            <a:r>
              <a:t>    </a:t>
            </a:r>
          </a:p>
          <a:p>
            <a:pPr>
              <a:spcBef>
                <a:spcPts val="400"/>
              </a:spcBef>
              <a:spcAft>
                <a:spcPts val="1000"/>
              </a:spcAft>
              <a:defRPr sz="1800">
                <a:latin typeface="Open Sans Light"/>
              </a:defRPr>
            </a:pPr>
            <a:r>
              <a:t>    protected void postDeploymentHook(DeploymentResult result) {</a:t>
            </a:r>
          </a:p>
          <a:p>
            <a:pPr>
              <a:spcBef>
                <a:spcPts val="400"/>
              </a:spcBef>
              <a:spcAft>
                <a:spcPts val="1000"/>
              </a:spcAft>
              <a:defRPr sz="1800">
                <a:latin typeface="Open Sans Light"/>
              </a:defRPr>
            </a:pPr>
            <a:r>
              <a:t>        // VoIP-specific post-deployment tasks</a:t>
            </a:r>
          </a:p>
          <a:p>
            <a:pPr>
              <a:spcBef>
                <a:spcPts val="400"/>
              </a:spcBef>
              <a:spcAft>
                <a:spcPts val="1000"/>
              </a:spcAft>
              <a:defRPr sz="1800">
                <a:latin typeface="Open Sans Light"/>
              </a:defRPr>
            </a:pPr>
            <a:r>
              <a:t>        System.out.println("Running VoIP-specific tests and quality checks");</a:t>
            </a:r>
          </a:p>
          <a:p>
            <a:pPr>
              <a:spcBef>
                <a:spcPts val="400"/>
              </a:spcBef>
              <a:spcAft>
                <a:spcPts val="1000"/>
              </a:spcAft>
              <a:defRPr sz="1800">
                <a:latin typeface="Open Sans Light"/>
              </a:defRPr>
            </a:pPr>
            <a:r>
              <a:t>        qualityAssurance.runVoipTests(result.getServiceEndpoint());</a:t>
            </a:r>
          </a:p>
          <a:p>
            <a:pPr>
              <a:spcBef>
                <a:spcPts val="400"/>
              </a:spcBef>
              <a:spcAft>
                <a:spcPts val="1000"/>
              </a:spcAft>
              <a:defRPr sz="1800">
                <a:latin typeface="Open Sans Light"/>
              </a:defRPr>
            </a:pPr>
            <a:r>
              <a:t>        monitoringSystem.addVoipService(result.getServiceId());</a:t>
            </a:r>
          </a:p>
          <a:p>
            <a:pPr>
              <a:spcBef>
                <a:spcPts val="400"/>
              </a:spcBef>
              <a:spcAft>
                <a:spcPts val="1000"/>
              </a:spcAft>
              <a:defRPr sz="1800">
                <a:latin typeface="Open Sans Light"/>
              </a:defRPr>
            </a:pPr>
            <a:r>
              <a:t>    }</a:t>
            </a:r>
          </a:p>
          <a:p>
            <a:pPr>
              <a:spcBef>
                <a:spcPts val="400"/>
              </a:spcBef>
              <a:spcAft>
                <a:spcPts val="1000"/>
              </a:spcAft>
              <a:defRPr sz="1800">
                <a:latin typeface="Open Sans Light"/>
              </a:defRPr>
            </a:pPr>
            <a:r>
              <a:t>}</a:t>
            </a:r>
          </a:p>
          <a:p>
            <a:pPr>
              <a:spcBef>
                <a:spcPts val="400"/>
              </a:spcBef>
              <a:spcAft>
                <a:spcPts val="1000"/>
              </a:spcAft>
              <a:defRPr sz="1800">
                <a:latin typeface="Open Sans Light"/>
              </a:defRPr>
            </a:pPr>
          </a:p>
          <a:p>
            <a:pPr>
              <a:spcBef>
                <a:spcPts val="400"/>
              </a:spcBef>
              <a:spcAft>
                <a:spcPts val="1000"/>
              </a:spcAft>
              <a:defRPr sz="1800">
                <a:latin typeface="Open Sans Light"/>
              </a:defRPr>
            </a:pPr>
            <a:r>
              <a:t>// Concrete Implementation for Internet Service</a:t>
            </a:r>
          </a:p>
          <a:p>
            <a:pPr>
              <a:spcBef>
                <a:spcPts val="400"/>
              </a:spcBef>
              <a:spcAft>
                <a:spcPts val="1000"/>
              </a:spcAft>
              <a:defRPr sz="1800">
                <a:latin typeface="Open Sans Light"/>
              </a:defRPr>
            </a:pPr>
            <a:r>
              <a:t>class InternetServiceProvisioning extends ServiceProvisioningTemplate {</a:t>
            </a:r>
          </a:p>
          <a:p>
            <a:pPr>
              <a:spcBef>
                <a:spcPts val="400"/>
              </a:spcBef>
              <a:spcAft>
                <a:spcPts val="1000"/>
              </a:spcAft>
              <a:defRPr sz="1800">
                <a:latin typeface="Open Sans Light"/>
              </a:defRPr>
            </a:pPr>
            <a:r>
              <a:t>    </a:t>
            </a:r>
          </a:p>
          <a:p>
            <a:pPr>
              <a:spcBef>
                <a:spcPts val="400"/>
              </a:spcBef>
              <a:spcAft>
                <a:spcPts val="1000"/>
              </a:spcAft>
              <a:defRPr sz="1800">
                <a:latin typeface="Open Sans Light"/>
              </a:defRPr>
            </a:pPr>
            <a:r>
              <a:t>    protected ResourceAllocation allocateResources(ServiceRequest request) {</a:t>
            </a:r>
          </a:p>
          <a:p>
            <a:pPr>
              <a:spcBef>
                <a:spcPts val="400"/>
              </a:spcBef>
              <a:spcAft>
                <a:spcPts val="1000"/>
              </a:spcAft>
              <a:defRPr sz="1800">
                <a:latin typeface="Open Sans Light"/>
              </a:defRPr>
            </a:pPr>
            <a:r>
              <a:t>        System.out.println("Allocating Internet resources: bandwidth, IP range");</a:t>
            </a:r>
          </a:p>
          <a:p>
            <a:pPr>
              <a:spcBef>
                <a:spcPts val="400"/>
              </a:spcBef>
              <a:spcAft>
                <a:spcPts val="1000"/>
              </a:spcAft>
              <a:defRPr sz="1800">
                <a:latin typeface="Open Sans Light"/>
              </a:defRPr>
            </a:pPr>
            <a:r>
              <a:t>        return new ResourceAllocation()</a:t>
            </a:r>
          </a:p>
          <a:p>
            <a:pPr>
              <a:spcBef>
                <a:spcPts val="400"/>
              </a:spcBef>
              <a:spcAft>
                <a:spcPts val="1000"/>
              </a:spcAft>
              <a:defRPr sz="1800">
                <a:latin typeface="Open Sans Light"/>
              </a:defRPr>
            </a:pPr>
            <a:r>
              <a:t>                .addResource("bandwidth", request.getBandwidth())</a:t>
            </a:r>
          </a:p>
          <a:p>
            <a:pPr>
              <a:spcBef>
                <a:spcPts val="400"/>
              </a:spcBef>
              <a:spcAft>
                <a:spcPts val="1000"/>
              </a:spcAft>
              <a:defRPr sz="1800">
                <a:latin typeface="Open Sans Light"/>
              </a:defRPr>
            </a:pPr>
            <a:r>
              <a:t>                .addResource("ip_range", ipPoolManager.allocateRange(request.getRequiredIPs()));</a:t>
            </a:r>
          </a:p>
          <a:p>
            <a:pPr>
              <a:spcBef>
                <a:spcPts val="400"/>
              </a:spcBef>
              <a:spcAft>
                <a:spcPts val="1000"/>
              </a:spcAft>
              <a:defRPr sz="1800">
                <a:latin typeface="Open Sans Light"/>
              </a:defRPr>
            </a:pPr>
            <a:r>
              <a:t>    }</a:t>
            </a:r>
          </a:p>
          <a:p>
            <a:pPr>
              <a:spcBef>
                <a:spcPts val="400"/>
              </a:spcBef>
              <a:spcAft>
                <a:spcPts val="1000"/>
              </a:spcAft>
              <a:defRPr sz="1800">
                <a:latin typeface="Open Sans Light"/>
              </a:defRPr>
            </a:pPr>
            <a:r>
              <a:t>}</a:t>
            </a:r>
          </a:p>
        </p:txBody>
      </p:sp>
    </p:spTree>
  </p:cSld>
  <p:clrMapOvr>
    <a:masterClrMapping/>
  </p:clrMapOvr>
</p:sld>
</file>

<file path=ppt/slides/slide10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rPr sz="3600" b="0">
                <a:solidFill>
                  <a:srgbClr val="444444"/>
                </a:solidFill>
                <a:latin typeface="Open Sans"/>
              </a:rPr>
              <a:t>Template Method Pattern - Concrete Implementations</a:t>
            </a:r>
          </a:p>
        </p:txBody>
      </p:sp>
      <p:sp>
        <p:nvSpPr>
          <p:cNvPr id="3" name="Subtitle 2"/>
          <p:cNvSpPr>
            <a:spLocks noGrp="1"/>
          </p:cNvSpPr>
          <p:nvPr>
            <p:ph type="subTitle"/>
          </p:nvPr>
        </p:nvSpPr>
        <p:spPr/>
        <p:txBody>
          <a:bodyPr anchor="t" tIns="152400" bIns="152400" lIns="152400" rIns="152400"/>
          <a:lstStyle/>
          <a:p/>
          <a:p>
            <a:pPr>
              <a:spcBef>
                <a:spcPts val="0"/>
              </a:spcBef>
              <a:spcAft>
                <a:spcPts val="1000"/>
              </a:spcAft>
              <a:defRPr sz="1800">
                <a:latin typeface="Open Sans Light"/>
              </a:defRPr>
            </a:pPr>
            <a:r>
              <a:t>```java</a:t>
            </a:r>
          </a:p>
          <a:p>
            <a:pPr>
              <a:spcBef>
                <a:spcPts val="400"/>
              </a:spcBef>
              <a:spcAft>
                <a:spcPts val="1000"/>
              </a:spcAft>
              <a:defRPr sz="1800">
                <a:latin typeface="Open Sans Light"/>
              </a:defRPr>
            </a:pPr>
            <a:r>
              <a:t>// Concrete Implementation for VoIP Service</a:t>
            </a:r>
          </a:p>
          <a:p>
            <a:pPr>
              <a:spcBef>
                <a:spcPts val="400"/>
              </a:spcBef>
              <a:spcAft>
                <a:spcPts val="1000"/>
              </a:spcAft>
              <a:defRPr sz="1800">
                <a:latin typeface="Open Sans Light"/>
              </a:defRPr>
            </a:pPr>
            <a:r>
              <a:t>class VoipServiceProvisioning extends ServiceProvisioningTemplate {</a:t>
            </a:r>
          </a:p>
          <a:p>
            <a:pPr>
              <a:spcBef>
                <a:spcPts val="400"/>
              </a:spcBef>
              <a:spcAft>
                <a:spcPts val="1000"/>
              </a:spcAft>
              <a:defRPr sz="1800">
                <a:latin typeface="Open Sans Light"/>
              </a:defRPr>
            </a:pPr>
            <a:r>
              <a:t>    </a:t>
            </a:r>
          </a:p>
          <a:p>
            <a:pPr>
              <a:spcBef>
                <a:spcPts val="400"/>
              </a:spcBef>
              <a:spcAft>
                <a:spcPts val="1000"/>
              </a:spcAft>
              <a:defRPr sz="1800">
                <a:latin typeface="Open Sans Light"/>
              </a:defRPr>
            </a:pPr>
            <a:r>
              <a:t>    protected ResourceAllocation allocateResources(ServiceRequest request) {</a:t>
            </a:r>
          </a:p>
          <a:p>
            <a:pPr>
              <a:spcBef>
                <a:spcPts val="400"/>
              </a:spcBef>
              <a:spcAft>
                <a:spcPts val="1000"/>
              </a:spcAft>
              <a:defRPr sz="1800">
                <a:latin typeface="Open Sans Light"/>
              </a:defRPr>
            </a:pPr>
            <a:r>
              <a:t>        System.out.println("Allocating VoIP resources: SIP trunk, bandwidth");</a:t>
            </a:r>
          </a:p>
          <a:p>
            <a:pPr>
              <a:spcBef>
                <a:spcPts val="400"/>
              </a:spcBef>
              <a:spcAft>
                <a:spcPts val="1000"/>
              </a:spcAft>
              <a:defRPr sz="1800">
                <a:latin typeface="Open Sans Light"/>
              </a:defRPr>
            </a:pPr>
            <a:r>
              <a:t>        return new ResourceAllocation()</a:t>
            </a:r>
          </a:p>
          <a:p>
            <a:pPr>
              <a:spcBef>
                <a:spcPts val="400"/>
              </a:spcBef>
              <a:spcAft>
                <a:spcPts val="1000"/>
              </a:spcAft>
              <a:defRPr sz="1800">
                <a:latin typeface="Open Sans Light"/>
              </a:defRPr>
            </a:pPr>
            <a:r>
              <a:t>                .addResource("sip_trunk", request.getRequiredTrunks())</a:t>
            </a:r>
          </a:p>
          <a:p>
            <a:pPr>
              <a:spcBef>
                <a:spcPts val="400"/>
              </a:spcBef>
              <a:spcAft>
                <a:spcPts val="1000"/>
              </a:spcAft>
              <a:defRPr sz="1800">
                <a:latin typeface="Open Sans Light"/>
              </a:defRPr>
            </a:pPr>
            <a:r>
              <a:t>                .addResource("bandwidth", request.getBandwidth());</a:t>
            </a:r>
          </a:p>
          <a:p>
            <a:pPr>
              <a:spcBef>
                <a:spcPts val="400"/>
              </a:spcBef>
              <a:spcAft>
                <a:spcPts val="1000"/>
              </a:spcAft>
              <a:defRPr sz="1800">
                <a:latin typeface="Open Sans Light"/>
              </a:defRPr>
            </a:pPr>
            <a:r>
              <a:t>    }</a:t>
            </a:r>
          </a:p>
          <a:p>
            <a:pPr>
              <a:spcBef>
                <a:spcPts val="400"/>
              </a:spcBef>
              <a:spcAft>
                <a:spcPts val="1000"/>
              </a:spcAft>
              <a:defRPr sz="1800">
                <a:latin typeface="Open Sans Light"/>
              </a:defRPr>
            </a:pPr>
            <a:r>
              <a:t>    </a:t>
            </a:r>
          </a:p>
          <a:p>
            <a:pPr>
              <a:spcBef>
                <a:spcPts val="400"/>
              </a:spcBef>
              <a:spcAft>
                <a:spcPts val="1000"/>
              </a:spcAft>
              <a:defRPr sz="1800">
                <a:latin typeface="Open Sans Light"/>
              </a:defRPr>
            </a:pPr>
            <a:r>
              <a:t>    protected ServiceConfiguration configureService(ServiceRequest request, ResourceAllocation allocation) {</a:t>
            </a:r>
          </a:p>
          <a:p>
            <a:pPr>
              <a:spcBef>
                <a:spcPts val="400"/>
              </a:spcBef>
              <a:spcAft>
                <a:spcPts val="1000"/>
              </a:spcAft>
              <a:defRPr sz="1800">
                <a:latin typeface="Open Sans Light"/>
              </a:defRPr>
            </a:pPr>
            <a:r>
              <a:t>        System.out.println("Configuring VoIP service: PBX, routing rules");</a:t>
            </a:r>
          </a:p>
          <a:p>
            <a:pPr>
              <a:spcBef>
                <a:spcPts val="400"/>
              </a:spcBef>
              <a:spcAft>
                <a:spcPts val="1000"/>
              </a:spcAft>
              <a:defRPr sz="1800">
                <a:latin typeface="Open Sans Light"/>
              </a:defRPr>
            </a:pPr>
            <a:r>
              <a:t>        return new VoipConfiguration()</a:t>
            </a:r>
          </a:p>
          <a:p>
            <a:pPr>
              <a:spcBef>
                <a:spcPts val="400"/>
              </a:spcBef>
              <a:spcAft>
                <a:spcPts val="1000"/>
              </a:spcAft>
              <a:defRPr sz="1800">
                <a:latin typeface="Open Sans Light"/>
              </a:defRPr>
            </a:pPr>
            <a:r>
              <a:t>                .setPbxSettings(request.getPbxConfig())</a:t>
            </a:r>
          </a:p>
          <a:p>
            <a:pPr>
              <a:spcBef>
                <a:spcPts val="400"/>
              </a:spcBef>
              <a:spcAft>
                <a:spcPts val="1000"/>
              </a:spcAft>
              <a:defRPr sz="1800">
                <a:latin typeface="Open Sans Light"/>
              </a:defRPr>
            </a:pPr>
            <a:r>
              <a:t>                .setRoutingRules(request.getRoutingRules())</a:t>
            </a:r>
          </a:p>
          <a:p>
            <a:pPr>
              <a:spcBef>
                <a:spcPts val="400"/>
              </a:spcBef>
              <a:spcAft>
                <a:spcPts val="1000"/>
              </a:spcAft>
              <a:defRPr sz="1800">
                <a:latin typeface="Open Sans Light"/>
              </a:defRPr>
            </a:pPr>
            <a:r>
              <a:t>                .setCodecSettings(request.getPreferredCodecs());</a:t>
            </a:r>
          </a:p>
          <a:p>
            <a:pPr>
              <a:spcBef>
                <a:spcPts val="400"/>
              </a:spcBef>
              <a:spcAft>
                <a:spcPts val="1000"/>
              </a:spcAft>
              <a:defRPr sz="1800">
                <a:latin typeface="Open Sans Light"/>
              </a:defRPr>
            </a:pPr>
            <a:r>
              <a:t>    }</a:t>
            </a:r>
          </a:p>
          <a:p>
            <a:pPr>
              <a:spcBef>
                <a:spcPts val="400"/>
              </a:spcBef>
              <a:spcAft>
                <a:spcPts val="1000"/>
              </a:spcAft>
              <a:defRPr sz="1800">
                <a:latin typeface="Open Sans Light"/>
              </a:defRPr>
            </a:pPr>
            <a:r>
              <a:t>    </a:t>
            </a:r>
          </a:p>
          <a:p>
            <a:pPr>
              <a:spcBef>
                <a:spcPts val="400"/>
              </a:spcBef>
              <a:spcAft>
                <a:spcPts val="1000"/>
              </a:spcAft>
              <a:defRPr sz="1800">
                <a:latin typeface="Open Sans Light"/>
              </a:defRPr>
            </a:pPr>
            <a:r>
              <a:t>    protected DeploymentResult deployService(ServiceConfiguration config) {</a:t>
            </a:r>
          </a:p>
          <a:p>
            <a:pPr>
              <a:spcBef>
                <a:spcPts val="400"/>
              </a:spcBef>
              <a:spcAft>
                <a:spcPts val="1000"/>
              </a:spcAft>
              <a:defRPr sz="1800">
                <a:latin typeface="Open Sans Light"/>
              </a:defRPr>
            </a:pPr>
            <a:r>
              <a:t>        System.out.println("Deploying VoIP service to telecom infrastructure");</a:t>
            </a:r>
          </a:p>
          <a:p>
            <a:pPr>
              <a:spcBef>
                <a:spcPts val="400"/>
              </a:spcBef>
              <a:spcAft>
                <a:spcPts val="1000"/>
              </a:spcAft>
              <a:defRPr sz="1800">
                <a:latin typeface="Open Sans Light"/>
              </a:defRPr>
            </a:pPr>
            <a:r>
              <a:t>        return pbxManager.deployVoipService((VoipConfiguration) config);</a:t>
            </a:r>
          </a:p>
          <a:p>
            <a:pPr>
              <a:spcBef>
                <a:spcPts val="400"/>
              </a:spcBef>
              <a:spcAft>
                <a:spcPts val="1000"/>
              </a:spcAft>
              <a:defRPr sz="1800">
                <a:latin typeface="Open Sans Light"/>
              </a:defRPr>
            </a:pPr>
            <a:r>
              <a:t>    }</a:t>
            </a:r>
          </a:p>
          <a:p>
            <a:pPr>
              <a:spcBef>
                <a:spcPts val="400"/>
              </a:spcBef>
              <a:spcAft>
                <a:spcPts val="1000"/>
              </a:spcAft>
              <a:defRPr sz="1800">
                <a:latin typeface="Open Sans Light"/>
              </a:defRPr>
            </a:pPr>
            <a:r>
              <a:t>    </a:t>
            </a:r>
          </a:p>
          <a:p>
            <a:pPr>
              <a:spcBef>
                <a:spcPts val="400"/>
              </a:spcBef>
              <a:spcAft>
                <a:spcPts val="1000"/>
              </a:spcAft>
              <a:defRPr sz="1800">
                <a:latin typeface="Open Sans Light"/>
              </a:defRPr>
            </a:pPr>
            <a:r>
              <a:t>    protected void postDeploymentHook(DeploymentResult result) {</a:t>
            </a:r>
          </a:p>
          <a:p>
            <a:pPr>
              <a:spcBef>
                <a:spcPts val="400"/>
              </a:spcBef>
              <a:spcAft>
                <a:spcPts val="1000"/>
              </a:spcAft>
              <a:defRPr sz="1800">
                <a:latin typeface="Open Sans Light"/>
              </a:defRPr>
            </a:pPr>
            <a:r>
              <a:t>        // VoIP-specific post-deployment tasks</a:t>
            </a:r>
          </a:p>
          <a:p>
            <a:pPr>
              <a:spcBef>
                <a:spcPts val="400"/>
              </a:spcBef>
              <a:spcAft>
                <a:spcPts val="1000"/>
              </a:spcAft>
              <a:defRPr sz="1800">
                <a:latin typeface="Open Sans Light"/>
              </a:defRPr>
            </a:pPr>
            <a:r>
              <a:t>        System.out.println("Running VoIP-specific tests and quality checks");</a:t>
            </a:r>
          </a:p>
          <a:p>
            <a:pPr>
              <a:spcBef>
                <a:spcPts val="400"/>
              </a:spcBef>
              <a:spcAft>
                <a:spcPts val="1000"/>
              </a:spcAft>
              <a:defRPr sz="1800">
                <a:latin typeface="Open Sans Light"/>
              </a:defRPr>
            </a:pPr>
            <a:r>
              <a:t>        qualityAssurance.runVoipTests(result.getServiceEndpoint());</a:t>
            </a:r>
          </a:p>
          <a:p>
            <a:pPr>
              <a:spcBef>
                <a:spcPts val="400"/>
              </a:spcBef>
              <a:spcAft>
                <a:spcPts val="1000"/>
              </a:spcAft>
              <a:defRPr sz="1800">
                <a:latin typeface="Open Sans Light"/>
              </a:defRPr>
            </a:pPr>
            <a:r>
              <a:t>        monitoringSystem.addVoipService(result.getServiceId());</a:t>
            </a:r>
          </a:p>
          <a:p>
            <a:pPr>
              <a:spcBef>
                <a:spcPts val="400"/>
              </a:spcBef>
              <a:spcAft>
                <a:spcPts val="1000"/>
              </a:spcAft>
              <a:defRPr sz="1800">
                <a:latin typeface="Open Sans Light"/>
              </a:defRPr>
            </a:pPr>
            <a:r>
              <a:t>    }</a:t>
            </a:r>
          </a:p>
          <a:p>
            <a:pPr>
              <a:spcBef>
                <a:spcPts val="400"/>
              </a:spcBef>
              <a:spcAft>
                <a:spcPts val="1000"/>
              </a:spcAft>
              <a:defRPr sz="1800">
                <a:latin typeface="Open Sans Light"/>
              </a:defRPr>
            </a:pPr>
            <a:r>
              <a:t>}</a:t>
            </a:r>
          </a:p>
          <a:p>
            <a:pPr>
              <a:spcBef>
                <a:spcPts val="400"/>
              </a:spcBef>
              <a:spcAft>
                <a:spcPts val="1000"/>
              </a:spcAft>
              <a:defRPr sz="1800">
                <a:latin typeface="Open Sans Light"/>
              </a:defRPr>
            </a:pPr>
          </a:p>
          <a:p>
            <a:pPr>
              <a:spcBef>
                <a:spcPts val="400"/>
              </a:spcBef>
              <a:spcAft>
                <a:spcPts val="1000"/>
              </a:spcAft>
              <a:defRPr sz="1800">
                <a:latin typeface="Open Sans Light"/>
              </a:defRPr>
            </a:pPr>
            <a:r>
              <a:t>// Concrete Implementation for Internet Service</a:t>
            </a:r>
          </a:p>
          <a:p>
            <a:pPr>
              <a:spcBef>
                <a:spcPts val="400"/>
              </a:spcBef>
              <a:spcAft>
                <a:spcPts val="1000"/>
              </a:spcAft>
              <a:defRPr sz="1800">
                <a:latin typeface="Open Sans Light"/>
              </a:defRPr>
            </a:pPr>
            <a:r>
              <a:t>class InternetServiceProvisioning extends ServiceProvisioningTemplate {</a:t>
            </a:r>
          </a:p>
          <a:p>
            <a:pPr>
              <a:spcBef>
                <a:spcPts val="400"/>
              </a:spcBef>
              <a:spcAft>
                <a:spcPts val="1000"/>
              </a:spcAft>
              <a:defRPr sz="1800">
                <a:latin typeface="Open Sans Light"/>
              </a:defRPr>
            </a:pPr>
            <a:r>
              <a:t>    </a:t>
            </a:r>
          </a:p>
          <a:p>
            <a:pPr>
              <a:spcBef>
                <a:spcPts val="400"/>
              </a:spcBef>
              <a:spcAft>
                <a:spcPts val="1000"/>
              </a:spcAft>
              <a:defRPr sz="1800">
                <a:latin typeface="Open Sans Light"/>
              </a:defRPr>
            </a:pPr>
            <a:r>
              <a:t>    protected ResourceAllocation allocateResources(ServiceRequest request) {</a:t>
            </a:r>
          </a:p>
          <a:p>
            <a:pPr>
              <a:spcBef>
                <a:spcPts val="400"/>
              </a:spcBef>
              <a:spcAft>
                <a:spcPts val="1000"/>
              </a:spcAft>
              <a:defRPr sz="1800">
                <a:latin typeface="Open Sans Light"/>
              </a:defRPr>
            </a:pPr>
            <a:r>
              <a:t>        System.out.println("Allocating Internet resources: bandwidth, IP range");</a:t>
            </a:r>
          </a:p>
          <a:p>
            <a:pPr>
              <a:spcBef>
                <a:spcPts val="400"/>
              </a:spcBef>
              <a:spcAft>
                <a:spcPts val="1000"/>
              </a:spcAft>
              <a:defRPr sz="1800">
                <a:latin typeface="Open Sans Light"/>
              </a:defRPr>
            </a:pPr>
            <a:r>
              <a:t>        return new ResourceAllocation()</a:t>
            </a:r>
          </a:p>
          <a:p>
            <a:pPr>
              <a:spcBef>
                <a:spcPts val="400"/>
              </a:spcBef>
              <a:spcAft>
                <a:spcPts val="1000"/>
              </a:spcAft>
              <a:defRPr sz="1800">
                <a:latin typeface="Open Sans Light"/>
              </a:defRPr>
            </a:pPr>
            <a:r>
              <a:t>                .addResource("bandwidth", request.getBandwidth())</a:t>
            </a:r>
          </a:p>
          <a:p>
            <a:pPr>
              <a:spcBef>
                <a:spcPts val="400"/>
              </a:spcBef>
              <a:spcAft>
                <a:spcPts val="1000"/>
              </a:spcAft>
              <a:defRPr sz="1800">
                <a:latin typeface="Open Sans Light"/>
              </a:defRPr>
            </a:pPr>
            <a:r>
              <a:t>                .addResource("ip_range", ipPoolManager.allocateRange(request.getRequiredIPs()));</a:t>
            </a:r>
          </a:p>
          <a:p>
            <a:pPr>
              <a:spcBef>
                <a:spcPts val="400"/>
              </a:spcBef>
              <a:spcAft>
                <a:spcPts val="1000"/>
              </a:spcAft>
              <a:defRPr sz="1800">
                <a:latin typeface="Open Sans Light"/>
              </a:defRPr>
            </a:pPr>
            <a:r>
              <a:t>    }</a:t>
            </a:r>
          </a:p>
          <a:p>
            <a:pPr>
              <a:spcBef>
                <a:spcPts val="400"/>
              </a:spcBef>
              <a:spcAft>
                <a:spcPts val="1000"/>
              </a:spcAft>
              <a:defRPr sz="1800">
                <a:latin typeface="Open Sans Light"/>
              </a:defRPr>
            </a:pPr>
            <a:r>
              <a:t>}</a:t>
            </a:r>
          </a:p>
        </p:txBody>
      </p:sp>
    </p:spTree>
  </p:cSld>
  <p:clrMapOvr>
    <a:masterClrMapping/>
  </p:clrMapOvr>
</p:sld>
</file>

<file path=ppt/slides/slide10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rPr sz="3600" b="0">
                <a:solidFill>
                  <a:srgbClr val="444444"/>
                </a:solidFill>
                <a:latin typeface="Open Sans"/>
              </a:rPr>
              <a:t>Visitor Pattern - Problem</a:t>
            </a:r>
          </a:p>
        </p:txBody>
      </p:sp>
      <p:sp>
        <p:nvSpPr>
          <p:cNvPr id="3" name="Subtitle 2"/>
          <p:cNvSpPr>
            <a:spLocks noGrp="1"/>
          </p:cNvSpPr>
          <p:nvPr>
            <p:ph type="subTitle"/>
          </p:nvPr>
        </p:nvSpPr>
        <p:spPr/>
        <p:txBody>
          <a:bodyPr anchor="t" tIns="152400" bIns="152400" lIns="152400" rIns="152400"/>
          <a:lstStyle/>
          <a:p/>
          <a:p>
            <a:pPr>
              <a:spcBef>
                <a:spcPts val="0"/>
              </a:spcBef>
              <a:spcAft>
                <a:spcPts val="1000"/>
              </a:spcAft>
              <a:defRPr sz="1800">
                <a:latin typeface="Open Sans Light"/>
              </a:defRPr>
            </a:pPr>
            <a:r>
              <a:t>• Problem: Neue Operationen auf bestehende Objekthierarchie</a:t>
            </a:r>
          </a:p>
          <a:p>
            <a:pPr>
              <a:spcBef>
                <a:spcPts val="400"/>
              </a:spcBef>
              <a:spcAft>
                <a:spcPts val="1000"/>
              </a:spcAft>
              <a:defRPr sz="1800">
                <a:latin typeface="Open Sans Light"/>
              </a:defRPr>
            </a:pPr>
            <a:r>
              <a:t>• Beispiel: Telekom Network Analysis</a:t>
            </a:r>
          </a:p>
          <a:p>
            <a:pPr>
              <a:spcBef>
                <a:spcPts val="400"/>
              </a:spcBef>
              <a:spcAft>
                <a:spcPts val="1000"/>
              </a:spcAft>
              <a:defRPr sz="1800">
                <a:latin typeface="Open Sans Light"/>
              </a:defRPr>
            </a:pPr>
            <a:r>
              <a:t>  - Network Elements: Router, Switch, Firewall, LoadBalancer</a:t>
            </a:r>
          </a:p>
          <a:p>
            <a:pPr>
              <a:spcBef>
                <a:spcPts val="400"/>
              </a:spcBef>
              <a:spcAft>
                <a:spcPts val="1000"/>
              </a:spcAft>
              <a:defRPr sz="1800">
                <a:latin typeface="Open Sans Light"/>
              </a:defRPr>
            </a:pPr>
            <a:r>
              <a:t>  - Operations: ConfigValidation, SecurityAudit, PerformanceReport</a:t>
            </a:r>
          </a:p>
          <a:p>
            <a:pPr>
              <a:spcBef>
                <a:spcPts val="400"/>
              </a:spcBef>
              <a:spcAft>
                <a:spcPts val="1000"/>
              </a:spcAft>
              <a:defRPr sz="1800">
                <a:latin typeface="Open Sans Light"/>
              </a:defRPr>
            </a:pPr>
            <a:r>
              <a:t>• Herausforderungen:</a:t>
            </a:r>
          </a:p>
          <a:p>
            <a:pPr>
              <a:spcBef>
                <a:spcPts val="400"/>
              </a:spcBef>
              <a:spcAft>
                <a:spcPts val="1000"/>
              </a:spcAft>
              <a:defRPr sz="1800">
                <a:latin typeface="Open Sans Light"/>
              </a:defRPr>
            </a:pPr>
            <a:r>
              <a:t>  - Neue Operation = Änderung aller Klassen</a:t>
            </a:r>
          </a:p>
          <a:p>
            <a:pPr>
              <a:spcBef>
                <a:spcPts val="400"/>
              </a:spcBef>
              <a:spcAft>
                <a:spcPts val="1000"/>
              </a:spcAft>
              <a:defRPr sz="1800">
                <a:latin typeface="Open Sans Light"/>
              </a:defRPr>
            </a:pPr>
            <a:r>
              <a:t>  - Violation of Open-Closed Principle</a:t>
            </a:r>
          </a:p>
          <a:p>
            <a:pPr>
              <a:spcBef>
                <a:spcPts val="400"/>
              </a:spcBef>
              <a:spcAft>
                <a:spcPts val="1000"/>
              </a:spcAft>
              <a:defRPr sz="1800">
                <a:latin typeface="Open Sans Light"/>
              </a:defRPr>
            </a:pPr>
            <a:r>
              <a:t>  - Code-Scattering across Hierarchy</a:t>
            </a:r>
          </a:p>
          <a:p>
            <a:pPr>
              <a:spcBef>
                <a:spcPts val="400"/>
              </a:spcBef>
              <a:spcAft>
                <a:spcPts val="1000"/>
              </a:spcAft>
              <a:defRPr sz="1800">
                <a:latin typeface="Open Sans Light"/>
              </a:defRPr>
            </a:pPr>
            <a:r>
              <a:t>• Double Dispatch Problem:</a:t>
            </a:r>
          </a:p>
          <a:p>
            <a:pPr>
              <a:spcBef>
                <a:spcPts val="400"/>
              </a:spcBef>
              <a:spcAft>
                <a:spcPts val="1000"/>
              </a:spcAft>
              <a:defRPr sz="1800">
                <a:latin typeface="Open Sans Light"/>
              </a:defRPr>
            </a:pPr>
            <a:r>
              <a:t>  - Operation depends on 2 types: Visitor + Element</a:t>
            </a:r>
          </a:p>
          <a:p>
            <a:pPr>
              <a:spcBef>
                <a:spcPts val="400"/>
              </a:spcBef>
              <a:spcAft>
                <a:spcPts val="1000"/>
              </a:spcAft>
              <a:defRPr sz="1800">
                <a:latin typeface="Open Sans Light"/>
              </a:defRPr>
            </a:pPr>
            <a:r>
              <a:t>  - Single dispatch only considers receiver type</a:t>
            </a:r>
          </a:p>
        </p:txBody>
      </p:sp>
    </p:spTree>
  </p:cSld>
  <p:clrMapOvr>
    <a:masterClrMapping/>
  </p:clrMapOvr>
</p:sld>
</file>

<file path=ppt/slides/slide10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rPr sz="3600" b="0">
                <a:solidFill>
                  <a:srgbClr val="444444"/>
                </a:solidFill>
                <a:latin typeface="Open Sans"/>
              </a:rPr>
              <a:t>Visitor Pattern - Problem</a:t>
            </a:r>
          </a:p>
        </p:txBody>
      </p:sp>
      <p:sp>
        <p:nvSpPr>
          <p:cNvPr id="3" name="Subtitle 2"/>
          <p:cNvSpPr>
            <a:spLocks noGrp="1"/>
          </p:cNvSpPr>
          <p:nvPr>
            <p:ph type="subTitle"/>
          </p:nvPr>
        </p:nvSpPr>
        <p:spPr/>
        <p:txBody>
          <a:bodyPr anchor="t" tIns="152400" bIns="152400" lIns="152400" rIns="152400"/>
          <a:lstStyle/>
          <a:p/>
          <a:p>
            <a:pPr>
              <a:spcBef>
                <a:spcPts val="0"/>
              </a:spcBef>
              <a:spcAft>
                <a:spcPts val="1000"/>
              </a:spcAft>
              <a:defRPr sz="1800">
                <a:latin typeface="Open Sans Light"/>
              </a:defRPr>
            </a:pPr>
            <a:r>
              <a:t>• Problem: Neue Operationen auf bestehende Objekthierarchie</a:t>
            </a:r>
          </a:p>
          <a:p>
            <a:pPr>
              <a:spcBef>
                <a:spcPts val="400"/>
              </a:spcBef>
              <a:spcAft>
                <a:spcPts val="1000"/>
              </a:spcAft>
              <a:defRPr sz="1800">
                <a:latin typeface="Open Sans Light"/>
              </a:defRPr>
            </a:pPr>
            <a:r>
              <a:t>• Beispiel: Telekom Network Analysis</a:t>
            </a:r>
          </a:p>
          <a:p>
            <a:pPr>
              <a:spcBef>
                <a:spcPts val="400"/>
              </a:spcBef>
              <a:spcAft>
                <a:spcPts val="1000"/>
              </a:spcAft>
              <a:defRPr sz="1800">
                <a:latin typeface="Open Sans Light"/>
              </a:defRPr>
            </a:pPr>
            <a:r>
              <a:t>  - Network Elements: Router, Switch, Firewall, LoadBalancer</a:t>
            </a:r>
          </a:p>
          <a:p>
            <a:pPr>
              <a:spcBef>
                <a:spcPts val="400"/>
              </a:spcBef>
              <a:spcAft>
                <a:spcPts val="1000"/>
              </a:spcAft>
              <a:defRPr sz="1800">
                <a:latin typeface="Open Sans Light"/>
              </a:defRPr>
            </a:pPr>
            <a:r>
              <a:t>  - Operations: ConfigValidation, SecurityAudit, PerformanceReport</a:t>
            </a:r>
          </a:p>
          <a:p>
            <a:pPr>
              <a:spcBef>
                <a:spcPts val="400"/>
              </a:spcBef>
              <a:spcAft>
                <a:spcPts val="1000"/>
              </a:spcAft>
              <a:defRPr sz="1800">
                <a:latin typeface="Open Sans Light"/>
              </a:defRPr>
            </a:pPr>
            <a:r>
              <a:t>• Herausforderungen:</a:t>
            </a:r>
          </a:p>
          <a:p>
            <a:pPr>
              <a:spcBef>
                <a:spcPts val="400"/>
              </a:spcBef>
              <a:spcAft>
                <a:spcPts val="1000"/>
              </a:spcAft>
              <a:defRPr sz="1800">
                <a:latin typeface="Open Sans Light"/>
              </a:defRPr>
            </a:pPr>
            <a:r>
              <a:t>  - Neue Operation = Änderung aller Klassen</a:t>
            </a:r>
          </a:p>
          <a:p>
            <a:pPr>
              <a:spcBef>
                <a:spcPts val="400"/>
              </a:spcBef>
              <a:spcAft>
                <a:spcPts val="1000"/>
              </a:spcAft>
              <a:defRPr sz="1800">
                <a:latin typeface="Open Sans Light"/>
              </a:defRPr>
            </a:pPr>
            <a:r>
              <a:t>  - Violation of Open-Closed Principle</a:t>
            </a:r>
          </a:p>
          <a:p>
            <a:pPr>
              <a:spcBef>
                <a:spcPts val="400"/>
              </a:spcBef>
              <a:spcAft>
                <a:spcPts val="1000"/>
              </a:spcAft>
              <a:defRPr sz="1800">
                <a:latin typeface="Open Sans Light"/>
              </a:defRPr>
            </a:pPr>
            <a:r>
              <a:t>  - Code-Scattering across Hierarchy</a:t>
            </a:r>
          </a:p>
          <a:p>
            <a:pPr>
              <a:spcBef>
                <a:spcPts val="400"/>
              </a:spcBef>
              <a:spcAft>
                <a:spcPts val="1000"/>
              </a:spcAft>
              <a:defRPr sz="1800">
                <a:latin typeface="Open Sans Light"/>
              </a:defRPr>
            </a:pPr>
            <a:r>
              <a:t>• Double Dispatch Problem:</a:t>
            </a:r>
          </a:p>
          <a:p>
            <a:pPr>
              <a:spcBef>
                <a:spcPts val="400"/>
              </a:spcBef>
              <a:spcAft>
                <a:spcPts val="1000"/>
              </a:spcAft>
              <a:defRPr sz="1800">
                <a:latin typeface="Open Sans Light"/>
              </a:defRPr>
            </a:pPr>
            <a:r>
              <a:t>  - Operation depends on 2 types: Visitor + Element</a:t>
            </a:r>
          </a:p>
          <a:p>
            <a:pPr>
              <a:spcBef>
                <a:spcPts val="400"/>
              </a:spcBef>
              <a:spcAft>
                <a:spcPts val="1000"/>
              </a:spcAft>
              <a:defRPr sz="1800">
                <a:latin typeface="Open Sans Light"/>
              </a:defRPr>
            </a:pPr>
            <a:r>
              <a:t>  - Single dispatch only considers receiver type</a:t>
            </a:r>
          </a:p>
        </p:txBody>
      </p:sp>
    </p:spTree>
  </p:cSld>
  <p:clrMapOvr>
    <a:masterClrMapping/>
  </p:clrMapOvr>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rPr sz="3600" b="0">
                <a:solidFill>
                  <a:srgbClr val="444444"/>
                </a:solidFill>
                <a:latin typeface="Open Sans"/>
              </a:rPr>
              <a:t>DRY, KISS, YAGNI</a:t>
            </a:r>
          </a:p>
        </p:txBody>
      </p:sp>
      <p:sp>
        <p:nvSpPr>
          <p:cNvPr id="3" name="Subtitle 2"/>
          <p:cNvSpPr>
            <a:spLocks noGrp="1"/>
          </p:cNvSpPr>
          <p:nvPr>
            <p:ph type="subTitle"/>
          </p:nvPr>
        </p:nvSpPr>
        <p:spPr/>
        <p:txBody>
          <a:bodyPr anchor="t" tIns="152400"/>
          <a:lstStyle/>
          <a:p/>
          <a:p>
            <a:pPr>
              <a:spcBef>
                <a:spcPts val="0"/>
              </a:spcBef>
              <a:spcAft>
                <a:spcPts val="800"/>
              </a:spcAft>
              <a:defRPr sz="2000" b="0">
                <a:latin typeface="Open Sans"/>
              </a:defRPr>
            </a:pPr>
            <a:r>
              <a:t>DRY - Don't Repeat Yourself</a:t>
            </a:r>
          </a:p>
          <a:p>
            <a:pPr lvl="1">
              <a:spcBef>
                <a:spcPts val="400"/>
              </a:spcBef>
              <a:spcAft>
                <a:spcPts val="400"/>
              </a:spcAft>
              <a:defRPr sz="1600" b="0">
                <a:latin typeface="Open Sans Light"/>
              </a:defRPr>
            </a:pPr>
            <a:r>
              <a:t>→ Wiederholungen eliminieren, aber nicht übertreiben</a:t>
            </a:r>
          </a:p>
          <a:p>
            <a:pPr lvl="1">
              <a:spcBef>
                <a:spcPts val="400"/>
              </a:spcBef>
              <a:spcAft>
                <a:spcPts val="400"/>
              </a:spcAft>
              <a:defRPr sz="1600" b="0">
                <a:latin typeface="Open Sans Light"/>
              </a:defRPr>
            </a:pPr>
            <a:r>
              <a:t>→ Abstraktion vs. Premature Abstraction abwägen</a:t>
            </a:r>
          </a:p>
          <a:p>
            <a:pPr>
              <a:spcAft>
                <a:spcPts val="600"/>
              </a:spcAft>
            </a:pPr>
          </a:p>
          <a:p>
            <a:pPr>
              <a:spcBef>
                <a:spcPts val="400"/>
              </a:spcBef>
              <a:spcAft>
                <a:spcPts val="800"/>
              </a:spcAft>
              <a:defRPr sz="2000" b="0">
                <a:latin typeface="Open Sans"/>
              </a:defRPr>
            </a:pPr>
            <a:r>
              <a:t>KISS - Keep It Simple, Stupid</a:t>
            </a:r>
          </a:p>
          <a:p>
            <a:pPr lvl="1">
              <a:spcBef>
                <a:spcPts val="400"/>
              </a:spcBef>
              <a:spcAft>
                <a:spcPts val="400"/>
              </a:spcAft>
              <a:defRPr sz="1600" b="0">
                <a:latin typeface="Open Sans Light"/>
              </a:defRPr>
            </a:pPr>
            <a:r>
              <a:t>→ Einfachheit vor Cleverness bevorzugen</a:t>
            </a:r>
          </a:p>
          <a:p>
            <a:pPr lvl="1">
              <a:spcBef>
                <a:spcPts val="400"/>
              </a:spcBef>
              <a:spcAft>
                <a:spcPts val="400"/>
              </a:spcAft>
              <a:defRPr sz="1600" b="0">
                <a:latin typeface="Open Sans Light"/>
              </a:defRPr>
            </a:pPr>
            <a:r>
              <a:t>→ Verständlichkeit und Wartbarkeit priorisieren</a:t>
            </a:r>
          </a:p>
          <a:p>
            <a:pPr>
              <a:spcAft>
                <a:spcPts val="600"/>
              </a:spcAft>
            </a:pPr>
          </a:p>
          <a:p>
            <a:pPr>
              <a:spcBef>
                <a:spcPts val="400"/>
              </a:spcBef>
              <a:spcAft>
                <a:spcPts val="800"/>
              </a:spcAft>
              <a:defRPr sz="2000" b="0">
                <a:latin typeface="Open Sans"/>
              </a:defRPr>
            </a:pPr>
            <a:r>
              <a:t>YAGNI - You Aren't Gonna Need It</a:t>
            </a:r>
          </a:p>
          <a:p>
            <a:pPr lvl="1">
              <a:spcBef>
                <a:spcPts val="400"/>
              </a:spcBef>
              <a:spcAft>
                <a:spcPts val="400"/>
              </a:spcAft>
              <a:defRPr sz="1600" b="0">
                <a:latin typeface="Open Sans Light"/>
              </a:defRPr>
            </a:pPr>
            <a:r>
              <a:t>→ Keine Funktionen 'auf Vorrat' entwickeln</a:t>
            </a:r>
          </a:p>
          <a:p>
            <a:pPr lvl="1">
              <a:spcBef>
                <a:spcPts val="400"/>
              </a:spcBef>
              <a:spcAft>
                <a:spcPts val="400"/>
              </a:spcAft>
              <a:defRPr sz="1600" b="0">
                <a:latin typeface="Open Sans Light"/>
              </a:defRPr>
            </a:pPr>
            <a:r>
              <a:t>→ Aktuelle Anforderungen lösen, nicht hypothetische</a:t>
            </a:r>
          </a:p>
        </p:txBody>
      </p:sp>
    </p:spTree>
  </p:cSld>
  <p:clrMapOvr>
    <a:masterClrMapping/>
  </p:clrMapOvr>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rPr sz="3600" b="0">
                <a:solidFill>
                  <a:srgbClr val="444444"/>
                </a:solidFill>
                <a:latin typeface="Open Sans"/>
              </a:rPr>
              <a:t>DRY, KISS, YAGNI</a:t>
            </a:r>
          </a:p>
        </p:txBody>
      </p:sp>
      <p:sp>
        <p:nvSpPr>
          <p:cNvPr id="3" name="Subtitle 2"/>
          <p:cNvSpPr>
            <a:spLocks noGrp="1"/>
          </p:cNvSpPr>
          <p:nvPr>
            <p:ph type="subTitle"/>
          </p:nvPr>
        </p:nvSpPr>
        <p:spPr/>
        <p:txBody>
          <a:bodyPr anchor="t" tIns="152400"/>
          <a:lstStyle/>
          <a:p/>
          <a:p>
            <a:pPr>
              <a:spcBef>
                <a:spcPts val="0"/>
              </a:spcBef>
              <a:spcAft>
                <a:spcPts val="800"/>
              </a:spcAft>
              <a:defRPr sz="2000" b="0">
                <a:latin typeface="Open Sans"/>
              </a:defRPr>
            </a:pPr>
            <a:r>
              <a:t>DRY - Don't Repeat Yourself</a:t>
            </a:r>
          </a:p>
          <a:p>
            <a:pPr lvl="1">
              <a:spcBef>
                <a:spcPts val="400"/>
              </a:spcBef>
              <a:spcAft>
                <a:spcPts val="400"/>
              </a:spcAft>
              <a:defRPr sz="1600" b="0">
                <a:latin typeface="Open Sans Light"/>
              </a:defRPr>
            </a:pPr>
            <a:r>
              <a:t>→ Wiederholungen eliminieren, aber nicht übertreiben</a:t>
            </a:r>
          </a:p>
          <a:p>
            <a:pPr lvl="1">
              <a:spcBef>
                <a:spcPts val="400"/>
              </a:spcBef>
              <a:spcAft>
                <a:spcPts val="400"/>
              </a:spcAft>
              <a:defRPr sz="1600" b="0">
                <a:latin typeface="Open Sans Light"/>
              </a:defRPr>
            </a:pPr>
            <a:r>
              <a:t>→ Abstraktion vs. Premature Abstraction abwägen</a:t>
            </a:r>
          </a:p>
          <a:p>
            <a:pPr>
              <a:spcAft>
                <a:spcPts val="600"/>
              </a:spcAft>
            </a:pPr>
          </a:p>
          <a:p>
            <a:pPr>
              <a:spcBef>
                <a:spcPts val="400"/>
              </a:spcBef>
              <a:spcAft>
                <a:spcPts val="800"/>
              </a:spcAft>
              <a:defRPr sz="2000" b="0">
                <a:latin typeface="Open Sans"/>
              </a:defRPr>
            </a:pPr>
            <a:r>
              <a:t>KISS - Keep It Simple, Stupid</a:t>
            </a:r>
          </a:p>
          <a:p>
            <a:pPr lvl="1">
              <a:spcBef>
                <a:spcPts val="400"/>
              </a:spcBef>
              <a:spcAft>
                <a:spcPts val="400"/>
              </a:spcAft>
              <a:defRPr sz="1600" b="0">
                <a:latin typeface="Open Sans Light"/>
              </a:defRPr>
            </a:pPr>
            <a:r>
              <a:t>→ Einfachheit vor Cleverness bevorzugen</a:t>
            </a:r>
          </a:p>
          <a:p>
            <a:pPr lvl="1">
              <a:spcBef>
                <a:spcPts val="400"/>
              </a:spcBef>
              <a:spcAft>
                <a:spcPts val="400"/>
              </a:spcAft>
              <a:defRPr sz="1600" b="0">
                <a:latin typeface="Open Sans Light"/>
              </a:defRPr>
            </a:pPr>
            <a:r>
              <a:t>→ Verständlichkeit und Wartbarkeit priorisieren</a:t>
            </a:r>
          </a:p>
          <a:p>
            <a:pPr>
              <a:spcAft>
                <a:spcPts val="600"/>
              </a:spcAft>
            </a:pPr>
          </a:p>
          <a:p>
            <a:pPr>
              <a:spcBef>
                <a:spcPts val="400"/>
              </a:spcBef>
              <a:spcAft>
                <a:spcPts val="800"/>
              </a:spcAft>
              <a:defRPr sz="2000" b="0">
                <a:latin typeface="Open Sans"/>
              </a:defRPr>
            </a:pPr>
            <a:r>
              <a:t>YAGNI - You Aren't Gonna Need It</a:t>
            </a:r>
          </a:p>
          <a:p>
            <a:pPr lvl="1">
              <a:spcBef>
                <a:spcPts val="400"/>
              </a:spcBef>
              <a:spcAft>
                <a:spcPts val="400"/>
              </a:spcAft>
              <a:defRPr sz="1600" b="0">
                <a:latin typeface="Open Sans Light"/>
              </a:defRPr>
            </a:pPr>
            <a:r>
              <a:t>→ Keine Funktionen 'auf Vorrat' entwickeln</a:t>
            </a:r>
          </a:p>
          <a:p>
            <a:pPr lvl="1">
              <a:spcBef>
                <a:spcPts val="400"/>
              </a:spcBef>
              <a:spcAft>
                <a:spcPts val="400"/>
              </a:spcAft>
              <a:defRPr sz="1600" b="0">
                <a:latin typeface="Open Sans Light"/>
              </a:defRPr>
            </a:pPr>
            <a:r>
              <a:t>→ Aktuelle Anforderungen lösen, nicht hypothetische</a:t>
            </a:r>
          </a:p>
        </p:txBody>
      </p:sp>
    </p:spTree>
  </p:cSld>
  <p:clrMapOvr>
    <a:masterClrMapping/>
  </p:clrMapOvr>
</p:sld>
</file>

<file path=ppt/slides/slide1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rPr sz="3600" b="0">
                <a:solidFill>
                  <a:srgbClr val="444444"/>
                </a:solidFill>
                <a:latin typeface="Open Sans"/>
              </a:rPr>
              <a:t>Visitor Pattern - Struktur</a:t>
            </a:r>
          </a:p>
        </p:txBody>
      </p:sp>
      <p:sp>
        <p:nvSpPr>
          <p:cNvPr id="3" name="Subtitle 2"/>
          <p:cNvSpPr>
            <a:spLocks noGrp="1"/>
          </p:cNvSpPr>
          <p:nvPr>
            <p:ph type="subTitle"/>
          </p:nvPr>
        </p:nvSpPr>
        <p:spPr/>
        <p:txBody>
          <a:bodyPr anchor="t" tIns="152400" bIns="152400" lIns="152400" rIns="152400"/>
          <a:lstStyle/>
          <a:p/>
          <a:p>
            <a:pPr>
              <a:spcBef>
                <a:spcPts val="0"/>
              </a:spcBef>
              <a:spcAft>
                <a:spcPts val="1000"/>
              </a:spcAft>
              <a:defRPr sz="1800">
                <a:latin typeface="Open Sans Light"/>
              </a:defRPr>
            </a:pPr>
            <a:r>
              <a:t>• Visitor Interface:</a:t>
            </a:r>
          </a:p>
          <a:p>
            <a:pPr>
              <a:spcBef>
                <a:spcPts val="400"/>
              </a:spcBef>
              <a:spcAft>
                <a:spcPts val="1000"/>
              </a:spcAft>
              <a:defRPr sz="1800">
                <a:latin typeface="Open Sans Light"/>
              </a:defRPr>
            </a:pPr>
            <a:r>
              <a:t>  - visit(ConcreteElementA): void</a:t>
            </a:r>
          </a:p>
          <a:p>
            <a:pPr>
              <a:spcBef>
                <a:spcPts val="400"/>
              </a:spcBef>
              <a:spcAft>
                <a:spcPts val="1000"/>
              </a:spcAft>
              <a:defRPr sz="1800">
                <a:latin typeface="Open Sans Light"/>
              </a:defRPr>
            </a:pPr>
            <a:r>
              <a:t>  - visit(ConcreteElementB): void</a:t>
            </a:r>
          </a:p>
          <a:p>
            <a:pPr>
              <a:spcBef>
                <a:spcPts val="400"/>
              </a:spcBef>
              <a:spcAft>
                <a:spcPts val="1000"/>
              </a:spcAft>
              <a:defRPr sz="1800">
                <a:latin typeface="Open Sans Light"/>
              </a:defRPr>
            </a:pPr>
            <a:r>
              <a:t>  - ...(für jeden Element-Typ)</a:t>
            </a:r>
          </a:p>
          <a:p>
            <a:pPr>
              <a:spcBef>
                <a:spcPts val="400"/>
              </a:spcBef>
              <a:spcAft>
                <a:spcPts val="1000"/>
              </a:spcAft>
              <a:defRPr sz="1800">
                <a:latin typeface="Open Sans Light"/>
              </a:defRPr>
            </a:pPr>
            <a:r>
              <a:t>• Concrete Visitors:</a:t>
            </a:r>
          </a:p>
          <a:p>
            <a:pPr>
              <a:spcBef>
                <a:spcPts val="400"/>
              </a:spcBef>
              <a:spcAft>
                <a:spcPts val="1000"/>
              </a:spcAft>
              <a:defRPr sz="1800">
                <a:latin typeface="Open Sans Light"/>
              </a:defRPr>
            </a:pPr>
            <a:r>
              <a:t>  - Implementieren Operations für alle Element-Typen</a:t>
            </a:r>
          </a:p>
          <a:p>
            <a:pPr>
              <a:spcBef>
                <a:spcPts val="400"/>
              </a:spcBef>
              <a:spcAft>
                <a:spcPts val="1000"/>
              </a:spcAft>
              <a:defRPr sz="1800">
                <a:latin typeface="Open Sans Light"/>
              </a:defRPr>
            </a:pPr>
            <a:r>
              <a:t>• Element Interface:</a:t>
            </a:r>
          </a:p>
          <a:p>
            <a:pPr>
              <a:spcBef>
                <a:spcPts val="400"/>
              </a:spcBef>
              <a:spcAft>
                <a:spcPts val="1000"/>
              </a:spcAft>
              <a:defRPr sz="1800">
                <a:latin typeface="Open Sans Light"/>
              </a:defRPr>
            </a:pPr>
            <a:r>
              <a:t>  - accept(visitor): void</a:t>
            </a:r>
          </a:p>
          <a:p>
            <a:pPr>
              <a:spcBef>
                <a:spcPts val="400"/>
              </a:spcBef>
              <a:spcAft>
                <a:spcPts val="1000"/>
              </a:spcAft>
              <a:defRPr sz="1800">
                <a:latin typeface="Open Sans Light"/>
              </a:defRPr>
            </a:pPr>
            <a:r>
              <a:t>• Concrete Elements:</a:t>
            </a:r>
          </a:p>
          <a:p>
            <a:pPr>
              <a:spcBef>
                <a:spcPts val="400"/>
              </a:spcBef>
              <a:spcAft>
                <a:spcPts val="1000"/>
              </a:spcAft>
              <a:defRPr sz="1800">
                <a:latin typeface="Open Sans Light"/>
              </a:defRPr>
            </a:pPr>
            <a:r>
              <a:t>  - accept(visitor) { visitor.visit(this); }</a:t>
            </a:r>
          </a:p>
          <a:p>
            <a:pPr>
              <a:spcBef>
                <a:spcPts val="400"/>
              </a:spcBef>
              <a:spcAft>
                <a:spcPts val="1000"/>
              </a:spcAft>
              <a:defRPr sz="1800">
                <a:latin typeface="Open Sans Light"/>
              </a:defRPr>
            </a:pPr>
            <a:r>
              <a:t>• Object Structure:</a:t>
            </a:r>
          </a:p>
          <a:p>
            <a:pPr>
              <a:spcBef>
                <a:spcPts val="400"/>
              </a:spcBef>
              <a:spcAft>
                <a:spcPts val="1000"/>
              </a:spcAft>
              <a:defRPr sz="1800">
                <a:latin typeface="Open Sans Light"/>
              </a:defRPr>
            </a:pPr>
            <a:r>
              <a:t>  - Container für Elements</a:t>
            </a:r>
          </a:p>
          <a:p>
            <a:pPr>
              <a:spcBef>
                <a:spcPts val="400"/>
              </a:spcBef>
              <a:spcAft>
                <a:spcPts val="1000"/>
              </a:spcAft>
              <a:defRPr sz="1800">
                <a:latin typeface="Open Sans Light"/>
              </a:defRPr>
            </a:pPr>
            <a:r>
              <a:t>  - Iteration über Elements</a:t>
            </a:r>
          </a:p>
          <a:p>
            <a:pPr>
              <a:spcBef>
                <a:spcPts val="400"/>
              </a:spcBef>
              <a:spcAft>
                <a:spcPts val="1000"/>
              </a:spcAft>
              <a:defRPr sz="1800">
                <a:latin typeface="Open Sans Light"/>
              </a:defRPr>
            </a:pPr>
            <a:r>
              <a:t>• Double Dispatch:</a:t>
            </a:r>
          </a:p>
          <a:p>
            <a:pPr>
              <a:spcBef>
                <a:spcPts val="400"/>
              </a:spcBef>
              <a:spcAft>
                <a:spcPts val="1000"/>
              </a:spcAft>
              <a:defRPr sz="1800">
                <a:latin typeface="Open Sans Light"/>
              </a:defRPr>
            </a:pPr>
            <a:r>
              <a:t>  - element.accept(visitor) → visitor.visit(element)</a:t>
            </a:r>
          </a:p>
        </p:txBody>
      </p:sp>
    </p:spTree>
  </p:cSld>
  <p:clrMapOvr>
    <a:masterClrMapping/>
  </p:clrMapOvr>
</p:sld>
</file>

<file path=ppt/slides/slide1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rPr sz="3600" b="0">
                <a:solidFill>
                  <a:srgbClr val="444444"/>
                </a:solidFill>
                <a:latin typeface="Open Sans"/>
              </a:rPr>
              <a:t>Visitor Pattern - Struktur</a:t>
            </a:r>
          </a:p>
        </p:txBody>
      </p:sp>
      <p:sp>
        <p:nvSpPr>
          <p:cNvPr id="3" name="Subtitle 2"/>
          <p:cNvSpPr>
            <a:spLocks noGrp="1"/>
          </p:cNvSpPr>
          <p:nvPr>
            <p:ph type="subTitle"/>
          </p:nvPr>
        </p:nvSpPr>
        <p:spPr/>
        <p:txBody>
          <a:bodyPr anchor="t" tIns="152400" bIns="152400" lIns="152400" rIns="152400"/>
          <a:lstStyle/>
          <a:p/>
          <a:p>
            <a:pPr>
              <a:spcBef>
                <a:spcPts val="0"/>
              </a:spcBef>
              <a:spcAft>
                <a:spcPts val="1000"/>
              </a:spcAft>
              <a:defRPr sz="1800">
                <a:latin typeface="Open Sans Light"/>
              </a:defRPr>
            </a:pPr>
            <a:r>
              <a:t>• Visitor Interface:</a:t>
            </a:r>
          </a:p>
          <a:p>
            <a:pPr>
              <a:spcBef>
                <a:spcPts val="400"/>
              </a:spcBef>
              <a:spcAft>
                <a:spcPts val="1000"/>
              </a:spcAft>
              <a:defRPr sz="1800">
                <a:latin typeface="Open Sans Light"/>
              </a:defRPr>
            </a:pPr>
            <a:r>
              <a:t>  - visit(ConcreteElementA): void</a:t>
            </a:r>
          </a:p>
          <a:p>
            <a:pPr>
              <a:spcBef>
                <a:spcPts val="400"/>
              </a:spcBef>
              <a:spcAft>
                <a:spcPts val="1000"/>
              </a:spcAft>
              <a:defRPr sz="1800">
                <a:latin typeface="Open Sans Light"/>
              </a:defRPr>
            </a:pPr>
            <a:r>
              <a:t>  - visit(ConcreteElementB): void</a:t>
            </a:r>
          </a:p>
          <a:p>
            <a:pPr>
              <a:spcBef>
                <a:spcPts val="400"/>
              </a:spcBef>
              <a:spcAft>
                <a:spcPts val="1000"/>
              </a:spcAft>
              <a:defRPr sz="1800">
                <a:latin typeface="Open Sans Light"/>
              </a:defRPr>
            </a:pPr>
            <a:r>
              <a:t>  - ...(für jeden Element-Typ)</a:t>
            </a:r>
          </a:p>
          <a:p>
            <a:pPr>
              <a:spcBef>
                <a:spcPts val="400"/>
              </a:spcBef>
              <a:spcAft>
                <a:spcPts val="1000"/>
              </a:spcAft>
              <a:defRPr sz="1800">
                <a:latin typeface="Open Sans Light"/>
              </a:defRPr>
            </a:pPr>
            <a:r>
              <a:t>• Concrete Visitors:</a:t>
            </a:r>
          </a:p>
          <a:p>
            <a:pPr>
              <a:spcBef>
                <a:spcPts val="400"/>
              </a:spcBef>
              <a:spcAft>
                <a:spcPts val="1000"/>
              </a:spcAft>
              <a:defRPr sz="1800">
                <a:latin typeface="Open Sans Light"/>
              </a:defRPr>
            </a:pPr>
            <a:r>
              <a:t>  - Implementieren Operations für alle Element-Typen</a:t>
            </a:r>
          </a:p>
          <a:p>
            <a:pPr>
              <a:spcBef>
                <a:spcPts val="400"/>
              </a:spcBef>
              <a:spcAft>
                <a:spcPts val="1000"/>
              </a:spcAft>
              <a:defRPr sz="1800">
                <a:latin typeface="Open Sans Light"/>
              </a:defRPr>
            </a:pPr>
            <a:r>
              <a:t>• Element Interface:</a:t>
            </a:r>
          </a:p>
          <a:p>
            <a:pPr>
              <a:spcBef>
                <a:spcPts val="400"/>
              </a:spcBef>
              <a:spcAft>
                <a:spcPts val="1000"/>
              </a:spcAft>
              <a:defRPr sz="1800">
                <a:latin typeface="Open Sans Light"/>
              </a:defRPr>
            </a:pPr>
            <a:r>
              <a:t>  - accept(visitor): void</a:t>
            </a:r>
          </a:p>
          <a:p>
            <a:pPr>
              <a:spcBef>
                <a:spcPts val="400"/>
              </a:spcBef>
              <a:spcAft>
                <a:spcPts val="1000"/>
              </a:spcAft>
              <a:defRPr sz="1800">
                <a:latin typeface="Open Sans Light"/>
              </a:defRPr>
            </a:pPr>
            <a:r>
              <a:t>• Concrete Elements:</a:t>
            </a:r>
          </a:p>
          <a:p>
            <a:pPr>
              <a:spcBef>
                <a:spcPts val="400"/>
              </a:spcBef>
              <a:spcAft>
                <a:spcPts val="1000"/>
              </a:spcAft>
              <a:defRPr sz="1800">
                <a:latin typeface="Open Sans Light"/>
              </a:defRPr>
            </a:pPr>
            <a:r>
              <a:t>  - accept(visitor) { visitor.visit(this); }</a:t>
            </a:r>
          </a:p>
          <a:p>
            <a:pPr>
              <a:spcBef>
                <a:spcPts val="400"/>
              </a:spcBef>
              <a:spcAft>
                <a:spcPts val="1000"/>
              </a:spcAft>
              <a:defRPr sz="1800">
                <a:latin typeface="Open Sans Light"/>
              </a:defRPr>
            </a:pPr>
            <a:r>
              <a:t>• Object Structure:</a:t>
            </a:r>
          </a:p>
          <a:p>
            <a:pPr>
              <a:spcBef>
                <a:spcPts val="400"/>
              </a:spcBef>
              <a:spcAft>
                <a:spcPts val="1000"/>
              </a:spcAft>
              <a:defRPr sz="1800">
                <a:latin typeface="Open Sans Light"/>
              </a:defRPr>
            </a:pPr>
            <a:r>
              <a:t>  - Container für Elements</a:t>
            </a:r>
          </a:p>
          <a:p>
            <a:pPr>
              <a:spcBef>
                <a:spcPts val="400"/>
              </a:spcBef>
              <a:spcAft>
                <a:spcPts val="1000"/>
              </a:spcAft>
              <a:defRPr sz="1800">
                <a:latin typeface="Open Sans Light"/>
              </a:defRPr>
            </a:pPr>
            <a:r>
              <a:t>  - Iteration über Elements</a:t>
            </a:r>
          </a:p>
          <a:p>
            <a:pPr>
              <a:spcBef>
                <a:spcPts val="400"/>
              </a:spcBef>
              <a:spcAft>
                <a:spcPts val="1000"/>
              </a:spcAft>
              <a:defRPr sz="1800">
                <a:latin typeface="Open Sans Light"/>
              </a:defRPr>
            </a:pPr>
            <a:r>
              <a:t>• Double Dispatch:</a:t>
            </a:r>
          </a:p>
          <a:p>
            <a:pPr>
              <a:spcBef>
                <a:spcPts val="400"/>
              </a:spcBef>
              <a:spcAft>
                <a:spcPts val="1000"/>
              </a:spcAft>
              <a:defRPr sz="1800">
                <a:latin typeface="Open Sans Light"/>
              </a:defRPr>
            </a:pPr>
            <a:r>
              <a:t>  - element.accept(visitor) → visitor.visit(element)</a:t>
            </a:r>
          </a:p>
        </p:txBody>
      </p:sp>
    </p:spTree>
  </p:cSld>
  <p:clrMapOvr>
    <a:masterClrMapping/>
  </p:clrMapOvr>
</p:sld>
</file>

<file path=ppt/slides/slide1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rPr sz="3600" b="0">
                <a:solidFill>
                  <a:srgbClr val="444444"/>
                </a:solidFill>
                <a:latin typeface="Open Sans"/>
              </a:rPr>
              <a:t>Visitor Pattern - Implementation</a:t>
            </a:r>
          </a:p>
        </p:txBody>
      </p:sp>
      <p:sp>
        <p:nvSpPr>
          <p:cNvPr id="3" name="Subtitle 2"/>
          <p:cNvSpPr>
            <a:spLocks noGrp="1"/>
          </p:cNvSpPr>
          <p:nvPr>
            <p:ph type="subTitle"/>
          </p:nvPr>
        </p:nvSpPr>
        <p:spPr/>
        <p:txBody>
          <a:bodyPr anchor="t" tIns="152400" bIns="152400" lIns="152400" rIns="152400"/>
          <a:lstStyle/>
          <a:p/>
          <a:p>
            <a:pPr>
              <a:spcBef>
                <a:spcPts val="0"/>
              </a:spcBef>
              <a:spcAft>
                <a:spcPts val="1000"/>
              </a:spcAft>
              <a:defRPr sz="1800">
                <a:latin typeface="Open Sans Light"/>
              </a:defRPr>
            </a:pPr>
            <a:r>
              <a:t>```java</a:t>
            </a:r>
          </a:p>
          <a:p>
            <a:pPr>
              <a:spcBef>
                <a:spcPts val="400"/>
              </a:spcBef>
              <a:spcAft>
                <a:spcPts val="1000"/>
              </a:spcAft>
              <a:defRPr sz="1800">
                <a:latin typeface="Open Sans Light"/>
              </a:defRPr>
            </a:pPr>
            <a:r>
              <a:t>// Element Interface</a:t>
            </a:r>
          </a:p>
          <a:p>
            <a:pPr>
              <a:spcBef>
                <a:spcPts val="400"/>
              </a:spcBef>
              <a:spcAft>
                <a:spcPts val="1000"/>
              </a:spcAft>
              <a:defRPr sz="1800">
                <a:latin typeface="Open Sans Light"/>
              </a:defRPr>
            </a:pPr>
            <a:r>
              <a:t>interface NetworkElement {</a:t>
            </a:r>
          </a:p>
          <a:p>
            <a:pPr>
              <a:spcBef>
                <a:spcPts val="400"/>
              </a:spcBef>
              <a:spcAft>
                <a:spcPts val="1000"/>
              </a:spcAft>
              <a:defRPr sz="1800">
                <a:latin typeface="Open Sans Light"/>
              </a:defRPr>
            </a:pPr>
            <a:r>
              <a:t>    void accept(NetworkElementVisitor visitor);</a:t>
            </a:r>
          </a:p>
          <a:p>
            <a:pPr>
              <a:spcBef>
                <a:spcPts val="400"/>
              </a:spcBef>
              <a:spcAft>
                <a:spcPts val="1000"/>
              </a:spcAft>
              <a:defRPr sz="1800">
                <a:latin typeface="Open Sans Light"/>
              </a:defRPr>
            </a:pPr>
            <a:r>
              <a:t>    String getName();</a:t>
            </a:r>
          </a:p>
          <a:p>
            <a:pPr>
              <a:spcBef>
                <a:spcPts val="400"/>
              </a:spcBef>
              <a:spcAft>
                <a:spcPts val="1000"/>
              </a:spcAft>
              <a:defRPr sz="1800">
                <a:latin typeface="Open Sans Light"/>
              </a:defRPr>
            </a:pPr>
            <a:r>
              <a:t>}</a:t>
            </a:r>
          </a:p>
          <a:p>
            <a:pPr>
              <a:spcBef>
                <a:spcPts val="400"/>
              </a:spcBef>
              <a:spcAft>
                <a:spcPts val="1000"/>
              </a:spcAft>
              <a:defRPr sz="1800">
                <a:latin typeface="Open Sans Light"/>
              </a:defRPr>
            </a:pPr>
          </a:p>
          <a:p>
            <a:pPr>
              <a:spcBef>
                <a:spcPts val="400"/>
              </a:spcBef>
              <a:spcAft>
                <a:spcPts val="1000"/>
              </a:spcAft>
              <a:defRPr sz="1800">
                <a:latin typeface="Open Sans Light"/>
              </a:defRPr>
            </a:pPr>
            <a:r>
              <a:t>// Concrete Elements</a:t>
            </a:r>
          </a:p>
          <a:p>
            <a:pPr>
              <a:spcBef>
                <a:spcPts val="400"/>
              </a:spcBef>
              <a:spcAft>
                <a:spcPts val="1000"/>
              </a:spcAft>
              <a:defRPr sz="1800">
                <a:latin typeface="Open Sans Light"/>
              </a:defRPr>
            </a:pPr>
            <a:r>
              <a:t>class Router implements NetworkElement {</a:t>
            </a:r>
          </a:p>
          <a:p>
            <a:pPr>
              <a:spcBef>
                <a:spcPts val="400"/>
              </a:spcBef>
              <a:spcAft>
                <a:spcPts val="1000"/>
              </a:spcAft>
              <a:defRPr sz="1800">
                <a:latin typeface="Open Sans Light"/>
              </a:defRPr>
            </a:pPr>
            <a:r>
              <a:t>    private String name;</a:t>
            </a:r>
          </a:p>
          <a:p>
            <a:pPr>
              <a:spcBef>
                <a:spcPts val="400"/>
              </a:spcBef>
              <a:spcAft>
                <a:spcPts val="1000"/>
              </a:spcAft>
              <a:defRPr sz="1800">
                <a:latin typeface="Open Sans Light"/>
              </a:defRPr>
            </a:pPr>
            <a:r>
              <a:t>    private List&lt;RoutingEntry&gt; routingTable;</a:t>
            </a:r>
          </a:p>
          <a:p>
            <a:pPr>
              <a:spcBef>
                <a:spcPts val="400"/>
              </a:spcBef>
              <a:spcAft>
                <a:spcPts val="1000"/>
              </a:spcAft>
              <a:defRPr sz="1800">
                <a:latin typeface="Open Sans Light"/>
              </a:defRPr>
            </a:pPr>
            <a:r>
              <a:t>    private int portCount;</a:t>
            </a:r>
          </a:p>
          <a:p>
            <a:pPr>
              <a:spcBef>
                <a:spcPts val="400"/>
              </a:spcBef>
              <a:spcAft>
                <a:spcPts val="1000"/>
              </a:spcAft>
              <a:defRPr sz="1800">
                <a:latin typeface="Open Sans Light"/>
              </a:defRPr>
            </a:pPr>
            <a:r>
              <a:t>    </a:t>
            </a:r>
          </a:p>
          <a:p>
            <a:pPr>
              <a:spcBef>
                <a:spcPts val="400"/>
              </a:spcBef>
              <a:spcAft>
                <a:spcPts val="1000"/>
              </a:spcAft>
              <a:defRPr sz="1800">
                <a:latin typeface="Open Sans Light"/>
              </a:defRPr>
            </a:pPr>
            <a:r>
              <a:t>    public void accept(NetworkElementVisitor visitor) {</a:t>
            </a:r>
          </a:p>
          <a:p>
            <a:pPr>
              <a:spcBef>
                <a:spcPts val="400"/>
              </a:spcBef>
              <a:spcAft>
                <a:spcPts val="1000"/>
              </a:spcAft>
              <a:defRPr sz="1800">
                <a:latin typeface="Open Sans Light"/>
              </a:defRPr>
            </a:pPr>
            <a:r>
              <a:t>        visitor.visit(this);</a:t>
            </a:r>
          </a:p>
          <a:p>
            <a:pPr>
              <a:spcBef>
                <a:spcPts val="400"/>
              </a:spcBef>
              <a:spcAft>
                <a:spcPts val="1000"/>
              </a:spcAft>
              <a:defRPr sz="1800">
                <a:latin typeface="Open Sans Light"/>
              </a:defRPr>
            </a:pPr>
            <a:r>
              <a:t>    }</a:t>
            </a:r>
          </a:p>
          <a:p>
            <a:pPr>
              <a:spcBef>
                <a:spcPts val="400"/>
              </a:spcBef>
              <a:spcAft>
                <a:spcPts val="1000"/>
              </a:spcAft>
              <a:defRPr sz="1800">
                <a:latin typeface="Open Sans Light"/>
              </a:defRPr>
            </a:pPr>
            <a:r>
              <a:t>    // getters...</a:t>
            </a:r>
          </a:p>
          <a:p>
            <a:pPr>
              <a:spcBef>
                <a:spcPts val="400"/>
              </a:spcBef>
              <a:spcAft>
                <a:spcPts val="1000"/>
              </a:spcAft>
              <a:defRPr sz="1800">
                <a:latin typeface="Open Sans Light"/>
              </a:defRPr>
            </a:pPr>
            <a:r>
              <a:t>}</a:t>
            </a:r>
          </a:p>
          <a:p>
            <a:pPr>
              <a:spcBef>
                <a:spcPts val="400"/>
              </a:spcBef>
              <a:spcAft>
                <a:spcPts val="1000"/>
              </a:spcAft>
              <a:defRPr sz="1800">
                <a:latin typeface="Open Sans Light"/>
              </a:defRPr>
            </a:pPr>
          </a:p>
          <a:p>
            <a:pPr>
              <a:spcBef>
                <a:spcPts val="400"/>
              </a:spcBef>
              <a:spcAft>
                <a:spcPts val="1000"/>
              </a:spcAft>
              <a:defRPr sz="1800">
                <a:latin typeface="Open Sans Light"/>
              </a:defRPr>
            </a:pPr>
            <a:r>
              <a:t>class Switch implements NetworkElement {</a:t>
            </a:r>
          </a:p>
          <a:p>
            <a:pPr>
              <a:spcBef>
                <a:spcPts val="400"/>
              </a:spcBef>
              <a:spcAft>
                <a:spcPts val="1000"/>
              </a:spcAft>
              <a:defRPr sz="1800">
                <a:latin typeface="Open Sans Light"/>
              </a:defRPr>
            </a:pPr>
            <a:r>
              <a:t>    private String name;</a:t>
            </a:r>
          </a:p>
          <a:p>
            <a:pPr>
              <a:spcBef>
                <a:spcPts val="400"/>
              </a:spcBef>
              <a:spcAft>
                <a:spcPts val="1000"/>
              </a:spcAft>
              <a:defRPr sz="1800">
                <a:latin typeface="Open Sans Light"/>
              </a:defRPr>
            </a:pPr>
            <a:r>
              <a:t>    private List&lt;VlanConfiguration&gt; vlans;</a:t>
            </a:r>
          </a:p>
          <a:p>
            <a:pPr>
              <a:spcBef>
                <a:spcPts val="400"/>
              </a:spcBef>
              <a:spcAft>
                <a:spcPts val="1000"/>
              </a:spcAft>
              <a:defRPr sz="1800">
                <a:latin typeface="Open Sans Light"/>
              </a:defRPr>
            </a:pPr>
            <a:r>
              <a:t>    private int portCount;</a:t>
            </a:r>
          </a:p>
          <a:p>
            <a:pPr>
              <a:spcBef>
                <a:spcPts val="400"/>
              </a:spcBef>
              <a:spcAft>
                <a:spcPts val="1000"/>
              </a:spcAft>
              <a:defRPr sz="1800">
                <a:latin typeface="Open Sans Light"/>
              </a:defRPr>
            </a:pPr>
            <a:r>
              <a:t>    </a:t>
            </a:r>
          </a:p>
          <a:p>
            <a:pPr>
              <a:spcBef>
                <a:spcPts val="400"/>
              </a:spcBef>
              <a:spcAft>
                <a:spcPts val="1000"/>
              </a:spcAft>
              <a:defRPr sz="1800">
                <a:latin typeface="Open Sans Light"/>
              </a:defRPr>
            </a:pPr>
            <a:r>
              <a:t>    public void accept(NetworkElementVisitor visitor) {</a:t>
            </a:r>
          </a:p>
          <a:p>
            <a:pPr>
              <a:spcBef>
                <a:spcPts val="400"/>
              </a:spcBef>
              <a:spcAft>
                <a:spcPts val="1000"/>
              </a:spcAft>
              <a:defRPr sz="1800">
                <a:latin typeface="Open Sans Light"/>
              </a:defRPr>
            </a:pPr>
            <a:r>
              <a:t>        visitor.visit(this);</a:t>
            </a:r>
          </a:p>
          <a:p>
            <a:pPr>
              <a:spcBef>
                <a:spcPts val="400"/>
              </a:spcBef>
              <a:spcAft>
                <a:spcPts val="1000"/>
              </a:spcAft>
              <a:defRPr sz="1800">
                <a:latin typeface="Open Sans Light"/>
              </a:defRPr>
            </a:pPr>
            <a:r>
              <a:t>    }</a:t>
            </a:r>
          </a:p>
          <a:p>
            <a:pPr>
              <a:spcBef>
                <a:spcPts val="400"/>
              </a:spcBef>
              <a:spcAft>
                <a:spcPts val="1000"/>
              </a:spcAft>
              <a:defRPr sz="1800">
                <a:latin typeface="Open Sans Light"/>
              </a:defRPr>
            </a:pPr>
            <a:r>
              <a:t>    // getters...</a:t>
            </a:r>
          </a:p>
          <a:p>
            <a:pPr>
              <a:spcBef>
                <a:spcPts val="400"/>
              </a:spcBef>
              <a:spcAft>
                <a:spcPts val="1000"/>
              </a:spcAft>
              <a:defRPr sz="1800">
                <a:latin typeface="Open Sans Light"/>
              </a:defRPr>
            </a:pPr>
            <a:r>
              <a:t>}</a:t>
            </a:r>
          </a:p>
          <a:p>
            <a:pPr>
              <a:spcBef>
                <a:spcPts val="400"/>
              </a:spcBef>
              <a:spcAft>
                <a:spcPts val="1000"/>
              </a:spcAft>
              <a:defRPr sz="1800">
                <a:latin typeface="Open Sans Light"/>
              </a:defRPr>
            </a:pPr>
          </a:p>
          <a:p>
            <a:pPr>
              <a:spcBef>
                <a:spcPts val="400"/>
              </a:spcBef>
              <a:spcAft>
                <a:spcPts val="1000"/>
              </a:spcAft>
              <a:defRPr sz="1800">
                <a:latin typeface="Open Sans Light"/>
              </a:defRPr>
            </a:pPr>
            <a:r>
              <a:t>class Firewall implements NetworkElement {</a:t>
            </a:r>
          </a:p>
          <a:p>
            <a:pPr>
              <a:spcBef>
                <a:spcPts val="400"/>
              </a:spcBef>
              <a:spcAft>
                <a:spcPts val="1000"/>
              </a:spcAft>
              <a:defRPr sz="1800">
                <a:latin typeface="Open Sans Light"/>
              </a:defRPr>
            </a:pPr>
            <a:r>
              <a:t>    private String name;</a:t>
            </a:r>
          </a:p>
          <a:p>
            <a:pPr>
              <a:spcBef>
                <a:spcPts val="400"/>
              </a:spcBef>
              <a:spcAft>
                <a:spcPts val="1000"/>
              </a:spcAft>
              <a:defRPr sz="1800">
                <a:latin typeface="Open Sans Light"/>
              </a:defRPr>
            </a:pPr>
            <a:r>
              <a:t>    private List&lt;SecurityRule&gt; securityRules;</a:t>
            </a:r>
          </a:p>
          <a:p>
            <a:pPr>
              <a:spcBef>
                <a:spcPts val="400"/>
              </a:spcBef>
              <a:spcAft>
                <a:spcPts val="1000"/>
              </a:spcAft>
              <a:defRPr sz="1800">
                <a:latin typeface="Open Sans Light"/>
              </a:defRPr>
            </a:pPr>
            <a:r>
              <a:t>    private String firewallPolicy;</a:t>
            </a:r>
          </a:p>
          <a:p>
            <a:pPr>
              <a:spcBef>
                <a:spcPts val="400"/>
              </a:spcBef>
              <a:spcAft>
                <a:spcPts val="1000"/>
              </a:spcAft>
              <a:defRPr sz="1800">
                <a:latin typeface="Open Sans Light"/>
              </a:defRPr>
            </a:pPr>
            <a:r>
              <a:t>    </a:t>
            </a:r>
          </a:p>
          <a:p>
            <a:pPr>
              <a:spcBef>
                <a:spcPts val="400"/>
              </a:spcBef>
              <a:spcAft>
                <a:spcPts val="1000"/>
              </a:spcAft>
              <a:defRPr sz="1800">
                <a:latin typeface="Open Sans Light"/>
              </a:defRPr>
            </a:pPr>
            <a:r>
              <a:t>    public void accept(NetworkElementVisitor visitor) {</a:t>
            </a:r>
          </a:p>
          <a:p>
            <a:pPr>
              <a:spcBef>
                <a:spcPts val="400"/>
              </a:spcBef>
              <a:spcAft>
                <a:spcPts val="1000"/>
              </a:spcAft>
              <a:defRPr sz="1800">
                <a:latin typeface="Open Sans Light"/>
              </a:defRPr>
            </a:pPr>
            <a:r>
              <a:t>        visitor.visit(this);</a:t>
            </a:r>
          </a:p>
          <a:p>
            <a:pPr>
              <a:spcBef>
                <a:spcPts val="400"/>
              </a:spcBef>
              <a:spcAft>
                <a:spcPts val="1000"/>
              </a:spcAft>
              <a:defRPr sz="1800">
                <a:latin typeface="Open Sans Light"/>
              </a:defRPr>
            </a:pPr>
            <a:r>
              <a:t>    }</a:t>
            </a:r>
          </a:p>
          <a:p>
            <a:pPr>
              <a:spcBef>
                <a:spcPts val="400"/>
              </a:spcBef>
              <a:spcAft>
                <a:spcPts val="1000"/>
              </a:spcAft>
              <a:defRPr sz="1800">
                <a:latin typeface="Open Sans Light"/>
              </a:defRPr>
            </a:pPr>
            <a:r>
              <a:t>    // getters...</a:t>
            </a:r>
          </a:p>
          <a:p>
            <a:pPr>
              <a:spcBef>
                <a:spcPts val="400"/>
              </a:spcBef>
              <a:spcAft>
                <a:spcPts val="1000"/>
              </a:spcAft>
              <a:defRPr sz="1800">
                <a:latin typeface="Open Sans Light"/>
              </a:defRPr>
            </a:pPr>
            <a:r>
              <a:t>}</a:t>
            </a:r>
          </a:p>
        </p:txBody>
      </p:sp>
    </p:spTree>
  </p:cSld>
  <p:clrMapOvr>
    <a:masterClrMapping/>
  </p:clrMapOvr>
</p:sld>
</file>

<file path=ppt/slides/slide1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rPr sz="3600" b="0">
                <a:solidFill>
                  <a:srgbClr val="444444"/>
                </a:solidFill>
                <a:latin typeface="Open Sans"/>
              </a:rPr>
              <a:t>Visitor Pattern - Implementation</a:t>
            </a:r>
          </a:p>
        </p:txBody>
      </p:sp>
      <p:sp>
        <p:nvSpPr>
          <p:cNvPr id="3" name="Subtitle 2"/>
          <p:cNvSpPr>
            <a:spLocks noGrp="1"/>
          </p:cNvSpPr>
          <p:nvPr>
            <p:ph type="subTitle"/>
          </p:nvPr>
        </p:nvSpPr>
        <p:spPr/>
        <p:txBody>
          <a:bodyPr anchor="t" tIns="152400" bIns="152400" lIns="152400" rIns="152400"/>
          <a:lstStyle/>
          <a:p/>
          <a:p>
            <a:pPr>
              <a:spcBef>
                <a:spcPts val="0"/>
              </a:spcBef>
              <a:spcAft>
                <a:spcPts val="1000"/>
              </a:spcAft>
              <a:defRPr sz="1800">
                <a:latin typeface="Open Sans Light"/>
              </a:defRPr>
            </a:pPr>
            <a:r>
              <a:t>```java</a:t>
            </a:r>
          </a:p>
          <a:p>
            <a:pPr>
              <a:spcBef>
                <a:spcPts val="400"/>
              </a:spcBef>
              <a:spcAft>
                <a:spcPts val="1000"/>
              </a:spcAft>
              <a:defRPr sz="1800">
                <a:latin typeface="Open Sans Light"/>
              </a:defRPr>
            </a:pPr>
            <a:r>
              <a:t>// Element Interface</a:t>
            </a:r>
          </a:p>
          <a:p>
            <a:pPr>
              <a:spcBef>
                <a:spcPts val="400"/>
              </a:spcBef>
              <a:spcAft>
                <a:spcPts val="1000"/>
              </a:spcAft>
              <a:defRPr sz="1800">
                <a:latin typeface="Open Sans Light"/>
              </a:defRPr>
            </a:pPr>
            <a:r>
              <a:t>interface NetworkElement {</a:t>
            </a:r>
          </a:p>
          <a:p>
            <a:pPr>
              <a:spcBef>
                <a:spcPts val="400"/>
              </a:spcBef>
              <a:spcAft>
                <a:spcPts val="1000"/>
              </a:spcAft>
              <a:defRPr sz="1800">
                <a:latin typeface="Open Sans Light"/>
              </a:defRPr>
            </a:pPr>
            <a:r>
              <a:t>    void accept(NetworkElementVisitor visitor);</a:t>
            </a:r>
          </a:p>
          <a:p>
            <a:pPr>
              <a:spcBef>
                <a:spcPts val="400"/>
              </a:spcBef>
              <a:spcAft>
                <a:spcPts val="1000"/>
              </a:spcAft>
              <a:defRPr sz="1800">
                <a:latin typeface="Open Sans Light"/>
              </a:defRPr>
            </a:pPr>
            <a:r>
              <a:t>    String getName();</a:t>
            </a:r>
          </a:p>
          <a:p>
            <a:pPr>
              <a:spcBef>
                <a:spcPts val="400"/>
              </a:spcBef>
              <a:spcAft>
                <a:spcPts val="1000"/>
              </a:spcAft>
              <a:defRPr sz="1800">
                <a:latin typeface="Open Sans Light"/>
              </a:defRPr>
            </a:pPr>
            <a:r>
              <a:t>}</a:t>
            </a:r>
          </a:p>
          <a:p>
            <a:pPr>
              <a:spcBef>
                <a:spcPts val="400"/>
              </a:spcBef>
              <a:spcAft>
                <a:spcPts val="1000"/>
              </a:spcAft>
              <a:defRPr sz="1800">
                <a:latin typeface="Open Sans Light"/>
              </a:defRPr>
            </a:pPr>
          </a:p>
          <a:p>
            <a:pPr>
              <a:spcBef>
                <a:spcPts val="400"/>
              </a:spcBef>
              <a:spcAft>
                <a:spcPts val="1000"/>
              </a:spcAft>
              <a:defRPr sz="1800">
                <a:latin typeface="Open Sans Light"/>
              </a:defRPr>
            </a:pPr>
            <a:r>
              <a:t>// Concrete Elements</a:t>
            </a:r>
          </a:p>
          <a:p>
            <a:pPr>
              <a:spcBef>
                <a:spcPts val="400"/>
              </a:spcBef>
              <a:spcAft>
                <a:spcPts val="1000"/>
              </a:spcAft>
              <a:defRPr sz="1800">
                <a:latin typeface="Open Sans Light"/>
              </a:defRPr>
            </a:pPr>
            <a:r>
              <a:t>class Router implements NetworkElement {</a:t>
            </a:r>
          </a:p>
          <a:p>
            <a:pPr>
              <a:spcBef>
                <a:spcPts val="400"/>
              </a:spcBef>
              <a:spcAft>
                <a:spcPts val="1000"/>
              </a:spcAft>
              <a:defRPr sz="1800">
                <a:latin typeface="Open Sans Light"/>
              </a:defRPr>
            </a:pPr>
            <a:r>
              <a:t>    private String name;</a:t>
            </a:r>
          </a:p>
          <a:p>
            <a:pPr>
              <a:spcBef>
                <a:spcPts val="400"/>
              </a:spcBef>
              <a:spcAft>
                <a:spcPts val="1000"/>
              </a:spcAft>
              <a:defRPr sz="1800">
                <a:latin typeface="Open Sans Light"/>
              </a:defRPr>
            </a:pPr>
            <a:r>
              <a:t>    private List&lt;RoutingEntry&gt; routingTable;</a:t>
            </a:r>
          </a:p>
          <a:p>
            <a:pPr>
              <a:spcBef>
                <a:spcPts val="400"/>
              </a:spcBef>
              <a:spcAft>
                <a:spcPts val="1000"/>
              </a:spcAft>
              <a:defRPr sz="1800">
                <a:latin typeface="Open Sans Light"/>
              </a:defRPr>
            </a:pPr>
            <a:r>
              <a:t>    private int portCount;</a:t>
            </a:r>
          </a:p>
          <a:p>
            <a:pPr>
              <a:spcBef>
                <a:spcPts val="400"/>
              </a:spcBef>
              <a:spcAft>
                <a:spcPts val="1000"/>
              </a:spcAft>
              <a:defRPr sz="1800">
                <a:latin typeface="Open Sans Light"/>
              </a:defRPr>
            </a:pPr>
            <a:r>
              <a:t>    </a:t>
            </a:r>
          </a:p>
          <a:p>
            <a:pPr>
              <a:spcBef>
                <a:spcPts val="400"/>
              </a:spcBef>
              <a:spcAft>
                <a:spcPts val="1000"/>
              </a:spcAft>
              <a:defRPr sz="1800">
                <a:latin typeface="Open Sans Light"/>
              </a:defRPr>
            </a:pPr>
            <a:r>
              <a:t>    public void accept(NetworkElementVisitor visitor) {</a:t>
            </a:r>
          </a:p>
          <a:p>
            <a:pPr>
              <a:spcBef>
                <a:spcPts val="400"/>
              </a:spcBef>
              <a:spcAft>
                <a:spcPts val="1000"/>
              </a:spcAft>
              <a:defRPr sz="1800">
                <a:latin typeface="Open Sans Light"/>
              </a:defRPr>
            </a:pPr>
            <a:r>
              <a:t>        visitor.visit(this);</a:t>
            </a:r>
          </a:p>
          <a:p>
            <a:pPr>
              <a:spcBef>
                <a:spcPts val="400"/>
              </a:spcBef>
              <a:spcAft>
                <a:spcPts val="1000"/>
              </a:spcAft>
              <a:defRPr sz="1800">
                <a:latin typeface="Open Sans Light"/>
              </a:defRPr>
            </a:pPr>
            <a:r>
              <a:t>    }</a:t>
            </a:r>
          </a:p>
          <a:p>
            <a:pPr>
              <a:spcBef>
                <a:spcPts val="400"/>
              </a:spcBef>
              <a:spcAft>
                <a:spcPts val="1000"/>
              </a:spcAft>
              <a:defRPr sz="1800">
                <a:latin typeface="Open Sans Light"/>
              </a:defRPr>
            </a:pPr>
            <a:r>
              <a:t>    // getters...</a:t>
            </a:r>
          </a:p>
          <a:p>
            <a:pPr>
              <a:spcBef>
                <a:spcPts val="400"/>
              </a:spcBef>
              <a:spcAft>
                <a:spcPts val="1000"/>
              </a:spcAft>
              <a:defRPr sz="1800">
                <a:latin typeface="Open Sans Light"/>
              </a:defRPr>
            </a:pPr>
            <a:r>
              <a:t>}</a:t>
            </a:r>
          </a:p>
          <a:p>
            <a:pPr>
              <a:spcBef>
                <a:spcPts val="400"/>
              </a:spcBef>
              <a:spcAft>
                <a:spcPts val="1000"/>
              </a:spcAft>
              <a:defRPr sz="1800">
                <a:latin typeface="Open Sans Light"/>
              </a:defRPr>
            </a:pPr>
          </a:p>
          <a:p>
            <a:pPr>
              <a:spcBef>
                <a:spcPts val="400"/>
              </a:spcBef>
              <a:spcAft>
                <a:spcPts val="1000"/>
              </a:spcAft>
              <a:defRPr sz="1800">
                <a:latin typeface="Open Sans Light"/>
              </a:defRPr>
            </a:pPr>
            <a:r>
              <a:t>class Switch implements NetworkElement {</a:t>
            </a:r>
          </a:p>
          <a:p>
            <a:pPr>
              <a:spcBef>
                <a:spcPts val="400"/>
              </a:spcBef>
              <a:spcAft>
                <a:spcPts val="1000"/>
              </a:spcAft>
              <a:defRPr sz="1800">
                <a:latin typeface="Open Sans Light"/>
              </a:defRPr>
            </a:pPr>
            <a:r>
              <a:t>    private String name;</a:t>
            </a:r>
          </a:p>
          <a:p>
            <a:pPr>
              <a:spcBef>
                <a:spcPts val="400"/>
              </a:spcBef>
              <a:spcAft>
                <a:spcPts val="1000"/>
              </a:spcAft>
              <a:defRPr sz="1800">
                <a:latin typeface="Open Sans Light"/>
              </a:defRPr>
            </a:pPr>
            <a:r>
              <a:t>    private List&lt;VlanConfiguration&gt; vlans;</a:t>
            </a:r>
          </a:p>
          <a:p>
            <a:pPr>
              <a:spcBef>
                <a:spcPts val="400"/>
              </a:spcBef>
              <a:spcAft>
                <a:spcPts val="1000"/>
              </a:spcAft>
              <a:defRPr sz="1800">
                <a:latin typeface="Open Sans Light"/>
              </a:defRPr>
            </a:pPr>
            <a:r>
              <a:t>    private int portCount;</a:t>
            </a:r>
          </a:p>
          <a:p>
            <a:pPr>
              <a:spcBef>
                <a:spcPts val="400"/>
              </a:spcBef>
              <a:spcAft>
                <a:spcPts val="1000"/>
              </a:spcAft>
              <a:defRPr sz="1800">
                <a:latin typeface="Open Sans Light"/>
              </a:defRPr>
            </a:pPr>
            <a:r>
              <a:t>    </a:t>
            </a:r>
          </a:p>
          <a:p>
            <a:pPr>
              <a:spcBef>
                <a:spcPts val="400"/>
              </a:spcBef>
              <a:spcAft>
                <a:spcPts val="1000"/>
              </a:spcAft>
              <a:defRPr sz="1800">
                <a:latin typeface="Open Sans Light"/>
              </a:defRPr>
            </a:pPr>
            <a:r>
              <a:t>    public void accept(NetworkElementVisitor visitor) {</a:t>
            </a:r>
          </a:p>
          <a:p>
            <a:pPr>
              <a:spcBef>
                <a:spcPts val="400"/>
              </a:spcBef>
              <a:spcAft>
                <a:spcPts val="1000"/>
              </a:spcAft>
              <a:defRPr sz="1800">
                <a:latin typeface="Open Sans Light"/>
              </a:defRPr>
            </a:pPr>
            <a:r>
              <a:t>        visitor.visit(this);</a:t>
            </a:r>
          </a:p>
          <a:p>
            <a:pPr>
              <a:spcBef>
                <a:spcPts val="400"/>
              </a:spcBef>
              <a:spcAft>
                <a:spcPts val="1000"/>
              </a:spcAft>
              <a:defRPr sz="1800">
                <a:latin typeface="Open Sans Light"/>
              </a:defRPr>
            </a:pPr>
            <a:r>
              <a:t>    }</a:t>
            </a:r>
          </a:p>
          <a:p>
            <a:pPr>
              <a:spcBef>
                <a:spcPts val="400"/>
              </a:spcBef>
              <a:spcAft>
                <a:spcPts val="1000"/>
              </a:spcAft>
              <a:defRPr sz="1800">
                <a:latin typeface="Open Sans Light"/>
              </a:defRPr>
            </a:pPr>
            <a:r>
              <a:t>    // getters...</a:t>
            </a:r>
          </a:p>
          <a:p>
            <a:pPr>
              <a:spcBef>
                <a:spcPts val="400"/>
              </a:spcBef>
              <a:spcAft>
                <a:spcPts val="1000"/>
              </a:spcAft>
              <a:defRPr sz="1800">
                <a:latin typeface="Open Sans Light"/>
              </a:defRPr>
            </a:pPr>
            <a:r>
              <a:t>}</a:t>
            </a:r>
          </a:p>
          <a:p>
            <a:pPr>
              <a:spcBef>
                <a:spcPts val="400"/>
              </a:spcBef>
              <a:spcAft>
                <a:spcPts val="1000"/>
              </a:spcAft>
              <a:defRPr sz="1800">
                <a:latin typeface="Open Sans Light"/>
              </a:defRPr>
            </a:pPr>
          </a:p>
          <a:p>
            <a:pPr>
              <a:spcBef>
                <a:spcPts val="400"/>
              </a:spcBef>
              <a:spcAft>
                <a:spcPts val="1000"/>
              </a:spcAft>
              <a:defRPr sz="1800">
                <a:latin typeface="Open Sans Light"/>
              </a:defRPr>
            </a:pPr>
            <a:r>
              <a:t>class Firewall implements NetworkElement {</a:t>
            </a:r>
          </a:p>
          <a:p>
            <a:pPr>
              <a:spcBef>
                <a:spcPts val="400"/>
              </a:spcBef>
              <a:spcAft>
                <a:spcPts val="1000"/>
              </a:spcAft>
              <a:defRPr sz="1800">
                <a:latin typeface="Open Sans Light"/>
              </a:defRPr>
            </a:pPr>
            <a:r>
              <a:t>    private String name;</a:t>
            </a:r>
          </a:p>
          <a:p>
            <a:pPr>
              <a:spcBef>
                <a:spcPts val="400"/>
              </a:spcBef>
              <a:spcAft>
                <a:spcPts val="1000"/>
              </a:spcAft>
              <a:defRPr sz="1800">
                <a:latin typeface="Open Sans Light"/>
              </a:defRPr>
            </a:pPr>
            <a:r>
              <a:t>    private List&lt;SecurityRule&gt; securityRules;</a:t>
            </a:r>
          </a:p>
          <a:p>
            <a:pPr>
              <a:spcBef>
                <a:spcPts val="400"/>
              </a:spcBef>
              <a:spcAft>
                <a:spcPts val="1000"/>
              </a:spcAft>
              <a:defRPr sz="1800">
                <a:latin typeface="Open Sans Light"/>
              </a:defRPr>
            </a:pPr>
            <a:r>
              <a:t>    private String firewallPolicy;</a:t>
            </a:r>
          </a:p>
          <a:p>
            <a:pPr>
              <a:spcBef>
                <a:spcPts val="400"/>
              </a:spcBef>
              <a:spcAft>
                <a:spcPts val="1000"/>
              </a:spcAft>
              <a:defRPr sz="1800">
                <a:latin typeface="Open Sans Light"/>
              </a:defRPr>
            </a:pPr>
            <a:r>
              <a:t>    </a:t>
            </a:r>
          </a:p>
          <a:p>
            <a:pPr>
              <a:spcBef>
                <a:spcPts val="400"/>
              </a:spcBef>
              <a:spcAft>
                <a:spcPts val="1000"/>
              </a:spcAft>
              <a:defRPr sz="1800">
                <a:latin typeface="Open Sans Light"/>
              </a:defRPr>
            </a:pPr>
            <a:r>
              <a:t>    public void accept(NetworkElementVisitor visitor) {</a:t>
            </a:r>
          </a:p>
          <a:p>
            <a:pPr>
              <a:spcBef>
                <a:spcPts val="400"/>
              </a:spcBef>
              <a:spcAft>
                <a:spcPts val="1000"/>
              </a:spcAft>
              <a:defRPr sz="1800">
                <a:latin typeface="Open Sans Light"/>
              </a:defRPr>
            </a:pPr>
            <a:r>
              <a:t>        visitor.visit(this);</a:t>
            </a:r>
          </a:p>
          <a:p>
            <a:pPr>
              <a:spcBef>
                <a:spcPts val="400"/>
              </a:spcBef>
              <a:spcAft>
                <a:spcPts val="1000"/>
              </a:spcAft>
              <a:defRPr sz="1800">
                <a:latin typeface="Open Sans Light"/>
              </a:defRPr>
            </a:pPr>
            <a:r>
              <a:t>    }</a:t>
            </a:r>
          </a:p>
          <a:p>
            <a:pPr>
              <a:spcBef>
                <a:spcPts val="400"/>
              </a:spcBef>
              <a:spcAft>
                <a:spcPts val="1000"/>
              </a:spcAft>
              <a:defRPr sz="1800">
                <a:latin typeface="Open Sans Light"/>
              </a:defRPr>
            </a:pPr>
            <a:r>
              <a:t>    // getters...</a:t>
            </a:r>
          </a:p>
          <a:p>
            <a:pPr>
              <a:spcBef>
                <a:spcPts val="400"/>
              </a:spcBef>
              <a:spcAft>
                <a:spcPts val="1000"/>
              </a:spcAft>
              <a:defRPr sz="1800">
                <a:latin typeface="Open Sans Light"/>
              </a:defRPr>
            </a:pPr>
            <a:r>
              <a:t>}</a:t>
            </a:r>
          </a:p>
        </p:txBody>
      </p:sp>
    </p:spTree>
  </p:cSld>
  <p:clrMapOvr>
    <a:masterClrMapping/>
  </p:clrMapOvr>
</p:sld>
</file>

<file path=ppt/slides/slide1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rPr sz="3600" b="0">
                <a:solidFill>
                  <a:srgbClr val="444444"/>
                </a:solidFill>
                <a:latin typeface="Open Sans"/>
              </a:rPr>
              <a:t>Visitor Pattern - Concrete Visitors</a:t>
            </a:r>
          </a:p>
        </p:txBody>
      </p:sp>
      <p:sp>
        <p:nvSpPr>
          <p:cNvPr id="3" name="Subtitle 2"/>
          <p:cNvSpPr>
            <a:spLocks noGrp="1"/>
          </p:cNvSpPr>
          <p:nvPr>
            <p:ph type="subTitle"/>
          </p:nvPr>
        </p:nvSpPr>
        <p:spPr/>
        <p:txBody>
          <a:bodyPr anchor="t" tIns="152400" bIns="152400" lIns="152400" rIns="152400"/>
          <a:lstStyle/>
          <a:p/>
          <a:p>
            <a:pPr>
              <a:spcBef>
                <a:spcPts val="0"/>
              </a:spcBef>
              <a:spcAft>
                <a:spcPts val="1000"/>
              </a:spcAft>
              <a:defRPr sz="1800">
                <a:latin typeface="Open Sans Light"/>
              </a:defRPr>
            </a:pPr>
            <a:r>
              <a:t>```java</a:t>
            </a:r>
          </a:p>
          <a:p>
            <a:pPr>
              <a:spcBef>
                <a:spcPts val="400"/>
              </a:spcBef>
              <a:spcAft>
                <a:spcPts val="1000"/>
              </a:spcAft>
              <a:defRPr sz="1800">
                <a:latin typeface="Open Sans Light"/>
              </a:defRPr>
            </a:pPr>
            <a:r>
              <a:t>// Visitor Interface</a:t>
            </a:r>
          </a:p>
          <a:p>
            <a:pPr>
              <a:spcBef>
                <a:spcPts val="400"/>
              </a:spcBef>
              <a:spcAft>
                <a:spcPts val="1000"/>
              </a:spcAft>
              <a:defRPr sz="1800">
                <a:latin typeface="Open Sans Light"/>
              </a:defRPr>
            </a:pPr>
            <a:r>
              <a:t>interface NetworkElementVisitor {</a:t>
            </a:r>
          </a:p>
          <a:p>
            <a:pPr>
              <a:spcBef>
                <a:spcPts val="400"/>
              </a:spcBef>
              <a:spcAft>
                <a:spcPts val="1000"/>
              </a:spcAft>
              <a:defRPr sz="1800">
                <a:latin typeface="Open Sans Light"/>
              </a:defRPr>
            </a:pPr>
            <a:r>
              <a:t>    void visit(Router router);</a:t>
            </a:r>
          </a:p>
          <a:p>
            <a:pPr>
              <a:spcBef>
                <a:spcPts val="400"/>
              </a:spcBef>
              <a:spcAft>
                <a:spcPts val="1000"/>
              </a:spcAft>
              <a:defRPr sz="1800">
                <a:latin typeface="Open Sans Light"/>
              </a:defRPr>
            </a:pPr>
            <a:r>
              <a:t>    void visit(Switch networkSwitch);</a:t>
            </a:r>
          </a:p>
          <a:p>
            <a:pPr>
              <a:spcBef>
                <a:spcPts val="400"/>
              </a:spcBef>
              <a:spcAft>
                <a:spcPts val="1000"/>
              </a:spcAft>
              <a:defRPr sz="1800">
                <a:latin typeface="Open Sans Light"/>
              </a:defRPr>
            </a:pPr>
            <a:r>
              <a:t>    void visit(Firewall firewall);</a:t>
            </a:r>
          </a:p>
          <a:p>
            <a:pPr>
              <a:spcBef>
                <a:spcPts val="400"/>
              </a:spcBef>
              <a:spcAft>
                <a:spcPts val="1000"/>
              </a:spcAft>
              <a:defRPr sz="1800">
                <a:latin typeface="Open Sans Light"/>
              </a:defRPr>
            </a:pPr>
            <a:r>
              <a:t>}</a:t>
            </a:r>
          </a:p>
          <a:p>
            <a:pPr>
              <a:spcBef>
                <a:spcPts val="400"/>
              </a:spcBef>
              <a:spcAft>
                <a:spcPts val="1000"/>
              </a:spcAft>
              <a:defRPr sz="1800">
                <a:latin typeface="Open Sans Light"/>
              </a:defRPr>
            </a:pPr>
          </a:p>
          <a:p>
            <a:pPr>
              <a:spcBef>
                <a:spcPts val="400"/>
              </a:spcBef>
              <a:spcAft>
                <a:spcPts val="1000"/>
              </a:spcAft>
              <a:defRPr sz="1800">
                <a:latin typeface="Open Sans Light"/>
              </a:defRPr>
            </a:pPr>
            <a:r>
              <a:t>// Security Audit Visitor</a:t>
            </a:r>
          </a:p>
          <a:p>
            <a:pPr>
              <a:spcBef>
                <a:spcPts val="400"/>
              </a:spcBef>
              <a:spcAft>
                <a:spcPts val="1000"/>
              </a:spcAft>
              <a:defRPr sz="1800">
                <a:latin typeface="Open Sans Light"/>
              </a:defRPr>
            </a:pPr>
            <a:r>
              <a:t>class SecurityAuditVisitor implements NetworkElementVisitor {</a:t>
            </a:r>
          </a:p>
          <a:p>
            <a:pPr>
              <a:spcBef>
                <a:spcPts val="400"/>
              </a:spcBef>
              <a:spcAft>
                <a:spcPts val="1000"/>
              </a:spcAft>
              <a:defRPr sz="1800">
                <a:latin typeface="Open Sans Light"/>
              </a:defRPr>
            </a:pPr>
            <a:r>
              <a:t>    private List&lt;SecurityIssue&gt; issues = new ArrayList&lt;&gt;();</a:t>
            </a:r>
          </a:p>
          <a:p>
            <a:pPr>
              <a:spcBef>
                <a:spcPts val="400"/>
              </a:spcBef>
              <a:spcAft>
                <a:spcPts val="1000"/>
              </a:spcAft>
              <a:defRPr sz="1800">
                <a:latin typeface="Open Sans Light"/>
              </a:defRPr>
            </a:pPr>
            <a:r>
              <a:t>    </a:t>
            </a:r>
          </a:p>
          <a:p>
            <a:pPr>
              <a:spcBef>
                <a:spcPts val="400"/>
              </a:spcBef>
              <a:spcAft>
                <a:spcPts val="1000"/>
              </a:spcAft>
              <a:defRPr sz="1800">
                <a:latin typeface="Open Sans Light"/>
              </a:defRPr>
            </a:pPr>
            <a:r>
              <a:t>    public void visit(Router router) {</a:t>
            </a:r>
          </a:p>
          <a:p>
            <a:pPr>
              <a:spcBef>
                <a:spcPts val="400"/>
              </a:spcBef>
              <a:spcAft>
                <a:spcPts val="1000"/>
              </a:spcAft>
              <a:defRPr sz="1800">
                <a:latin typeface="Open Sans Light"/>
              </a:defRPr>
            </a:pPr>
            <a:r>
              <a:t>        System.out.println("Auditing router security: " + router.getName());</a:t>
            </a:r>
          </a:p>
          <a:p>
            <a:pPr>
              <a:spcBef>
                <a:spcPts val="400"/>
              </a:spcBef>
              <a:spcAft>
                <a:spcPts val="1000"/>
              </a:spcAft>
              <a:defRPr sz="1800">
                <a:latin typeface="Open Sans Light"/>
              </a:defRPr>
            </a:pPr>
            <a:r>
              <a:t>        // Check router-specific security</a:t>
            </a:r>
          </a:p>
          <a:p>
            <a:pPr>
              <a:spcBef>
                <a:spcPts val="400"/>
              </a:spcBef>
              <a:spcAft>
                <a:spcPts val="1000"/>
              </a:spcAft>
              <a:defRPr sz="1800">
                <a:latin typeface="Open Sans Light"/>
              </a:defRPr>
            </a:pPr>
            <a:r>
              <a:t>        if (router.getRoutingTable().stream().anyMatch(entry -&gt; entry.isDefaultRoute())) {</a:t>
            </a:r>
          </a:p>
          <a:p>
            <a:pPr>
              <a:spcBef>
                <a:spcPts val="400"/>
              </a:spcBef>
              <a:spcAft>
                <a:spcPts val="1000"/>
              </a:spcAft>
              <a:defRPr sz="1800">
                <a:latin typeface="Open Sans Light"/>
              </a:defRPr>
            </a:pPr>
            <a:r>
              <a:t>            issues.add(new SecurityIssue("Router has default route", router.getName()));</a:t>
            </a:r>
          </a:p>
          <a:p>
            <a:pPr>
              <a:spcBef>
                <a:spcPts val="400"/>
              </a:spcBef>
              <a:spcAft>
                <a:spcPts val="1000"/>
              </a:spcAft>
              <a:defRPr sz="1800">
                <a:latin typeface="Open Sans Light"/>
              </a:defRPr>
            </a:pPr>
            <a:r>
              <a:t>        }</a:t>
            </a:r>
          </a:p>
          <a:p>
            <a:pPr>
              <a:spcBef>
                <a:spcPts val="400"/>
              </a:spcBef>
              <a:spcAft>
                <a:spcPts val="1000"/>
              </a:spcAft>
              <a:defRPr sz="1800">
                <a:latin typeface="Open Sans Light"/>
              </a:defRPr>
            </a:pPr>
            <a:r>
              <a:t>    }</a:t>
            </a:r>
          </a:p>
          <a:p>
            <a:pPr>
              <a:spcBef>
                <a:spcPts val="400"/>
              </a:spcBef>
              <a:spcAft>
                <a:spcPts val="1000"/>
              </a:spcAft>
              <a:defRPr sz="1800">
                <a:latin typeface="Open Sans Light"/>
              </a:defRPr>
            </a:pPr>
            <a:r>
              <a:t>    </a:t>
            </a:r>
          </a:p>
          <a:p>
            <a:pPr>
              <a:spcBef>
                <a:spcPts val="400"/>
              </a:spcBef>
              <a:spcAft>
                <a:spcPts val="1000"/>
              </a:spcAft>
              <a:defRPr sz="1800">
                <a:latin typeface="Open Sans Light"/>
              </a:defRPr>
            </a:pPr>
            <a:r>
              <a:t>    public void visit(Switch networkSwitch) {</a:t>
            </a:r>
          </a:p>
          <a:p>
            <a:pPr>
              <a:spcBef>
                <a:spcPts val="400"/>
              </a:spcBef>
              <a:spcAft>
                <a:spcPts val="1000"/>
              </a:spcAft>
              <a:defRPr sz="1800">
                <a:latin typeface="Open Sans Light"/>
              </a:defRPr>
            </a:pPr>
            <a:r>
              <a:t>        System.out.println("Auditing switch security: " + networkSwitch.getName());</a:t>
            </a:r>
          </a:p>
          <a:p>
            <a:pPr>
              <a:spcBef>
                <a:spcPts val="400"/>
              </a:spcBef>
              <a:spcAft>
                <a:spcPts val="1000"/>
              </a:spcAft>
              <a:defRPr sz="1800">
                <a:latin typeface="Open Sans Light"/>
              </a:defRPr>
            </a:pPr>
            <a:r>
              <a:t>        // Check switch-specific security</a:t>
            </a:r>
          </a:p>
          <a:p>
            <a:pPr>
              <a:spcBef>
                <a:spcPts val="400"/>
              </a:spcBef>
              <a:spcAft>
                <a:spcPts val="1000"/>
              </a:spcAft>
              <a:defRPr sz="1800">
                <a:latin typeface="Open Sans Light"/>
              </a:defRPr>
            </a:pPr>
            <a:r>
              <a:t>        if (networkSwitch.getVlans().stream().anyMatch(vlan -&gt; vlan.isDefaultVlan())) {</a:t>
            </a:r>
          </a:p>
          <a:p>
            <a:pPr>
              <a:spcBef>
                <a:spcPts val="400"/>
              </a:spcBef>
              <a:spcAft>
                <a:spcPts val="1000"/>
              </a:spcAft>
              <a:defRPr sz="1800">
                <a:latin typeface="Open Sans Light"/>
              </a:defRPr>
            </a:pPr>
            <a:r>
              <a:t>            issues.add(new SecurityIssue("Switch uses default VLAN", networkSwitch.getName()));</a:t>
            </a:r>
          </a:p>
          <a:p>
            <a:pPr>
              <a:spcBef>
                <a:spcPts val="400"/>
              </a:spcBef>
              <a:spcAft>
                <a:spcPts val="1000"/>
              </a:spcAft>
              <a:defRPr sz="1800">
                <a:latin typeface="Open Sans Light"/>
              </a:defRPr>
            </a:pPr>
            <a:r>
              <a:t>        }</a:t>
            </a:r>
          </a:p>
          <a:p>
            <a:pPr>
              <a:spcBef>
                <a:spcPts val="400"/>
              </a:spcBef>
              <a:spcAft>
                <a:spcPts val="1000"/>
              </a:spcAft>
              <a:defRPr sz="1800">
                <a:latin typeface="Open Sans Light"/>
              </a:defRPr>
            </a:pPr>
            <a:r>
              <a:t>    }</a:t>
            </a:r>
          </a:p>
          <a:p>
            <a:pPr>
              <a:spcBef>
                <a:spcPts val="400"/>
              </a:spcBef>
              <a:spcAft>
                <a:spcPts val="1000"/>
              </a:spcAft>
              <a:defRPr sz="1800">
                <a:latin typeface="Open Sans Light"/>
              </a:defRPr>
            </a:pPr>
            <a:r>
              <a:t>    </a:t>
            </a:r>
          </a:p>
          <a:p>
            <a:pPr>
              <a:spcBef>
                <a:spcPts val="400"/>
              </a:spcBef>
              <a:spcAft>
                <a:spcPts val="1000"/>
              </a:spcAft>
              <a:defRPr sz="1800">
                <a:latin typeface="Open Sans Light"/>
              </a:defRPr>
            </a:pPr>
            <a:r>
              <a:t>    public void visit(Firewall firewall) {</a:t>
            </a:r>
          </a:p>
          <a:p>
            <a:pPr>
              <a:spcBef>
                <a:spcPts val="400"/>
              </a:spcBef>
              <a:spcAft>
                <a:spcPts val="1000"/>
              </a:spcAft>
              <a:defRPr sz="1800">
                <a:latin typeface="Open Sans Light"/>
              </a:defRPr>
            </a:pPr>
            <a:r>
              <a:t>        System.out.println("Auditing firewall security: " + firewall.getName());</a:t>
            </a:r>
          </a:p>
          <a:p>
            <a:pPr>
              <a:spcBef>
                <a:spcPts val="400"/>
              </a:spcBef>
              <a:spcAft>
                <a:spcPts val="1000"/>
              </a:spcAft>
              <a:defRPr sz="1800">
                <a:latin typeface="Open Sans Light"/>
              </a:defRPr>
            </a:pPr>
            <a:r>
              <a:t>        // Check firewall-specific security</a:t>
            </a:r>
          </a:p>
          <a:p>
            <a:pPr>
              <a:spcBef>
                <a:spcPts val="400"/>
              </a:spcBef>
              <a:spcAft>
                <a:spcPts val="1000"/>
              </a:spcAft>
              <a:defRPr sz="1800">
                <a:latin typeface="Open Sans Light"/>
              </a:defRPr>
            </a:pPr>
            <a:r>
              <a:t>        if (firewall.getSecurityRules().stream().anyMatch(rule -&gt; rule.isAllowAll())) {</a:t>
            </a:r>
          </a:p>
          <a:p>
            <a:pPr>
              <a:spcBef>
                <a:spcPts val="400"/>
              </a:spcBef>
              <a:spcAft>
                <a:spcPts val="1000"/>
              </a:spcAft>
              <a:defRPr sz="1800">
                <a:latin typeface="Open Sans Light"/>
              </a:defRPr>
            </a:pPr>
            <a:r>
              <a:t>            issues.add(new SecurityIssue("Firewall has permissive rules", firewall.getName()));</a:t>
            </a:r>
          </a:p>
          <a:p>
            <a:pPr>
              <a:spcBef>
                <a:spcPts val="400"/>
              </a:spcBef>
              <a:spcAft>
                <a:spcPts val="1000"/>
              </a:spcAft>
              <a:defRPr sz="1800">
                <a:latin typeface="Open Sans Light"/>
              </a:defRPr>
            </a:pPr>
            <a:r>
              <a:t>        }</a:t>
            </a:r>
          </a:p>
          <a:p>
            <a:pPr>
              <a:spcBef>
                <a:spcPts val="400"/>
              </a:spcBef>
              <a:spcAft>
                <a:spcPts val="1000"/>
              </a:spcAft>
              <a:defRPr sz="1800">
                <a:latin typeface="Open Sans Light"/>
              </a:defRPr>
            </a:pPr>
            <a:r>
              <a:t>    }</a:t>
            </a:r>
          </a:p>
          <a:p>
            <a:pPr>
              <a:spcBef>
                <a:spcPts val="400"/>
              </a:spcBef>
              <a:spcAft>
                <a:spcPts val="1000"/>
              </a:spcAft>
              <a:defRPr sz="1800">
                <a:latin typeface="Open Sans Light"/>
              </a:defRPr>
            </a:pPr>
            <a:r>
              <a:t>    </a:t>
            </a:r>
          </a:p>
          <a:p>
            <a:pPr>
              <a:spcBef>
                <a:spcPts val="400"/>
              </a:spcBef>
              <a:spcAft>
                <a:spcPts val="1000"/>
              </a:spcAft>
              <a:defRPr sz="1800">
                <a:latin typeface="Open Sans Light"/>
              </a:defRPr>
            </a:pPr>
            <a:r>
              <a:t>    public List&lt;SecurityIssue&gt; getSecurityIssues() { return issues; }</a:t>
            </a:r>
          </a:p>
          <a:p>
            <a:pPr>
              <a:spcBef>
                <a:spcPts val="400"/>
              </a:spcBef>
              <a:spcAft>
                <a:spcPts val="1000"/>
              </a:spcAft>
              <a:defRPr sz="1800">
                <a:latin typeface="Open Sans Light"/>
              </a:defRPr>
            </a:pPr>
            <a:r>
              <a:t>}</a:t>
            </a:r>
          </a:p>
        </p:txBody>
      </p:sp>
    </p:spTree>
  </p:cSld>
  <p:clrMapOvr>
    <a:masterClrMapping/>
  </p:clrMapOvr>
</p:sld>
</file>

<file path=ppt/slides/slide1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rPr sz="3600" b="0">
                <a:solidFill>
                  <a:srgbClr val="444444"/>
                </a:solidFill>
                <a:latin typeface="Open Sans"/>
              </a:rPr>
              <a:t>Visitor Pattern - Concrete Visitors</a:t>
            </a:r>
          </a:p>
        </p:txBody>
      </p:sp>
      <p:sp>
        <p:nvSpPr>
          <p:cNvPr id="3" name="Subtitle 2"/>
          <p:cNvSpPr>
            <a:spLocks noGrp="1"/>
          </p:cNvSpPr>
          <p:nvPr>
            <p:ph type="subTitle"/>
          </p:nvPr>
        </p:nvSpPr>
        <p:spPr/>
        <p:txBody>
          <a:bodyPr anchor="t" tIns="152400" bIns="152400" lIns="152400" rIns="152400"/>
          <a:lstStyle/>
          <a:p/>
          <a:p>
            <a:pPr>
              <a:spcBef>
                <a:spcPts val="0"/>
              </a:spcBef>
              <a:spcAft>
                <a:spcPts val="1000"/>
              </a:spcAft>
              <a:defRPr sz="1800">
                <a:latin typeface="Open Sans Light"/>
              </a:defRPr>
            </a:pPr>
            <a:r>
              <a:t>```java</a:t>
            </a:r>
          </a:p>
          <a:p>
            <a:pPr>
              <a:spcBef>
                <a:spcPts val="400"/>
              </a:spcBef>
              <a:spcAft>
                <a:spcPts val="1000"/>
              </a:spcAft>
              <a:defRPr sz="1800">
                <a:latin typeface="Open Sans Light"/>
              </a:defRPr>
            </a:pPr>
            <a:r>
              <a:t>// Visitor Interface</a:t>
            </a:r>
          </a:p>
          <a:p>
            <a:pPr>
              <a:spcBef>
                <a:spcPts val="400"/>
              </a:spcBef>
              <a:spcAft>
                <a:spcPts val="1000"/>
              </a:spcAft>
              <a:defRPr sz="1800">
                <a:latin typeface="Open Sans Light"/>
              </a:defRPr>
            </a:pPr>
            <a:r>
              <a:t>interface NetworkElementVisitor {</a:t>
            </a:r>
          </a:p>
          <a:p>
            <a:pPr>
              <a:spcBef>
                <a:spcPts val="400"/>
              </a:spcBef>
              <a:spcAft>
                <a:spcPts val="1000"/>
              </a:spcAft>
              <a:defRPr sz="1800">
                <a:latin typeface="Open Sans Light"/>
              </a:defRPr>
            </a:pPr>
            <a:r>
              <a:t>    void visit(Router router);</a:t>
            </a:r>
          </a:p>
          <a:p>
            <a:pPr>
              <a:spcBef>
                <a:spcPts val="400"/>
              </a:spcBef>
              <a:spcAft>
                <a:spcPts val="1000"/>
              </a:spcAft>
              <a:defRPr sz="1800">
                <a:latin typeface="Open Sans Light"/>
              </a:defRPr>
            </a:pPr>
            <a:r>
              <a:t>    void visit(Switch networkSwitch);</a:t>
            </a:r>
          </a:p>
          <a:p>
            <a:pPr>
              <a:spcBef>
                <a:spcPts val="400"/>
              </a:spcBef>
              <a:spcAft>
                <a:spcPts val="1000"/>
              </a:spcAft>
              <a:defRPr sz="1800">
                <a:latin typeface="Open Sans Light"/>
              </a:defRPr>
            </a:pPr>
            <a:r>
              <a:t>    void visit(Firewall firewall);</a:t>
            </a:r>
          </a:p>
          <a:p>
            <a:pPr>
              <a:spcBef>
                <a:spcPts val="400"/>
              </a:spcBef>
              <a:spcAft>
                <a:spcPts val="1000"/>
              </a:spcAft>
              <a:defRPr sz="1800">
                <a:latin typeface="Open Sans Light"/>
              </a:defRPr>
            </a:pPr>
            <a:r>
              <a:t>}</a:t>
            </a:r>
          </a:p>
          <a:p>
            <a:pPr>
              <a:spcBef>
                <a:spcPts val="400"/>
              </a:spcBef>
              <a:spcAft>
                <a:spcPts val="1000"/>
              </a:spcAft>
              <a:defRPr sz="1800">
                <a:latin typeface="Open Sans Light"/>
              </a:defRPr>
            </a:pPr>
          </a:p>
          <a:p>
            <a:pPr>
              <a:spcBef>
                <a:spcPts val="400"/>
              </a:spcBef>
              <a:spcAft>
                <a:spcPts val="1000"/>
              </a:spcAft>
              <a:defRPr sz="1800">
                <a:latin typeface="Open Sans Light"/>
              </a:defRPr>
            </a:pPr>
            <a:r>
              <a:t>// Security Audit Visitor</a:t>
            </a:r>
          </a:p>
          <a:p>
            <a:pPr>
              <a:spcBef>
                <a:spcPts val="400"/>
              </a:spcBef>
              <a:spcAft>
                <a:spcPts val="1000"/>
              </a:spcAft>
              <a:defRPr sz="1800">
                <a:latin typeface="Open Sans Light"/>
              </a:defRPr>
            </a:pPr>
            <a:r>
              <a:t>class SecurityAuditVisitor implements NetworkElementVisitor {</a:t>
            </a:r>
          </a:p>
          <a:p>
            <a:pPr>
              <a:spcBef>
                <a:spcPts val="400"/>
              </a:spcBef>
              <a:spcAft>
                <a:spcPts val="1000"/>
              </a:spcAft>
              <a:defRPr sz="1800">
                <a:latin typeface="Open Sans Light"/>
              </a:defRPr>
            </a:pPr>
            <a:r>
              <a:t>    private List&lt;SecurityIssue&gt; issues = new ArrayList&lt;&gt;();</a:t>
            </a:r>
          </a:p>
          <a:p>
            <a:pPr>
              <a:spcBef>
                <a:spcPts val="400"/>
              </a:spcBef>
              <a:spcAft>
                <a:spcPts val="1000"/>
              </a:spcAft>
              <a:defRPr sz="1800">
                <a:latin typeface="Open Sans Light"/>
              </a:defRPr>
            </a:pPr>
            <a:r>
              <a:t>    </a:t>
            </a:r>
          </a:p>
          <a:p>
            <a:pPr>
              <a:spcBef>
                <a:spcPts val="400"/>
              </a:spcBef>
              <a:spcAft>
                <a:spcPts val="1000"/>
              </a:spcAft>
              <a:defRPr sz="1800">
                <a:latin typeface="Open Sans Light"/>
              </a:defRPr>
            </a:pPr>
            <a:r>
              <a:t>    public void visit(Router router) {</a:t>
            </a:r>
          </a:p>
          <a:p>
            <a:pPr>
              <a:spcBef>
                <a:spcPts val="400"/>
              </a:spcBef>
              <a:spcAft>
                <a:spcPts val="1000"/>
              </a:spcAft>
              <a:defRPr sz="1800">
                <a:latin typeface="Open Sans Light"/>
              </a:defRPr>
            </a:pPr>
            <a:r>
              <a:t>        System.out.println("Auditing router security: " + router.getName());</a:t>
            </a:r>
          </a:p>
          <a:p>
            <a:pPr>
              <a:spcBef>
                <a:spcPts val="400"/>
              </a:spcBef>
              <a:spcAft>
                <a:spcPts val="1000"/>
              </a:spcAft>
              <a:defRPr sz="1800">
                <a:latin typeface="Open Sans Light"/>
              </a:defRPr>
            </a:pPr>
            <a:r>
              <a:t>        // Check router-specific security</a:t>
            </a:r>
          </a:p>
          <a:p>
            <a:pPr>
              <a:spcBef>
                <a:spcPts val="400"/>
              </a:spcBef>
              <a:spcAft>
                <a:spcPts val="1000"/>
              </a:spcAft>
              <a:defRPr sz="1800">
                <a:latin typeface="Open Sans Light"/>
              </a:defRPr>
            </a:pPr>
            <a:r>
              <a:t>        if (router.getRoutingTable().stream().anyMatch(entry -&gt; entry.isDefaultRoute())) {</a:t>
            </a:r>
          </a:p>
          <a:p>
            <a:pPr>
              <a:spcBef>
                <a:spcPts val="400"/>
              </a:spcBef>
              <a:spcAft>
                <a:spcPts val="1000"/>
              </a:spcAft>
              <a:defRPr sz="1800">
                <a:latin typeface="Open Sans Light"/>
              </a:defRPr>
            </a:pPr>
            <a:r>
              <a:t>            issues.add(new SecurityIssue("Router has default route", router.getName()));</a:t>
            </a:r>
          </a:p>
          <a:p>
            <a:pPr>
              <a:spcBef>
                <a:spcPts val="400"/>
              </a:spcBef>
              <a:spcAft>
                <a:spcPts val="1000"/>
              </a:spcAft>
              <a:defRPr sz="1800">
                <a:latin typeface="Open Sans Light"/>
              </a:defRPr>
            </a:pPr>
            <a:r>
              <a:t>        }</a:t>
            </a:r>
          </a:p>
          <a:p>
            <a:pPr>
              <a:spcBef>
                <a:spcPts val="400"/>
              </a:spcBef>
              <a:spcAft>
                <a:spcPts val="1000"/>
              </a:spcAft>
              <a:defRPr sz="1800">
                <a:latin typeface="Open Sans Light"/>
              </a:defRPr>
            </a:pPr>
            <a:r>
              <a:t>    }</a:t>
            </a:r>
          </a:p>
          <a:p>
            <a:pPr>
              <a:spcBef>
                <a:spcPts val="400"/>
              </a:spcBef>
              <a:spcAft>
                <a:spcPts val="1000"/>
              </a:spcAft>
              <a:defRPr sz="1800">
                <a:latin typeface="Open Sans Light"/>
              </a:defRPr>
            </a:pPr>
            <a:r>
              <a:t>    </a:t>
            </a:r>
          </a:p>
          <a:p>
            <a:pPr>
              <a:spcBef>
                <a:spcPts val="400"/>
              </a:spcBef>
              <a:spcAft>
                <a:spcPts val="1000"/>
              </a:spcAft>
              <a:defRPr sz="1800">
                <a:latin typeface="Open Sans Light"/>
              </a:defRPr>
            </a:pPr>
            <a:r>
              <a:t>    public void visit(Switch networkSwitch) {</a:t>
            </a:r>
          </a:p>
          <a:p>
            <a:pPr>
              <a:spcBef>
                <a:spcPts val="400"/>
              </a:spcBef>
              <a:spcAft>
                <a:spcPts val="1000"/>
              </a:spcAft>
              <a:defRPr sz="1800">
                <a:latin typeface="Open Sans Light"/>
              </a:defRPr>
            </a:pPr>
            <a:r>
              <a:t>        System.out.println("Auditing switch security: " + networkSwitch.getName());</a:t>
            </a:r>
          </a:p>
          <a:p>
            <a:pPr>
              <a:spcBef>
                <a:spcPts val="400"/>
              </a:spcBef>
              <a:spcAft>
                <a:spcPts val="1000"/>
              </a:spcAft>
              <a:defRPr sz="1800">
                <a:latin typeface="Open Sans Light"/>
              </a:defRPr>
            </a:pPr>
            <a:r>
              <a:t>        // Check switch-specific security</a:t>
            </a:r>
          </a:p>
          <a:p>
            <a:pPr>
              <a:spcBef>
                <a:spcPts val="400"/>
              </a:spcBef>
              <a:spcAft>
                <a:spcPts val="1000"/>
              </a:spcAft>
              <a:defRPr sz="1800">
                <a:latin typeface="Open Sans Light"/>
              </a:defRPr>
            </a:pPr>
            <a:r>
              <a:t>        if (networkSwitch.getVlans().stream().anyMatch(vlan -&gt; vlan.isDefaultVlan())) {</a:t>
            </a:r>
          </a:p>
          <a:p>
            <a:pPr>
              <a:spcBef>
                <a:spcPts val="400"/>
              </a:spcBef>
              <a:spcAft>
                <a:spcPts val="1000"/>
              </a:spcAft>
              <a:defRPr sz="1800">
                <a:latin typeface="Open Sans Light"/>
              </a:defRPr>
            </a:pPr>
            <a:r>
              <a:t>            issues.add(new SecurityIssue("Switch uses default VLAN", networkSwitch.getName()));</a:t>
            </a:r>
          </a:p>
          <a:p>
            <a:pPr>
              <a:spcBef>
                <a:spcPts val="400"/>
              </a:spcBef>
              <a:spcAft>
                <a:spcPts val="1000"/>
              </a:spcAft>
              <a:defRPr sz="1800">
                <a:latin typeface="Open Sans Light"/>
              </a:defRPr>
            </a:pPr>
            <a:r>
              <a:t>        }</a:t>
            </a:r>
          </a:p>
          <a:p>
            <a:pPr>
              <a:spcBef>
                <a:spcPts val="400"/>
              </a:spcBef>
              <a:spcAft>
                <a:spcPts val="1000"/>
              </a:spcAft>
              <a:defRPr sz="1800">
                <a:latin typeface="Open Sans Light"/>
              </a:defRPr>
            </a:pPr>
            <a:r>
              <a:t>    }</a:t>
            </a:r>
          </a:p>
          <a:p>
            <a:pPr>
              <a:spcBef>
                <a:spcPts val="400"/>
              </a:spcBef>
              <a:spcAft>
                <a:spcPts val="1000"/>
              </a:spcAft>
              <a:defRPr sz="1800">
                <a:latin typeface="Open Sans Light"/>
              </a:defRPr>
            </a:pPr>
            <a:r>
              <a:t>    </a:t>
            </a:r>
          </a:p>
          <a:p>
            <a:pPr>
              <a:spcBef>
                <a:spcPts val="400"/>
              </a:spcBef>
              <a:spcAft>
                <a:spcPts val="1000"/>
              </a:spcAft>
              <a:defRPr sz="1800">
                <a:latin typeface="Open Sans Light"/>
              </a:defRPr>
            </a:pPr>
            <a:r>
              <a:t>    public void visit(Firewall firewall) {</a:t>
            </a:r>
          </a:p>
          <a:p>
            <a:pPr>
              <a:spcBef>
                <a:spcPts val="400"/>
              </a:spcBef>
              <a:spcAft>
                <a:spcPts val="1000"/>
              </a:spcAft>
              <a:defRPr sz="1800">
                <a:latin typeface="Open Sans Light"/>
              </a:defRPr>
            </a:pPr>
            <a:r>
              <a:t>        System.out.println("Auditing firewall security: " + firewall.getName());</a:t>
            </a:r>
          </a:p>
          <a:p>
            <a:pPr>
              <a:spcBef>
                <a:spcPts val="400"/>
              </a:spcBef>
              <a:spcAft>
                <a:spcPts val="1000"/>
              </a:spcAft>
              <a:defRPr sz="1800">
                <a:latin typeface="Open Sans Light"/>
              </a:defRPr>
            </a:pPr>
            <a:r>
              <a:t>        // Check firewall-specific security</a:t>
            </a:r>
          </a:p>
          <a:p>
            <a:pPr>
              <a:spcBef>
                <a:spcPts val="400"/>
              </a:spcBef>
              <a:spcAft>
                <a:spcPts val="1000"/>
              </a:spcAft>
              <a:defRPr sz="1800">
                <a:latin typeface="Open Sans Light"/>
              </a:defRPr>
            </a:pPr>
            <a:r>
              <a:t>        if (firewall.getSecurityRules().stream().anyMatch(rule -&gt; rule.isAllowAll())) {</a:t>
            </a:r>
          </a:p>
          <a:p>
            <a:pPr>
              <a:spcBef>
                <a:spcPts val="400"/>
              </a:spcBef>
              <a:spcAft>
                <a:spcPts val="1000"/>
              </a:spcAft>
              <a:defRPr sz="1800">
                <a:latin typeface="Open Sans Light"/>
              </a:defRPr>
            </a:pPr>
            <a:r>
              <a:t>            issues.add(new SecurityIssue("Firewall has permissive rules", firewall.getName()));</a:t>
            </a:r>
          </a:p>
          <a:p>
            <a:pPr>
              <a:spcBef>
                <a:spcPts val="400"/>
              </a:spcBef>
              <a:spcAft>
                <a:spcPts val="1000"/>
              </a:spcAft>
              <a:defRPr sz="1800">
                <a:latin typeface="Open Sans Light"/>
              </a:defRPr>
            </a:pPr>
            <a:r>
              <a:t>        }</a:t>
            </a:r>
          </a:p>
          <a:p>
            <a:pPr>
              <a:spcBef>
                <a:spcPts val="400"/>
              </a:spcBef>
              <a:spcAft>
                <a:spcPts val="1000"/>
              </a:spcAft>
              <a:defRPr sz="1800">
                <a:latin typeface="Open Sans Light"/>
              </a:defRPr>
            </a:pPr>
            <a:r>
              <a:t>    }</a:t>
            </a:r>
          </a:p>
          <a:p>
            <a:pPr>
              <a:spcBef>
                <a:spcPts val="400"/>
              </a:spcBef>
              <a:spcAft>
                <a:spcPts val="1000"/>
              </a:spcAft>
              <a:defRPr sz="1800">
                <a:latin typeface="Open Sans Light"/>
              </a:defRPr>
            </a:pPr>
            <a:r>
              <a:t>    </a:t>
            </a:r>
          </a:p>
          <a:p>
            <a:pPr>
              <a:spcBef>
                <a:spcPts val="400"/>
              </a:spcBef>
              <a:spcAft>
                <a:spcPts val="1000"/>
              </a:spcAft>
              <a:defRPr sz="1800">
                <a:latin typeface="Open Sans Light"/>
              </a:defRPr>
            </a:pPr>
            <a:r>
              <a:t>    public List&lt;SecurityIssue&gt; getSecurityIssues() { return issues; }</a:t>
            </a:r>
          </a:p>
          <a:p>
            <a:pPr>
              <a:spcBef>
                <a:spcPts val="400"/>
              </a:spcBef>
              <a:spcAft>
                <a:spcPts val="1000"/>
              </a:spcAft>
              <a:defRPr sz="1800">
                <a:latin typeface="Open Sans Light"/>
              </a:defRPr>
            </a:pPr>
            <a:r>
              <a:t>}</a:t>
            </a:r>
          </a:p>
        </p:txBody>
      </p:sp>
    </p:spTree>
  </p:cSld>
  <p:clrMapOvr>
    <a:masterClrMapping/>
  </p:clrMapOvr>
</p:sld>
</file>

<file path=ppt/slides/slide1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rPr sz="3600" b="0">
                <a:solidFill>
                  <a:srgbClr val="444444"/>
                </a:solidFill>
                <a:latin typeface="Open Sans"/>
              </a:rPr>
              <a:t>Visitor Pattern - Usage &amp; Benefits</a:t>
            </a:r>
          </a:p>
        </p:txBody>
      </p:sp>
      <p:sp>
        <p:nvSpPr>
          <p:cNvPr id="3" name="Subtitle 2"/>
          <p:cNvSpPr>
            <a:spLocks noGrp="1"/>
          </p:cNvSpPr>
          <p:nvPr>
            <p:ph type="subTitle"/>
          </p:nvPr>
        </p:nvSpPr>
        <p:spPr/>
        <p:txBody>
          <a:bodyPr anchor="t" tIns="152400" bIns="152400" lIns="152400" rIns="152400"/>
          <a:lstStyle/>
          <a:p/>
          <a:p>
            <a:pPr>
              <a:spcBef>
                <a:spcPts val="0"/>
              </a:spcBef>
              <a:spcAft>
                <a:spcPts val="1000"/>
              </a:spcAft>
              <a:defRPr sz="1800">
                <a:latin typeface="Open Sans Light"/>
              </a:defRPr>
            </a:pPr>
            <a:r>
              <a:t>```java</a:t>
            </a:r>
          </a:p>
          <a:p>
            <a:pPr>
              <a:spcBef>
                <a:spcPts val="400"/>
              </a:spcBef>
              <a:spcAft>
                <a:spcPts val="1000"/>
              </a:spcAft>
              <a:defRPr sz="1800">
                <a:latin typeface="Open Sans Light"/>
              </a:defRPr>
            </a:pPr>
            <a:r>
              <a:t>// Performance Analysis Visitor</a:t>
            </a:r>
          </a:p>
          <a:p>
            <a:pPr>
              <a:spcBef>
                <a:spcPts val="400"/>
              </a:spcBef>
              <a:spcAft>
                <a:spcPts val="1000"/>
              </a:spcAft>
              <a:defRPr sz="1800">
                <a:latin typeface="Open Sans Light"/>
              </a:defRPr>
            </a:pPr>
            <a:r>
              <a:t>class PerformanceAnalysisVisitor implements NetworkElementVisitor {</a:t>
            </a:r>
          </a:p>
          <a:p>
            <a:pPr>
              <a:spcBef>
                <a:spcPts val="400"/>
              </a:spcBef>
              <a:spcAft>
                <a:spcPts val="1000"/>
              </a:spcAft>
              <a:defRPr sz="1800">
                <a:latin typeface="Open Sans Light"/>
              </a:defRPr>
            </a:pPr>
            <a:r>
              <a:t>    private PerformanceReport report = new PerformanceReport();</a:t>
            </a:r>
          </a:p>
          <a:p>
            <a:pPr>
              <a:spcBef>
                <a:spcPts val="400"/>
              </a:spcBef>
              <a:spcAft>
                <a:spcPts val="1000"/>
              </a:spcAft>
              <a:defRPr sz="1800">
                <a:latin typeface="Open Sans Light"/>
              </a:defRPr>
            </a:pPr>
            <a:r>
              <a:t>    </a:t>
            </a:r>
          </a:p>
          <a:p>
            <a:pPr>
              <a:spcBef>
                <a:spcPts val="400"/>
              </a:spcBef>
              <a:spcAft>
                <a:spcPts val="1000"/>
              </a:spcAft>
              <a:defRPr sz="1800">
                <a:latin typeface="Open Sans Light"/>
              </a:defRPr>
            </a:pPr>
            <a:r>
              <a:t>    public void visit(Router router) {</a:t>
            </a:r>
          </a:p>
          <a:p>
            <a:pPr>
              <a:spcBef>
                <a:spcPts val="400"/>
              </a:spcBef>
              <a:spcAft>
                <a:spcPts val="1000"/>
              </a:spcAft>
              <a:defRPr sz="1800">
                <a:latin typeface="Open Sans Light"/>
              </a:defRPr>
            </a:pPr>
            <a:r>
              <a:t>        double cpuUsage = router.getCpuUsage();</a:t>
            </a:r>
          </a:p>
          <a:p>
            <a:pPr>
              <a:spcBef>
                <a:spcPts val="400"/>
              </a:spcBef>
              <a:spcAft>
                <a:spcPts val="1000"/>
              </a:spcAft>
              <a:defRPr sz="1800">
                <a:latin typeface="Open Sans Light"/>
              </a:defRPr>
            </a:pPr>
            <a:r>
              <a:t>        double memoryUsage = router.getMemoryUsage();</a:t>
            </a:r>
          </a:p>
          <a:p>
            <a:pPr>
              <a:spcBef>
                <a:spcPts val="400"/>
              </a:spcBef>
              <a:spcAft>
                <a:spcPts val="1000"/>
              </a:spcAft>
              <a:defRPr sz="1800">
                <a:latin typeface="Open Sans Light"/>
              </a:defRPr>
            </a:pPr>
            <a:r>
              <a:t>        report.addRouterMetrics(router.getName(), cpuUsage, memoryUsage);</a:t>
            </a:r>
          </a:p>
          <a:p>
            <a:pPr>
              <a:spcBef>
                <a:spcPts val="400"/>
              </a:spcBef>
              <a:spcAft>
                <a:spcPts val="1000"/>
              </a:spcAft>
              <a:defRPr sz="1800">
                <a:latin typeface="Open Sans Light"/>
              </a:defRPr>
            </a:pPr>
            <a:r>
              <a:t>    }</a:t>
            </a:r>
          </a:p>
          <a:p>
            <a:pPr>
              <a:spcBef>
                <a:spcPts val="400"/>
              </a:spcBef>
              <a:spcAft>
                <a:spcPts val="1000"/>
              </a:spcAft>
              <a:defRPr sz="1800">
                <a:latin typeface="Open Sans Light"/>
              </a:defRPr>
            </a:pPr>
            <a:r>
              <a:t>    </a:t>
            </a:r>
          </a:p>
          <a:p>
            <a:pPr>
              <a:spcBef>
                <a:spcPts val="400"/>
              </a:spcBef>
              <a:spcAft>
                <a:spcPts val="1000"/>
              </a:spcAft>
              <a:defRPr sz="1800">
                <a:latin typeface="Open Sans Light"/>
              </a:defRPr>
            </a:pPr>
            <a:r>
              <a:t>    public void visit(Switch networkSwitch) {</a:t>
            </a:r>
          </a:p>
          <a:p>
            <a:pPr>
              <a:spcBef>
                <a:spcPts val="400"/>
              </a:spcBef>
              <a:spcAft>
                <a:spcPts val="1000"/>
              </a:spcAft>
              <a:defRPr sz="1800">
                <a:latin typeface="Open Sans Light"/>
              </a:defRPr>
            </a:pPr>
            <a:r>
              <a:t>        int activePortCount = networkSwitch.getActivePortCount();</a:t>
            </a:r>
          </a:p>
          <a:p>
            <a:pPr>
              <a:spcBef>
                <a:spcPts val="400"/>
              </a:spcBef>
              <a:spcAft>
                <a:spcPts val="1000"/>
              </a:spcAft>
              <a:defRPr sz="1800">
                <a:latin typeface="Open Sans Light"/>
              </a:defRPr>
            </a:pPr>
            <a:r>
              <a:t>        double throughput = networkSwitch.getThroughput();</a:t>
            </a:r>
          </a:p>
          <a:p>
            <a:pPr>
              <a:spcBef>
                <a:spcPts val="400"/>
              </a:spcBef>
              <a:spcAft>
                <a:spcPts val="1000"/>
              </a:spcAft>
              <a:defRPr sz="1800">
                <a:latin typeface="Open Sans Light"/>
              </a:defRPr>
            </a:pPr>
            <a:r>
              <a:t>        report.addSwitchMetrics(networkSwitch.getName(), activePortCount, throughput);</a:t>
            </a:r>
          </a:p>
          <a:p>
            <a:pPr>
              <a:spcBef>
                <a:spcPts val="400"/>
              </a:spcBef>
              <a:spcAft>
                <a:spcPts val="1000"/>
              </a:spcAft>
              <a:defRPr sz="1800">
                <a:latin typeface="Open Sans Light"/>
              </a:defRPr>
            </a:pPr>
            <a:r>
              <a:t>    }</a:t>
            </a:r>
          </a:p>
          <a:p>
            <a:pPr>
              <a:spcBef>
                <a:spcPts val="400"/>
              </a:spcBef>
              <a:spcAft>
                <a:spcPts val="1000"/>
              </a:spcAft>
              <a:defRPr sz="1800">
                <a:latin typeface="Open Sans Light"/>
              </a:defRPr>
            </a:pPr>
            <a:r>
              <a:t>    // ... firewall implementation</a:t>
            </a:r>
          </a:p>
          <a:p>
            <a:pPr>
              <a:spcBef>
                <a:spcPts val="400"/>
              </a:spcBef>
              <a:spcAft>
                <a:spcPts val="1000"/>
              </a:spcAft>
              <a:defRPr sz="1800">
                <a:latin typeface="Open Sans Light"/>
              </a:defRPr>
            </a:pPr>
            <a:r>
              <a:t>}</a:t>
            </a:r>
          </a:p>
          <a:p>
            <a:pPr>
              <a:spcBef>
                <a:spcPts val="400"/>
              </a:spcBef>
              <a:spcAft>
                <a:spcPts val="1000"/>
              </a:spcAft>
              <a:defRPr sz="1800">
                <a:latin typeface="Open Sans Light"/>
              </a:defRPr>
            </a:pPr>
          </a:p>
          <a:p>
            <a:pPr>
              <a:spcBef>
                <a:spcPts val="400"/>
              </a:spcBef>
              <a:spcAft>
                <a:spcPts val="1000"/>
              </a:spcAft>
              <a:defRPr sz="1800">
                <a:latin typeface="Open Sans Light"/>
              </a:defRPr>
            </a:pPr>
            <a:r>
              <a:t>// Usage Example</a:t>
            </a:r>
          </a:p>
          <a:p>
            <a:pPr>
              <a:spcBef>
                <a:spcPts val="400"/>
              </a:spcBef>
              <a:spcAft>
                <a:spcPts val="1000"/>
              </a:spcAft>
              <a:defRPr sz="1800">
                <a:latin typeface="Open Sans Light"/>
              </a:defRPr>
            </a:pPr>
            <a:r>
              <a:t>List&lt;NetworkElement&gt; network = Arrays.asList(</a:t>
            </a:r>
          </a:p>
          <a:p>
            <a:pPr>
              <a:spcBef>
                <a:spcPts val="400"/>
              </a:spcBef>
              <a:spcAft>
                <a:spcPts val="1000"/>
              </a:spcAft>
              <a:defRPr sz="1800">
                <a:latin typeface="Open Sans Light"/>
              </a:defRPr>
            </a:pPr>
            <a:r>
              <a:t>    new Router("Core-Router-01"),</a:t>
            </a:r>
          </a:p>
          <a:p>
            <a:pPr>
              <a:spcBef>
                <a:spcPts val="400"/>
              </a:spcBef>
              <a:spcAft>
                <a:spcPts val="1000"/>
              </a:spcAft>
              <a:defRPr sz="1800">
                <a:latin typeface="Open Sans Light"/>
              </a:defRPr>
            </a:pPr>
            <a:r>
              <a:t>    new Switch("Access-Switch-01"),</a:t>
            </a:r>
          </a:p>
          <a:p>
            <a:pPr>
              <a:spcBef>
                <a:spcPts val="400"/>
              </a:spcBef>
              <a:spcAft>
                <a:spcPts val="1000"/>
              </a:spcAft>
              <a:defRPr sz="1800">
                <a:latin typeface="Open Sans Light"/>
              </a:defRPr>
            </a:pPr>
            <a:r>
              <a:t>    new Firewall("Edge-Firewall-01")</a:t>
            </a:r>
          </a:p>
          <a:p>
            <a:pPr>
              <a:spcBef>
                <a:spcPts val="400"/>
              </a:spcBef>
              <a:spcAft>
                <a:spcPts val="1000"/>
              </a:spcAft>
              <a:defRPr sz="1800">
                <a:latin typeface="Open Sans Light"/>
              </a:defRPr>
            </a:pPr>
            <a:r>
              <a:t>);</a:t>
            </a:r>
          </a:p>
          <a:p>
            <a:pPr>
              <a:spcBef>
                <a:spcPts val="400"/>
              </a:spcBef>
              <a:spcAft>
                <a:spcPts val="1000"/>
              </a:spcAft>
              <a:defRPr sz="1800">
                <a:latin typeface="Open Sans Light"/>
              </a:defRPr>
            </a:pPr>
          </a:p>
          <a:p>
            <a:pPr>
              <a:spcBef>
                <a:spcPts val="400"/>
              </a:spcBef>
              <a:spcAft>
                <a:spcPts val="1000"/>
              </a:spcAft>
              <a:defRPr sz="1800">
                <a:latin typeface="Open Sans Light"/>
              </a:defRPr>
            </a:pPr>
            <a:r>
              <a:t>// Run security audit</a:t>
            </a:r>
          </a:p>
          <a:p>
            <a:pPr>
              <a:spcBef>
                <a:spcPts val="400"/>
              </a:spcBef>
              <a:spcAft>
                <a:spcPts val="1000"/>
              </a:spcAft>
              <a:defRPr sz="1800">
                <a:latin typeface="Open Sans Light"/>
              </a:defRPr>
            </a:pPr>
            <a:r>
              <a:t>SecurityAuditVisitor securityAudit = new SecurityAuditVisitor();</a:t>
            </a:r>
          </a:p>
          <a:p>
            <a:pPr>
              <a:spcBef>
                <a:spcPts val="400"/>
              </a:spcBef>
              <a:spcAft>
                <a:spcPts val="1000"/>
              </a:spcAft>
              <a:defRPr sz="1800">
                <a:latin typeface="Open Sans Light"/>
              </a:defRPr>
            </a:pPr>
            <a:r>
              <a:t>network.forEach(element -&gt; element.accept(securityAudit));</a:t>
            </a:r>
          </a:p>
          <a:p>
            <a:pPr>
              <a:spcBef>
                <a:spcPts val="400"/>
              </a:spcBef>
              <a:spcAft>
                <a:spcPts val="1000"/>
              </a:spcAft>
              <a:defRPr sz="1800">
                <a:latin typeface="Open Sans Light"/>
              </a:defRPr>
            </a:pPr>
            <a:r>
              <a:t>List&lt;SecurityIssue&gt; securityIssues = securityAudit.getSecurityIssues();</a:t>
            </a:r>
          </a:p>
          <a:p>
            <a:pPr>
              <a:spcBef>
                <a:spcPts val="400"/>
              </a:spcBef>
              <a:spcAft>
                <a:spcPts val="1000"/>
              </a:spcAft>
              <a:defRPr sz="1800">
                <a:latin typeface="Open Sans Light"/>
              </a:defRPr>
            </a:pPr>
          </a:p>
          <a:p>
            <a:pPr>
              <a:spcBef>
                <a:spcPts val="400"/>
              </a:spcBef>
              <a:spcAft>
                <a:spcPts val="1000"/>
              </a:spcAft>
              <a:defRPr sz="1800">
                <a:latin typeface="Open Sans Light"/>
              </a:defRPr>
            </a:pPr>
            <a:r>
              <a:t>// Run performance analysis</a:t>
            </a:r>
          </a:p>
          <a:p>
            <a:pPr>
              <a:spcBef>
                <a:spcPts val="400"/>
              </a:spcBef>
              <a:spcAft>
                <a:spcPts val="1000"/>
              </a:spcAft>
              <a:defRPr sz="1800">
                <a:latin typeface="Open Sans Light"/>
              </a:defRPr>
            </a:pPr>
            <a:r>
              <a:t>PerformanceAnalysisVisitor perfAnalysis = new PerformanceAnalysisVisitor();</a:t>
            </a:r>
          </a:p>
          <a:p>
            <a:pPr>
              <a:spcBef>
                <a:spcPts val="400"/>
              </a:spcBef>
              <a:spcAft>
                <a:spcPts val="1000"/>
              </a:spcAft>
              <a:defRPr sz="1800">
                <a:latin typeface="Open Sans Light"/>
              </a:defRPr>
            </a:pPr>
            <a:r>
              <a:t>network.forEach(element -&gt; element.accept(perfAnalysis));</a:t>
            </a:r>
          </a:p>
          <a:p>
            <a:pPr>
              <a:spcBef>
                <a:spcPts val="400"/>
              </a:spcBef>
              <a:spcAft>
                <a:spcPts val="1000"/>
              </a:spcAft>
              <a:defRPr sz="1800">
                <a:latin typeface="Open Sans Light"/>
              </a:defRPr>
            </a:pPr>
            <a:r>
              <a:t>PerformanceReport perfReport = perfAnalysis.getReport();</a:t>
            </a:r>
          </a:p>
          <a:p>
            <a:pPr>
              <a:spcBef>
                <a:spcPts val="400"/>
              </a:spcBef>
              <a:spcAft>
                <a:spcPts val="1000"/>
              </a:spcAft>
              <a:defRPr sz="1800">
                <a:latin typeface="Open Sans Light"/>
              </a:defRPr>
            </a:pPr>
          </a:p>
          <a:p>
            <a:pPr>
              <a:spcBef>
                <a:spcPts val="400"/>
              </a:spcBef>
              <a:spcAft>
                <a:spcPts val="1000"/>
              </a:spcAft>
              <a:defRPr sz="1800">
                <a:latin typeface="Open Sans Light"/>
              </a:defRPr>
            </a:pPr>
            <a:r>
              <a:t>Benefits:</a:t>
            </a:r>
          </a:p>
          <a:p>
            <a:pPr>
              <a:spcBef>
                <a:spcPts val="400"/>
              </a:spcBef>
              <a:spcAft>
                <a:spcPts val="1000"/>
              </a:spcAft>
              <a:defRPr sz="1800">
                <a:latin typeface="Open Sans Light"/>
              </a:defRPr>
            </a:pPr>
            <a:r>
              <a:t>• Easy to add new operations (new Visitors)</a:t>
            </a:r>
          </a:p>
          <a:p>
            <a:pPr>
              <a:spcBef>
                <a:spcPts val="400"/>
              </a:spcBef>
              <a:spcAft>
                <a:spcPts val="1000"/>
              </a:spcAft>
              <a:defRPr sz="1800">
                <a:latin typeface="Open Sans Light"/>
              </a:defRPr>
            </a:pPr>
            <a:r>
              <a:t>• Operation logic centralized in Visitor</a:t>
            </a:r>
          </a:p>
          <a:p>
            <a:pPr>
              <a:spcBef>
                <a:spcPts val="400"/>
              </a:spcBef>
              <a:spcAft>
                <a:spcPts val="1000"/>
              </a:spcAft>
              <a:defRPr sz="1800">
                <a:latin typeface="Open Sans Light"/>
              </a:defRPr>
            </a:pPr>
            <a:r>
              <a:t>• Type-safe dispatch to correct method</a:t>
            </a:r>
          </a:p>
          <a:p>
            <a:pPr>
              <a:spcBef>
                <a:spcPts val="400"/>
              </a:spcBef>
              <a:spcAft>
                <a:spcPts val="1000"/>
              </a:spcAft>
              <a:defRPr sz="1800">
                <a:latin typeface="Open Sans Light"/>
              </a:defRPr>
            </a:pPr>
            <a:r>
              <a:t>• Separation of data structure and operations</a:t>
            </a:r>
          </a:p>
        </p:txBody>
      </p:sp>
    </p:spTree>
  </p:cSld>
  <p:clrMapOvr>
    <a:masterClrMapping/>
  </p:clrMapOvr>
</p:sld>
</file>

<file path=ppt/slides/slide1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rPr sz="3600" b="0">
                <a:solidFill>
                  <a:srgbClr val="444444"/>
                </a:solidFill>
                <a:latin typeface="Open Sans"/>
              </a:rPr>
              <a:t>Visitor Pattern - Usage &amp; Benefits</a:t>
            </a:r>
          </a:p>
        </p:txBody>
      </p:sp>
      <p:sp>
        <p:nvSpPr>
          <p:cNvPr id="3" name="Subtitle 2"/>
          <p:cNvSpPr>
            <a:spLocks noGrp="1"/>
          </p:cNvSpPr>
          <p:nvPr>
            <p:ph type="subTitle"/>
          </p:nvPr>
        </p:nvSpPr>
        <p:spPr/>
        <p:txBody>
          <a:bodyPr anchor="t" tIns="152400" bIns="152400" lIns="152400" rIns="152400"/>
          <a:lstStyle/>
          <a:p/>
          <a:p>
            <a:pPr>
              <a:spcBef>
                <a:spcPts val="0"/>
              </a:spcBef>
              <a:spcAft>
                <a:spcPts val="1000"/>
              </a:spcAft>
              <a:defRPr sz="1800">
                <a:latin typeface="Open Sans Light"/>
              </a:defRPr>
            </a:pPr>
            <a:r>
              <a:t>```java</a:t>
            </a:r>
          </a:p>
          <a:p>
            <a:pPr>
              <a:spcBef>
                <a:spcPts val="400"/>
              </a:spcBef>
              <a:spcAft>
                <a:spcPts val="1000"/>
              </a:spcAft>
              <a:defRPr sz="1800">
                <a:latin typeface="Open Sans Light"/>
              </a:defRPr>
            </a:pPr>
            <a:r>
              <a:t>// Performance Analysis Visitor</a:t>
            </a:r>
          </a:p>
          <a:p>
            <a:pPr>
              <a:spcBef>
                <a:spcPts val="400"/>
              </a:spcBef>
              <a:spcAft>
                <a:spcPts val="1000"/>
              </a:spcAft>
              <a:defRPr sz="1800">
                <a:latin typeface="Open Sans Light"/>
              </a:defRPr>
            </a:pPr>
            <a:r>
              <a:t>class PerformanceAnalysisVisitor implements NetworkElementVisitor {</a:t>
            </a:r>
          </a:p>
          <a:p>
            <a:pPr>
              <a:spcBef>
                <a:spcPts val="400"/>
              </a:spcBef>
              <a:spcAft>
                <a:spcPts val="1000"/>
              </a:spcAft>
              <a:defRPr sz="1800">
                <a:latin typeface="Open Sans Light"/>
              </a:defRPr>
            </a:pPr>
            <a:r>
              <a:t>    private PerformanceReport report = new PerformanceReport();</a:t>
            </a:r>
          </a:p>
          <a:p>
            <a:pPr>
              <a:spcBef>
                <a:spcPts val="400"/>
              </a:spcBef>
              <a:spcAft>
                <a:spcPts val="1000"/>
              </a:spcAft>
              <a:defRPr sz="1800">
                <a:latin typeface="Open Sans Light"/>
              </a:defRPr>
            </a:pPr>
            <a:r>
              <a:t>    </a:t>
            </a:r>
          </a:p>
          <a:p>
            <a:pPr>
              <a:spcBef>
                <a:spcPts val="400"/>
              </a:spcBef>
              <a:spcAft>
                <a:spcPts val="1000"/>
              </a:spcAft>
              <a:defRPr sz="1800">
                <a:latin typeface="Open Sans Light"/>
              </a:defRPr>
            </a:pPr>
            <a:r>
              <a:t>    public void visit(Router router) {</a:t>
            </a:r>
          </a:p>
          <a:p>
            <a:pPr>
              <a:spcBef>
                <a:spcPts val="400"/>
              </a:spcBef>
              <a:spcAft>
                <a:spcPts val="1000"/>
              </a:spcAft>
              <a:defRPr sz="1800">
                <a:latin typeface="Open Sans Light"/>
              </a:defRPr>
            </a:pPr>
            <a:r>
              <a:t>        double cpuUsage = router.getCpuUsage();</a:t>
            </a:r>
          </a:p>
          <a:p>
            <a:pPr>
              <a:spcBef>
                <a:spcPts val="400"/>
              </a:spcBef>
              <a:spcAft>
                <a:spcPts val="1000"/>
              </a:spcAft>
              <a:defRPr sz="1800">
                <a:latin typeface="Open Sans Light"/>
              </a:defRPr>
            </a:pPr>
            <a:r>
              <a:t>        double memoryUsage = router.getMemoryUsage();</a:t>
            </a:r>
          </a:p>
          <a:p>
            <a:pPr>
              <a:spcBef>
                <a:spcPts val="400"/>
              </a:spcBef>
              <a:spcAft>
                <a:spcPts val="1000"/>
              </a:spcAft>
              <a:defRPr sz="1800">
                <a:latin typeface="Open Sans Light"/>
              </a:defRPr>
            </a:pPr>
            <a:r>
              <a:t>        report.addRouterMetrics(router.getName(), cpuUsage, memoryUsage);</a:t>
            </a:r>
          </a:p>
          <a:p>
            <a:pPr>
              <a:spcBef>
                <a:spcPts val="400"/>
              </a:spcBef>
              <a:spcAft>
                <a:spcPts val="1000"/>
              </a:spcAft>
              <a:defRPr sz="1800">
                <a:latin typeface="Open Sans Light"/>
              </a:defRPr>
            </a:pPr>
            <a:r>
              <a:t>    }</a:t>
            </a:r>
          </a:p>
          <a:p>
            <a:pPr>
              <a:spcBef>
                <a:spcPts val="400"/>
              </a:spcBef>
              <a:spcAft>
                <a:spcPts val="1000"/>
              </a:spcAft>
              <a:defRPr sz="1800">
                <a:latin typeface="Open Sans Light"/>
              </a:defRPr>
            </a:pPr>
            <a:r>
              <a:t>    </a:t>
            </a:r>
          </a:p>
          <a:p>
            <a:pPr>
              <a:spcBef>
                <a:spcPts val="400"/>
              </a:spcBef>
              <a:spcAft>
                <a:spcPts val="1000"/>
              </a:spcAft>
              <a:defRPr sz="1800">
                <a:latin typeface="Open Sans Light"/>
              </a:defRPr>
            </a:pPr>
            <a:r>
              <a:t>    public void visit(Switch networkSwitch) {</a:t>
            </a:r>
          </a:p>
          <a:p>
            <a:pPr>
              <a:spcBef>
                <a:spcPts val="400"/>
              </a:spcBef>
              <a:spcAft>
                <a:spcPts val="1000"/>
              </a:spcAft>
              <a:defRPr sz="1800">
                <a:latin typeface="Open Sans Light"/>
              </a:defRPr>
            </a:pPr>
            <a:r>
              <a:t>        int activePortCount = networkSwitch.getActivePortCount();</a:t>
            </a:r>
          </a:p>
          <a:p>
            <a:pPr>
              <a:spcBef>
                <a:spcPts val="400"/>
              </a:spcBef>
              <a:spcAft>
                <a:spcPts val="1000"/>
              </a:spcAft>
              <a:defRPr sz="1800">
                <a:latin typeface="Open Sans Light"/>
              </a:defRPr>
            </a:pPr>
            <a:r>
              <a:t>        double throughput = networkSwitch.getThroughput();</a:t>
            </a:r>
          </a:p>
          <a:p>
            <a:pPr>
              <a:spcBef>
                <a:spcPts val="400"/>
              </a:spcBef>
              <a:spcAft>
                <a:spcPts val="1000"/>
              </a:spcAft>
              <a:defRPr sz="1800">
                <a:latin typeface="Open Sans Light"/>
              </a:defRPr>
            </a:pPr>
            <a:r>
              <a:t>        report.addSwitchMetrics(networkSwitch.getName(), activePortCount, throughput);</a:t>
            </a:r>
          </a:p>
          <a:p>
            <a:pPr>
              <a:spcBef>
                <a:spcPts val="400"/>
              </a:spcBef>
              <a:spcAft>
                <a:spcPts val="1000"/>
              </a:spcAft>
              <a:defRPr sz="1800">
                <a:latin typeface="Open Sans Light"/>
              </a:defRPr>
            </a:pPr>
            <a:r>
              <a:t>    }</a:t>
            </a:r>
          </a:p>
          <a:p>
            <a:pPr>
              <a:spcBef>
                <a:spcPts val="400"/>
              </a:spcBef>
              <a:spcAft>
                <a:spcPts val="1000"/>
              </a:spcAft>
              <a:defRPr sz="1800">
                <a:latin typeface="Open Sans Light"/>
              </a:defRPr>
            </a:pPr>
            <a:r>
              <a:t>    // ... firewall implementation</a:t>
            </a:r>
          </a:p>
          <a:p>
            <a:pPr>
              <a:spcBef>
                <a:spcPts val="400"/>
              </a:spcBef>
              <a:spcAft>
                <a:spcPts val="1000"/>
              </a:spcAft>
              <a:defRPr sz="1800">
                <a:latin typeface="Open Sans Light"/>
              </a:defRPr>
            </a:pPr>
            <a:r>
              <a:t>}</a:t>
            </a:r>
          </a:p>
          <a:p>
            <a:pPr>
              <a:spcBef>
                <a:spcPts val="400"/>
              </a:spcBef>
              <a:spcAft>
                <a:spcPts val="1000"/>
              </a:spcAft>
              <a:defRPr sz="1800">
                <a:latin typeface="Open Sans Light"/>
              </a:defRPr>
            </a:pPr>
          </a:p>
          <a:p>
            <a:pPr>
              <a:spcBef>
                <a:spcPts val="400"/>
              </a:spcBef>
              <a:spcAft>
                <a:spcPts val="1000"/>
              </a:spcAft>
              <a:defRPr sz="1800">
                <a:latin typeface="Open Sans Light"/>
              </a:defRPr>
            </a:pPr>
            <a:r>
              <a:t>// Usage Example</a:t>
            </a:r>
          </a:p>
          <a:p>
            <a:pPr>
              <a:spcBef>
                <a:spcPts val="400"/>
              </a:spcBef>
              <a:spcAft>
                <a:spcPts val="1000"/>
              </a:spcAft>
              <a:defRPr sz="1800">
                <a:latin typeface="Open Sans Light"/>
              </a:defRPr>
            </a:pPr>
            <a:r>
              <a:t>List&lt;NetworkElement&gt; network = Arrays.asList(</a:t>
            </a:r>
          </a:p>
          <a:p>
            <a:pPr>
              <a:spcBef>
                <a:spcPts val="400"/>
              </a:spcBef>
              <a:spcAft>
                <a:spcPts val="1000"/>
              </a:spcAft>
              <a:defRPr sz="1800">
                <a:latin typeface="Open Sans Light"/>
              </a:defRPr>
            </a:pPr>
            <a:r>
              <a:t>    new Router("Core-Router-01"),</a:t>
            </a:r>
          </a:p>
          <a:p>
            <a:pPr>
              <a:spcBef>
                <a:spcPts val="400"/>
              </a:spcBef>
              <a:spcAft>
                <a:spcPts val="1000"/>
              </a:spcAft>
              <a:defRPr sz="1800">
                <a:latin typeface="Open Sans Light"/>
              </a:defRPr>
            </a:pPr>
            <a:r>
              <a:t>    new Switch("Access-Switch-01"),</a:t>
            </a:r>
          </a:p>
          <a:p>
            <a:pPr>
              <a:spcBef>
                <a:spcPts val="400"/>
              </a:spcBef>
              <a:spcAft>
                <a:spcPts val="1000"/>
              </a:spcAft>
              <a:defRPr sz="1800">
                <a:latin typeface="Open Sans Light"/>
              </a:defRPr>
            </a:pPr>
            <a:r>
              <a:t>    new Firewall("Edge-Firewall-01")</a:t>
            </a:r>
          </a:p>
          <a:p>
            <a:pPr>
              <a:spcBef>
                <a:spcPts val="400"/>
              </a:spcBef>
              <a:spcAft>
                <a:spcPts val="1000"/>
              </a:spcAft>
              <a:defRPr sz="1800">
                <a:latin typeface="Open Sans Light"/>
              </a:defRPr>
            </a:pPr>
            <a:r>
              <a:t>);</a:t>
            </a:r>
          </a:p>
          <a:p>
            <a:pPr>
              <a:spcBef>
                <a:spcPts val="400"/>
              </a:spcBef>
              <a:spcAft>
                <a:spcPts val="1000"/>
              </a:spcAft>
              <a:defRPr sz="1800">
                <a:latin typeface="Open Sans Light"/>
              </a:defRPr>
            </a:pPr>
          </a:p>
          <a:p>
            <a:pPr>
              <a:spcBef>
                <a:spcPts val="400"/>
              </a:spcBef>
              <a:spcAft>
                <a:spcPts val="1000"/>
              </a:spcAft>
              <a:defRPr sz="1800">
                <a:latin typeface="Open Sans Light"/>
              </a:defRPr>
            </a:pPr>
            <a:r>
              <a:t>// Run security audit</a:t>
            </a:r>
          </a:p>
          <a:p>
            <a:pPr>
              <a:spcBef>
                <a:spcPts val="400"/>
              </a:spcBef>
              <a:spcAft>
                <a:spcPts val="1000"/>
              </a:spcAft>
              <a:defRPr sz="1800">
                <a:latin typeface="Open Sans Light"/>
              </a:defRPr>
            </a:pPr>
            <a:r>
              <a:t>SecurityAuditVisitor securityAudit = new SecurityAuditVisitor();</a:t>
            </a:r>
          </a:p>
          <a:p>
            <a:pPr>
              <a:spcBef>
                <a:spcPts val="400"/>
              </a:spcBef>
              <a:spcAft>
                <a:spcPts val="1000"/>
              </a:spcAft>
              <a:defRPr sz="1800">
                <a:latin typeface="Open Sans Light"/>
              </a:defRPr>
            </a:pPr>
            <a:r>
              <a:t>network.forEach(element -&gt; element.accept(securityAudit));</a:t>
            </a:r>
          </a:p>
          <a:p>
            <a:pPr>
              <a:spcBef>
                <a:spcPts val="400"/>
              </a:spcBef>
              <a:spcAft>
                <a:spcPts val="1000"/>
              </a:spcAft>
              <a:defRPr sz="1800">
                <a:latin typeface="Open Sans Light"/>
              </a:defRPr>
            </a:pPr>
            <a:r>
              <a:t>List&lt;SecurityIssue&gt; securityIssues = securityAudit.getSecurityIssues();</a:t>
            </a:r>
          </a:p>
          <a:p>
            <a:pPr>
              <a:spcBef>
                <a:spcPts val="400"/>
              </a:spcBef>
              <a:spcAft>
                <a:spcPts val="1000"/>
              </a:spcAft>
              <a:defRPr sz="1800">
                <a:latin typeface="Open Sans Light"/>
              </a:defRPr>
            </a:pPr>
          </a:p>
          <a:p>
            <a:pPr>
              <a:spcBef>
                <a:spcPts val="400"/>
              </a:spcBef>
              <a:spcAft>
                <a:spcPts val="1000"/>
              </a:spcAft>
              <a:defRPr sz="1800">
                <a:latin typeface="Open Sans Light"/>
              </a:defRPr>
            </a:pPr>
            <a:r>
              <a:t>// Run performance analysis</a:t>
            </a:r>
          </a:p>
          <a:p>
            <a:pPr>
              <a:spcBef>
                <a:spcPts val="400"/>
              </a:spcBef>
              <a:spcAft>
                <a:spcPts val="1000"/>
              </a:spcAft>
              <a:defRPr sz="1800">
                <a:latin typeface="Open Sans Light"/>
              </a:defRPr>
            </a:pPr>
            <a:r>
              <a:t>PerformanceAnalysisVisitor perfAnalysis = new PerformanceAnalysisVisitor();</a:t>
            </a:r>
          </a:p>
          <a:p>
            <a:pPr>
              <a:spcBef>
                <a:spcPts val="400"/>
              </a:spcBef>
              <a:spcAft>
                <a:spcPts val="1000"/>
              </a:spcAft>
              <a:defRPr sz="1800">
                <a:latin typeface="Open Sans Light"/>
              </a:defRPr>
            </a:pPr>
            <a:r>
              <a:t>network.forEach(element -&gt; element.accept(perfAnalysis));</a:t>
            </a:r>
          </a:p>
          <a:p>
            <a:pPr>
              <a:spcBef>
                <a:spcPts val="400"/>
              </a:spcBef>
              <a:spcAft>
                <a:spcPts val="1000"/>
              </a:spcAft>
              <a:defRPr sz="1800">
                <a:latin typeface="Open Sans Light"/>
              </a:defRPr>
            </a:pPr>
            <a:r>
              <a:t>PerformanceReport perfReport = perfAnalysis.getReport();</a:t>
            </a:r>
          </a:p>
          <a:p>
            <a:pPr>
              <a:spcBef>
                <a:spcPts val="400"/>
              </a:spcBef>
              <a:spcAft>
                <a:spcPts val="1000"/>
              </a:spcAft>
              <a:defRPr sz="1800">
                <a:latin typeface="Open Sans Light"/>
              </a:defRPr>
            </a:pPr>
          </a:p>
          <a:p>
            <a:pPr>
              <a:spcBef>
                <a:spcPts val="400"/>
              </a:spcBef>
              <a:spcAft>
                <a:spcPts val="1000"/>
              </a:spcAft>
              <a:defRPr sz="1800">
                <a:latin typeface="Open Sans Light"/>
              </a:defRPr>
            </a:pPr>
            <a:r>
              <a:t>Benefits:</a:t>
            </a:r>
          </a:p>
          <a:p>
            <a:pPr>
              <a:spcBef>
                <a:spcPts val="400"/>
              </a:spcBef>
              <a:spcAft>
                <a:spcPts val="1000"/>
              </a:spcAft>
              <a:defRPr sz="1800">
                <a:latin typeface="Open Sans Light"/>
              </a:defRPr>
            </a:pPr>
            <a:r>
              <a:t>• Easy to add new operations (new Visitors)</a:t>
            </a:r>
          </a:p>
          <a:p>
            <a:pPr>
              <a:spcBef>
                <a:spcPts val="400"/>
              </a:spcBef>
              <a:spcAft>
                <a:spcPts val="1000"/>
              </a:spcAft>
              <a:defRPr sz="1800">
                <a:latin typeface="Open Sans Light"/>
              </a:defRPr>
            </a:pPr>
            <a:r>
              <a:t>• Operation logic centralized in Visitor</a:t>
            </a:r>
          </a:p>
          <a:p>
            <a:pPr>
              <a:spcBef>
                <a:spcPts val="400"/>
              </a:spcBef>
              <a:spcAft>
                <a:spcPts val="1000"/>
              </a:spcAft>
              <a:defRPr sz="1800">
                <a:latin typeface="Open Sans Light"/>
              </a:defRPr>
            </a:pPr>
            <a:r>
              <a:t>• Type-safe dispatch to correct method</a:t>
            </a:r>
          </a:p>
          <a:p>
            <a:pPr>
              <a:spcBef>
                <a:spcPts val="400"/>
              </a:spcBef>
              <a:spcAft>
                <a:spcPts val="1000"/>
              </a:spcAft>
              <a:defRPr sz="1800">
                <a:latin typeface="Open Sans Light"/>
              </a:defRPr>
            </a:pPr>
            <a:r>
              <a:t>• Separation of data structure and operations</a:t>
            </a:r>
          </a:p>
        </p:txBody>
      </p:sp>
    </p:spTree>
  </p:cSld>
  <p:clrMapOvr>
    <a:masterClrMapping/>
  </p:clrMapOvr>
</p:sld>
</file>

<file path=ppt/slides/slide1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rPr sz="3600" b="0">
                <a:solidFill>
                  <a:srgbClr val="444444"/>
                </a:solidFill>
                <a:latin typeface="Open Sans"/>
              </a:rPr>
              <a:t>Behavioral Patterns - Comparison Matrix</a:t>
            </a:r>
          </a:p>
        </p:txBody>
      </p:sp>
      <p:sp>
        <p:nvSpPr>
          <p:cNvPr id="3" name="Subtitle 2"/>
          <p:cNvSpPr>
            <a:spLocks noGrp="1"/>
          </p:cNvSpPr>
          <p:nvPr>
            <p:ph type="subTitle"/>
          </p:nvPr>
        </p:nvSpPr>
        <p:spPr/>
        <p:txBody>
          <a:bodyPr anchor="t" tIns="152400" bIns="152400" lIns="152400" rIns="152400"/>
          <a:lstStyle/>
          <a:p/>
          <a:p>
            <a:pPr>
              <a:spcBef>
                <a:spcPts val="0"/>
              </a:spcBef>
              <a:spcAft>
                <a:spcPts val="1000"/>
              </a:spcAft>
              <a:defRPr sz="1800">
                <a:latin typeface="Open Sans Light"/>
              </a:defRPr>
            </a:pPr>
            <a:r>
              <a:t>```</a:t>
            </a:r>
          </a:p>
          <a:p>
            <a:pPr>
              <a:spcBef>
                <a:spcPts val="400"/>
              </a:spcBef>
              <a:spcAft>
                <a:spcPts val="1000"/>
              </a:spcAft>
              <a:defRPr sz="1800">
                <a:latin typeface="Open Sans Light"/>
              </a:defRPr>
            </a:pPr>
            <a:r>
              <a:t>Pattern          | Use When                    | Telekom Example</a:t>
            </a:r>
          </a:p>
          <a:p>
            <a:pPr>
              <a:spcBef>
                <a:spcPts val="400"/>
              </a:spcBef>
              <a:spcAft>
                <a:spcPts val="1000"/>
              </a:spcAft>
              <a:defRPr sz="1800">
                <a:latin typeface="Open Sans Light"/>
              </a:defRPr>
            </a:pPr>
            <a:r>
              <a:t>================|=============================|=========================</a:t>
            </a:r>
          </a:p>
          <a:p>
            <a:pPr>
              <a:spcBef>
                <a:spcPts val="400"/>
              </a:spcBef>
              <a:spcAft>
                <a:spcPts val="1000"/>
              </a:spcAft>
              <a:defRPr sz="1800">
                <a:latin typeface="Open Sans Light"/>
              </a:defRPr>
            </a:pPr>
            <a:r>
              <a:t>Chain of Resp.  | Handler chain needed        | Support escalation</a:t>
            </a:r>
          </a:p>
          <a:p>
            <a:pPr>
              <a:spcBef>
                <a:spcPts val="400"/>
              </a:spcBef>
              <a:spcAft>
                <a:spcPts val="1000"/>
              </a:spcAft>
              <a:defRPr sz="1800">
                <a:latin typeface="Open Sans Light"/>
              </a:defRPr>
            </a:pPr>
            <a:r>
              <a:t>Command         | Undo/Redo, Queuing needed  | Network config changes</a:t>
            </a:r>
          </a:p>
          <a:p>
            <a:pPr>
              <a:spcBef>
                <a:spcPts val="400"/>
              </a:spcBef>
              <a:spcAft>
                <a:spcPts val="1000"/>
              </a:spcAft>
              <a:defRPr sz="1800">
                <a:latin typeface="Open Sans Light"/>
              </a:defRPr>
            </a:pPr>
            <a:r>
              <a:t>Iterator        | Complex data traversal      | Service hierarchy nav.</a:t>
            </a:r>
          </a:p>
          <a:p>
            <a:pPr>
              <a:spcBef>
                <a:spcPts val="400"/>
              </a:spcBef>
              <a:spcAft>
                <a:spcPts val="1000"/>
              </a:spcAft>
              <a:defRPr sz="1800">
                <a:latin typeface="Open Sans Light"/>
              </a:defRPr>
            </a:pPr>
            <a:r>
              <a:t>Mediator        | Complex inter-communication | Network operations center</a:t>
            </a:r>
          </a:p>
          <a:p>
            <a:pPr>
              <a:spcBef>
                <a:spcPts val="400"/>
              </a:spcBef>
              <a:spcAft>
                <a:spcPts val="1000"/>
              </a:spcAft>
              <a:defRPr sz="1800">
                <a:latin typeface="Open Sans Light"/>
              </a:defRPr>
            </a:pPr>
            <a:r>
              <a:t>Memento         | State backup/restore needed | Config snapshots</a:t>
            </a:r>
          </a:p>
          <a:p>
            <a:pPr>
              <a:spcBef>
                <a:spcPts val="400"/>
              </a:spcBef>
              <a:spcAft>
                <a:spcPts val="1000"/>
              </a:spcAft>
              <a:defRPr sz="1800">
                <a:latin typeface="Open Sans Light"/>
              </a:defRPr>
            </a:pPr>
            <a:r>
              <a:t>Observer        | Event notifications needed  | Service status updates</a:t>
            </a:r>
          </a:p>
          <a:p>
            <a:pPr>
              <a:spcBef>
                <a:spcPts val="400"/>
              </a:spcBef>
              <a:spcAft>
                <a:spcPts val="1000"/>
              </a:spcAft>
              <a:defRPr sz="1800">
                <a:latin typeface="Open Sans Light"/>
              </a:defRPr>
            </a:pPr>
            <a:r>
              <a:t>State           | State-dependent behavior    | Service lifecycle</a:t>
            </a:r>
          </a:p>
          <a:p>
            <a:pPr>
              <a:spcBef>
                <a:spcPts val="400"/>
              </a:spcBef>
              <a:spcAft>
                <a:spcPts val="1000"/>
              </a:spcAft>
              <a:defRPr sz="1800">
                <a:latin typeface="Open Sans Light"/>
              </a:defRPr>
            </a:pPr>
            <a:r>
              <a:t>Strategy        | Runtime algorithm selection | Dynamic routing</a:t>
            </a:r>
          </a:p>
          <a:p>
            <a:pPr>
              <a:spcBef>
                <a:spcPts val="400"/>
              </a:spcBef>
              <a:spcAft>
                <a:spcPts val="1000"/>
              </a:spcAft>
              <a:defRPr sz="1800">
                <a:latin typeface="Open Sans Light"/>
              </a:defRPr>
            </a:pPr>
            <a:r>
              <a:t>Template Method | Common algorithm structure  | Service provisioning</a:t>
            </a:r>
          </a:p>
          <a:p>
            <a:pPr>
              <a:spcBef>
                <a:spcPts val="400"/>
              </a:spcBef>
              <a:spcAft>
                <a:spcPts val="1000"/>
              </a:spcAft>
              <a:defRPr sz="1800">
                <a:latin typeface="Open Sans Light"/>
              </a:defRPr>
            </a:pPr>
            <a:r>
              <a:t>Visitor         | Operations on object types  | Network analysis</a:t>
            </a:r>
          </a:p>
          <a:p>
            <a:pPr>
              <a:spcBef>
                <a:spcPts val="400"/>
              </a:spcBef>
              <a:spcAft>
                <a:spcPts val="1000"/>
              </a:spcAft>
              <a:defRPr sz="1800">
                <a:latin typeface="Open Sans Light"/>
              </a:defRPr>
            </a:pPr>
            <a:r>
              <a:t>```</a:t>
            </a:r>
          </a:p>
          <a:p>
            <a:pPr>
              <a:spcBef>
                <a:spcPts val="400"/>
              </a:spcBef>
              <a:spcAft>
                <a:spcPts val="1000"/>
              </a:spcAft>
              <a:defRPr sz="1800">
                <a:latin typeface="Open Sans Light"/>
              </a:defRPr>
            </a:pPr>
          </a:p>
          <a:p>
            <a:pPr>
              <a:spcBef>
                <a:spcPts val="400"/>
              </a:spcBef>
              <a:spcAft>
                <a:spcPts val="1000"/>
              </a:spcAft>
              <a:defRPr sz="1800">
                <a:latin typeface="Open Sans Light"/>
              </a:defRPr>
            </a:pPr>
            <a:r>
              <a:t>**Auswahlkriterien:**</a:t>
            </a:r>
          </a:p>
          <a:p>
            <a:pPr>
              <a:spcBef>
                <a:spcPts val="400"/>
              </a:spcBef>
              <a:spcAft>
                <a:spcPts val="1000"/>
              </a:spcAft>
              <a:defRPr sz="1800">
                <a:latin typeface="Open Sans Light"/>
              </a:defRPr>
            </a:pPr>
            <a:r>
              <a:t>• **Kommunikation**: Mediator, Observer, Chain of Responsibility</a:t>
            </a:r>
          </a:p>
          <a:p>
            <a:pPr>
              <a:spcBef>
                <a:spcPts val="400"/>
              </a:spcBef>
              <a:spcAft>
                <a:spcPts val="1000"/>
              </a:spcAft>
              <a:defRPr sz="1800">
                <a:latin typeface="Open Sans Light"/>
              </a:defRPr>
            </a:pPr>
            <a:r>
              <a:t>• **Algorithm Flexibility**: Strategy, Template Method</a:t>
            </a:r>
          </a:p>
          <a:p>
            <a:pPr>
              <a:spcBef>
                <a:spcPts val="400"/>
              </a:spcBef>
              <a:spcAft>
                <a:spcPts val="1000"/>
              </a:spcAft>
              <a:defRPr sz="1800">
                <a:latin typeface="Open Sans Light"/>
              </a:defRPr>
            </a:pPr>
            <a:r>
              <a:t>• **State Management**: State, Memento</a:t>
            </a:r>
          </a:p>
          <a:p>
            <a:pPr>
              <a:spcBef>
                <a:spcPts val="400"/>
              </a:spcBef>
              <a:spcAft>
                <a:spcPts val="1000"/>
              </a:spcAft>
              <a:defRPr sz="1800">
                <a:latin typeface="Open Sans Light"/>
              </a:defRPr>
            </a:pPr>
            <a:r>
              <a:t>• **Operation Extension**: Visitor, Command</a:t>
            </a:r>
          </a:p>
        </p:txBody>
      </p:sp>
    </p:spTree>
  </p:cSld>
  <p:clrMapOvr>
    <a:masterClrMapping/>
  </p:clrMapOvr>
</p:sld>
</file>

<file path=ppt/slides/slide1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rPr sz="3600" b="0">
                <a:solidFill>
                  <a:srgbClr val="444444"/>
                </a:solidFill>
                <a:latin typeface="Open Sans"/>
              </a:rPr>
              <a:t>Behavioral Patterns - Comparison Matrix</a:t>
            </a:r>
          </a:p>
        </p:txBody>
      </p:sp>
      <p:sp>
        <p:nvSpPr>
          <p:cNvPr id="3" name="Subtitle 2"/>
          <p:cNvSpPr>
            <a:spLocks noGrp="1"/>
          </p:cNvSpPr>
          <p:nvPr>
            <p:ph type="subTitle"/>
          </p:nvPr>
        </p:nvSpPr>
        <p:spPr/>
        <p:txBody>
          <a:bodyPr anchor="t" tIns="152400" bIns="152400" lIns="152400" rIns="152400"/>
          <a:lstStyle/>
          <a:p/>
          <a:p>
            <a:pPr>
              <a:spcBef>
                <a:spcPts val="0"/>
              </a:spcBef>
              <a:spcAft>
                <a:spcPts val="1000"/>
              </a:spcAft>
              <a:defRPr sz="1800">
                <a:latin typeface="Open Sans Light"/>
              </a:defRPr>
            </a:pPr>
            <a:r>
              <a:t>```</a:t>
            </a:r>
          </a:p>
          <a:p>
            <a:pPr>
              <a:spcBef>
                <a:spcPts val="400"/>
              </a:spcBef>
              <a:spcAft>
                <a:spcPts val="1000"/>
              </a:spcAft>
              <a:defRPr sz="1800">
                <a:latin typeface="Open Sans Light"/>
              </a:defRPr>
            </a:pPr>
            <a:r>
              <a:t>Pattern          | Use When                    | Telekom Example</a:t>
            </a:r>
          </a:p>
          <a:p>
            <a:pPr>
              <a:spcBef>
                <a:spcPts val="400"/>
              </a:spcBef>
              <a:spcAft>
                <a:spcPts val="1000"/>
              </a:spcAft>
              <a:defRPr sz="1800">
                <a:latin typeface="Open Sans Light"/>
              </a:defRPr>
            </a:pPr>
            <a:r>
              <a:t>================|=============================|=========================</a:t>
            </a:r>
          </a:p>
          <a:p>
            <a:pPr>
              <a:spcBef>
                <a:spcPts val="400"/>
              </a:spcBef>
              <a:spcAft>
                <a:spcPts val="1000"/>
              </a:spcAft>
              <a:defRPr sz="1800">
                <a:latin typeface="Open Sans Light"/>
              </a:defRPr>
            </a:pPr>
            <a:r>
              <a:t>Chain of Resp.  | Handler chain needed        | Support escalation</a:t>
            </a:r>
          </a:p>
          <a:p>
            <a:pPr>
              <a:spcBef>
                <a:spcPts val="400"/>
              </a:spcBef>
              <a:spcAft>
                <a:spcPts val="1000"/>
              </a:spcAft>
              <a:defRPr sz="1800">
                <a:latin typeface="Open Sans Light"/>
              </a:defRPr>
            </a:pPr>
            <a:r>
              <a:t>Command         | Undo/Redo, Queuing needed  | Network config changes</a:t>
            </a:r>
          </a:p>
          <a:p>
            <a:pPr>
              <a:spcBef>
                <a:spcPts val="400"/>
              </a:spcBef>
              <a:spcAft>
                <a:spcPts val="1000"/>
              </a:spcAft>
              <a:defRPr sz="1800">
                <a:latin typeface="Open Sans Light"/>
              </a:defRPr>
            </a:pPr>
            <a:r>
              <a:t>Iterator        | Complex data traversal      | Service hierarchy nav.</a:t>
            </a:r>
          </a:p>
          <a:p>
            <a:pPr>
              <a:spcBef>
                <a:spcPts val="400"/>
              </a:spcBef>
              <a:spcAft>
                <a:spcPts val="1000"/>
              </a:spcAft>
              <a:defRPr sz="1800">
                <a:latin typeface="Open Sans Light"/>
              </a:defRPr>
            </a:pPr>
            <a:r>
              <a:t>Mediator        | Complex inter-communication | Network operations center</a:t>
            </a:r>
          </a:p>
          <a:p>
            <a:pPr>
              <a:spcBef>
                <a:spcPts val="400"/>
              </a:spcBef>
              <a:spcAft>
                <a:spcPts val="1000"/>
              </a:spcAft>
              <a:defRPr sz="1800">
                <a:latin typeface="Open Sans Light"/>
              </a:defRPr>
            </a:pPr>
            <a:r>
              <a:t>Memento         | State backup/restore needed | Config snapshots</a:t>
            </a:r>
          </a:p>
          <a:p>
            <a:pPr>
              <a:spcBef>
                <a:spcPts val="400"/>
              </a:spcBef>
              <a:spcAft>
                <a:spcPts val="1000"/>
              </a:spcAft>
              <a:defRPr sz="1800">
                <a:latin typeface="Open Sans Light"/>
              </a:defRPr>
            </a:pPr>
            <a:r>
              <a:t>Observer        | Event notifications needed  | Service status updates</a:t>
            </a:r>
          </a:p>
          <a:p>
            <a:pPr>
              <a:spcBef>
                <a:spcPts val="400"/>
              </a:spcBef>
              <a:spcAft>
                <a:spcPts val="1000"/>
              </a:spcAft>
              <a:defRPr sz="1800">
                <a:latin typeface="Open Sans Light"/>
              </a:defRPr>
            </a:pPr>
            <a:r>
              <a:t>State           | State-dependent behavior    | Service lifecycle</a:t>
            </a:r>
          </a:p>
          <a:p>
            <a:pPr>
              <a:spcBef>
                <a:spcPts val="400"/>
              </a:spcBef>
              <a:spcAft>
                <a:spcPts val="1000"/>
              </a:spcAft>
              <a:defRPr sz="1800">
                <a:latin typeface="Open Sans Light"/>
              </a:defRPr>
            </a:pPr>
            <a:r>
              <a:t>Strategy        | Runtime algorithm selection | Dynamic routing</a:t>
            </a:r>
          </a:p>
          <a:p>
            <a:pPr>
              <a:spcBef>
                <a:spcPts val="400"/>
              </a:spcBef>
              <a:spcAft>
                <a:spcPts val="1000"/>
              </a:spcAft>
              <a:defRPr sz="1800">
                <a:latin typeface="Open Sans Light"/>
              </a:defRPr>
            </a:pPr>
            <a:r>
              <a:t>Template Method | Common algorithm structure  | Service provisioning</a:t>
            </a:r>
          </a:p>
          <a:p>
            <a:pPr>
              <a:spcBef>
                <a:spcPts val="400"/>
              </a:spcBef>
              <a:spcAft>
                <a:spcPts val="1000"/>
              </a:spcAft>
              <a:defRPr sz="1800">
                <a:latin typeface="Open Sans Light"/>
              </a:defRPr>
            </a:pPr>
            <a:r>
              <a:t>Visitor         | Operations on object types  | Network analysis</a:t>
            </a:r>
          </a:p>
          <a:p>
            <a:pPr>
              <a:spcBef>
                <a:spcPts val="400"/>
              </a:spcBef>
              <a:spcAft>
                <a:spcPts val="1000"/>
              </a:spcAft>
              <a:defRPr sz="1800">
                <a:latin typeface="Open Sans Light"/>
              </a:defRPr>
            </a:pPr>
            <a:r>
              <a:t>```</a:t>
            </a:r>
          </a:p>
          <a:p>
            <a:pPr>
              <a:spcBef>
                <a:spcPts val="400"/>
              </a:spcBef>
              <a:spcAft>
                <a:spcPts val="1000"/>
              </a:spcAft>
              <a:defRPr sz="1800">
                <a:latin typeface="Open Sans Light"/>
              </a:defRPr>
            </a:pPr>
          </a:p>
          <a:p>
            <a:pPr>
              <a:spcBef>
                <a:spcPts val="400"/>
              </a:spcBef>
              <a:spcAft>
                <a:spcPts val="1000"/>
              </a:spcAft>
              <a:defRPr sz="1800">
                <a:latin typeface="Open Sans Light"/>
              </a:defRPr>
            </a:pPr>
            <a:r>
              <a:t>**Auswahlkriterien:**</a:t>
            </a:r>
          </a:p>
          <a:p>
            <a:pPr>
              <a:spcBef>
                <a:spcPts val="400"/>
              </a:spcBef>
              <a:spcAft>
                <a:spcPts val="1000"/>
              </a:spcAft>
              <a:defRPr sz="1800">
                <a:latin typeface="Open Sans Light"/>
              </a:defRPr>
            </a:pPr>
            <a:r>
              <a:t>• **Kommunikation**: Mediator, Observer, Chain of Responsibility</a:t>
            </a:r>
          </a:p>
          <a:p>
            <a:pPr>
              <a:spcBef>
                <a:spcPts val="400"/>
              </a:spcBef>
              <a:spcAft>
                <a:spcPts val="1000"/>
              </a:spcAft>
              <a:defRPr sz="1800">
                <a:latin typeface="Open Sans Light"/>
              </a:defRPr>
            </a:pPr>
            <a:r>
              <a:t>• **Algorithm Flexibility**: Strategy, Template Method</a:t>
            </a:r>
          </a:p>
          <a:p>
            <a:pPr>
              <a:spcBef>
                <a:spcPts val="400"/>
              </a:spcBef>
              <a:spcAft>
                <a:spcPts val="1000"/>
              </a:spcAft>
              <a:defRPr sz="1800">
                <a:latin typeface="Open Sans Light"/>
              </a:defRPr>
            </a:pPr>
            <a:r>
              <a:t>• **State Management**: State, Memento</a:t>
            </a:r>
          </a:p>
          <a:p>
            <a:pPr>
              <a:spcBef>
                <a:spcPts val="400"/>
              </a:spcBef>
              <a:spcAft>
                <a:spcPts val="1000"/>
              </a:spcAft>
              <a:defRPr sz="1800">
                <a:latin typeface="Open Sans Light"/>
              </a:defRPr>
            </a:pPr>
            <a:r>
              <a:t>• **Operation Extension**: Visitor, Command</a:t>
            </a:r>
          </a:p>
        </p:txBody>
      </p:sp>
    </p:spTree>
  </p:cSld>
  <p:clrMapOvr>
    <a:masterClrMapping/>
  </p:clrMapOvr>
</p:sld>
</file>

<file path=ppt/slides/slide1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rPr sz="3600" b="0">
                <a:solidFill>
                  <a:srgbClr val="444444"/>
                </a:solidFill>
                <a:latin typeface="Open Sans"/>
              </a:rPr>
              <a:t>Behavioral Patterns - Telekom Use Cases (1/2)</a:t>
            </a:r>
          </a:p>
        </p:txBody>
      </p:sp>
      <p:sp>
        <p:nvSpPr>
          <p:cNvPr id="3" name="Subtitle 2"/>
          <p:cNvSpPr>
            <a:spLocks noGrp="1"/>
          </p:cNvSpPr>
          <p:nvPr>
            <p:ph type="subTitle"/>
          </p:nvPr>
        </p:nvSpPr>
        <p:spPr/>
        <p:txBody>
          <a:bodyPr anchor="t" tIns="152400" bIns="152400" lIns="152400" rIns="152400"/>
          <a:lstStyle/>
          <a:p/>
          <a:p>
            <a:pPr>
              <a:spcBef>
                <a:spcPts val="0"/>
              </a:spcBef>
              <a:spcAft>
                <a:spcPts val="1000"/>
              </a:spcAft>
              <a:defRPr sz="1800">
                <a:latin typeface="Open Sans Light"/>
              </a:defRPr>
            </a:pPr>
            <a:r>
              <a:t>**Network Operations &amp; Management:**</a:t>
            </a:r>
          </a:p>
          <a:p>
            <a:pPr>
              <a:spcBef>
                <a:spcPts val="400"/>
              </a:spcBef>
              <a:spcAft>
                <a:spcPts val="1000"/>
              </a:spcAft>
              <a:defRPr sz="1800">
                <a:latin typeface="Open Sans Light"/>
              </a:defRPr>
            </a:pPr>
            <a:r>
              <a:t>• **Chain of Responsibility**: Support-Ticket-Eskalation</a:t>
            </a:r>
          </a:p>
          <a:p>
            <a:pPr>
              <a:spcBef>
                <a:spcPts val="400"/>
              </a:spcBef>
              <a:spcAft>
                <a:spcPts val="1000"/>
              </a:spcAft>
              <a:defRPr sz="1800">
                <a:latin typeface="Open Sans Light"/>
              </a:defRPr>
            </a:pPr>
            <a:r>
              <a:t>  - L1 → L2 → L3 → Expert Support</a:t>
            </a:r>
          </a:p>
          <a:p>
            <a:pPr>
              <a:spcBef>
                <a:spcPts val="400"/>
              </a:spcBef>
              <a:spcAft>
                <a:spcPts val="1000"/>
              </a:spcAft>
              <a:defRPr sz="1800">
                <a:latin typeface="Open Sans Light"/>
              </a:defRPr>
            </a:pPr>
            <a:r>
              <a:t>• **Command**: Network-Konfiguration mit Rollback</a:t>
            </a:r>
          </a:p>
          <a:p>
            <a:pPr>
              <a:spcBef>
                <a:spcPts val="400"/>
              </a:spcBef>
              <a:spcAft>
                <a:spcPts val="1000"/>
              </a:spcAft>
              <a:defRPr sz="1800">
                <a:latin typeface="Open Sans Light"/>
              </a:defRPr>
            </a:pPr>
            <a:r>
              <a:t>  - Router/Switch Config Commands mit Undo</a:t>
            </a:r>
          </a:p>
          <a:p>
            <a:pPr>
              <a:spcBef>
                <a:spcPts val="400"/>
              </a:spcBef>
              <a:spcAft>
                <a:spcPts val="1000"/>
              </a:spcAft>
              <a:defRPr sz="1800">
                <a:latin typeface="Open Sans Light"/>
              </a:defRPr>
            </a:pPr>
            <a:r>
              <a:t>• **Mediator**: Network Operations Center (NOC)</a:t>
            </a:r>
          </a:p>
          <a:p>
            <a:pPr>
              <a:spcBef>
                <a:spcPts val="400"/>
              </a:spcBef>
              <a:spcAft>
                <a:spcPts val="1000"/>
              </a:spcAft>
              <a:defRPr sz="1800">
                <a:latin typeface="Open Sans Light"/>
              </a:defRPr>
            </a:pPr>
            <a:r>
              <a:t>  - Zentrale Koordination aller Network-Komponenten</a:t>
            </a:r>
          </a:p>
          <a:p>
            <a:pPr>
              <a:spcBef>
                <a:spcPts val="400"/>
              </a:spcBef>
              <a:spcAft>
                <a:spcPts val="1000"/>
              </a:spcAft>
              <a:defRPr sz="1800">
                <a:latin typeface="Open Sans Light"/>
              </a:defRPr>
            </a:pPr>
            <a:r>
              <a:t>• **Observer**: Service Health Monitoring</a:t>
            </a:r>
          </a:p>
          <a:p>
            <a:pPr>
              <a:spcBef>
                <a:spcPts val="400"/>
              </a:spcBef>
              <a:spcAft>
                <a:spcPts val="1000"/>
              </a:spcAft>
              <a:defRPr sz="1800">
                <a:latin typeface="Open Sans Light"/>
              </a:defRPr>
            </a:pPr>
            <a:r>
              <a:t>  - Dashboard, Alerting, Logging bei Status-Änderungen</a:t>
            </a:r>
          </a:p>
          <a:p>
            <a:pPr>
              <a:spcBef>
                <a:spcPts val="400"/>
              </a:spcBef>
              <a:spcAft>
                <a:spcPts val="1000"/>
              </a:spcAft>
              <a:defRPr sz="1800">
                <a:latin typeface="Open Sans Light"/>
              </a:defRPr>
            </a:pPr>
            <a:r>
              <a:t>• **State**: Service Lifecycle Management</a:t>
            </a:r>
          </a:p>
          <a:p>
            <a:pPr>
              <a:spcBef>
                <a:spcPts val="400"/>
              </a:spcBef>
              <a:spcAft>
                <a:spcPts val="1000"/>
              </a:spcAft>
              <a:defRPr sz="1800">
                <a:latin typeface="Open Sans Light"/>
              </a:defRPr>
            </a:pPr>
            <a:r>
              <a:t>  - Pending → Active → Suspended → Terminated</a:t>
            </a:r>
          </a:p>
        </p:txBody>
      </p:sp>
    </p:spTree>
  </p:cSld>
  <p:clrMapOvr>
    <a:masterClrMapping/>
  </p:clrMapOvr>
</p:sld>
</file>

<file path=ppt/slides/slide1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rPr sz="3600" b="0">
                <a:solidFill>
                  <a:srgbClr val="444444"/>
                </a:solidFill>
                <a:latin typeface="Open Sans"/>
              </a:rPr>
              <a:t>Behavioral Patterns - Telekom Use Cases (1/2)</a:t>
            </a:r>
          </a:p>
        </p:txBody>
      </p:sp>
      <p:sp>
        <p:nvSpPr>
          <p:cNvPr id="3" name="Subtitle 2"/>
          <p:cNvSpPr>
            <a:spLocks noGrp="1"/>
          </p:cNvSpPr>
          <p:nvPr>
            <p:ph type="subTitle"/>
          </p:nvPr>
        </p:nvSpPr>
        <p:spPr/>
        <p:txBody>
          <a:bodyPr anchor="t" tIns="152400" bIns="152400" lIns="152400" rIns="152400"/>
          <a:lstStyle/>
          <a:p/>
          <a:p>
            <a:pPr>
              <a:spcBef>
                <a:spcPts val="0"/>
              </a:spcBef>
              <a:spcAft>
                <a:spcPts val="1000"/>
              </a:spcAft>
              <a:defRPr sz="1800">
                <a:latin typeface="Open Sans Light"/>
              </a:defRPr>
            </a:pPr>
            <a:r>
              <a:t>**Network Operations &amp; Management:**</a:t>
            </a:r>
          </a:p>
          <a:p>
            <a:pPr>
              <a:spcBef>
                <a:spcPts val="400"/>
              </a:spcBef>
              <a:spcAft>
                <a:spcPts val="1000"/>
              </a:spcAft>
              <a:defRPr sz="1800">
                <a:latin typeface="Open Sans Light"/>
              </a:defRPr>
            </a:pPr>
            <a:r>
              <a:t>• **Chain of Responsibility**: Support-Ticket-Eskalation</a:t>
            </a:r>
          </a:p>
          <a:p>
            <a:pPr>
              <a:spcBef>
                <a:spcPts val="400"/>
              </a:spcBef>
              <a:spcAft>
                <a:spcPts val="1000"/>
              </a:spcAft>
              <a:defRPr sz="1800">
                <a:latin typeface="Open Sans Light"/>
              </a:defRPr>
            </a:pPr>
            <a:r>
              <a:t>  - L1 → L2 → L3 → Expert Support</a:t>
            </a:r>
          </a:p>
          <a:p>
            <a:pPr>
              <a:spcBef>
                <a:spcPts val="400"/>
              </a:spcBef>
              <a:spcAft>
                <a:spcPts val="1000"/>
              </a:spcAft>
              <a:defRPr sz="1800">
                <a:latin typeface="Open Sans Light"/>
              </a:defRPr>
            </a:pPr>
            <a:r>
              <a:t>• **Command**: Network-Konfiguration mit Rollback</a:t>
            </a:r>
          </a:p>
          <a:p>
            <a:pPr>
              <a:spcBef>
                <a:spcPts val="400"/>
              </a:spcBef>
              <a:spcAft>
                <a:spcPts val="1000"/>
              </a:spcAft>
              <a:defRPr sz="1800">
                <a:latin typeface="Open Sans Light"/>
              </a:defRPr>
            </a:pPr>
            <a:r>
              <a:t>  - Router/Switch Config Commands mit Undo</a:t>
            </a:r>
          </a:p>
          <a:p>
            <a:pPr>
              <a:spcBef>
                <a:spcPts val="400"/>
              </a:spcBef>
              <a:spcAft>
                <a:spcPts val="1000"/>
              </a:spcAft>
              <a:defRPr sz="1800">
                <a:latin typeface="Open Sans Light"/>
              </a:defRPr>
            </a:pPr>
            <a:r>
              <a:t>• **Mediator**: Network Operations Center (NOC)</a:t>
            </a:r>
          </a:p>
          <a:p>
            <a:pPr>
              <a:spcBef>
                <a:spcPts val="400"/>
              </a:spcBef>
              <a:spcAft>
                <a:spcPts val="1000"/>
              </a:spcAft>
              <a:defRPr sz="1800">
                <a:latin typeface="Open Sans Light"/>
              </a:defRPr>
            </a:pPr>
            <a:r>
              <a:t>  - Zentrale Koordination aller Network-Komponenten</a:t>
            </a:r>
          </a:p>
          <a:p>
            <a:pPr>
              <a:spcBef>
                <a:spcPts val="400"/>
              </a:spcBef>
              <a:spcAft>
                <a:spcPts val="1000"/>
              </a:spcAft>
              <a:defRPr sz="1800">
                <a:latin typeface="Open Sans Light"/>
              </a:defRPr>
            </a:pPr>
            <a:r>
              <a:t>• **Observer**: Service Health Monitoring</a:t>
            </a:r>
          </a:p>
          <a:p>
            <a:pPr>
              <a:spcBef>
                <a:spcPts val="400"/>
              </a:spcBef>
              <a:spcAft>
                <a:spcPts val="1000"/>
              </a:spcAft>
              <a:defRPr sz="1800">
                <a:latin typeface="Open Sans Light"/>
              </a:defRPr>
            </a:pPr>
            <a:r>
              <a:t>  - Dashboard, Alerting, Logging bei Status-Änderungen</a:t>
            </a:r>
          </a:p>
          <a:p>
            <a:pPr>
              <a:spcBef>
                <a:spcPts val="400"/>
              </a:spcBef>
              <a:spcAft>
                <a:spcPts val="1000"/>
              </a:spcAft>
              <a:defRPr sz="1800">
                <a:latin typeface="Open Sans Light"/>
              </a:defRPr>
            </a:pPr>
            <a:r>
              <a:t>• **State**: Service Lifecycle Management</a:t>
            </a:r>
          </a:p>
          <a:p>
            <a:pPr>
              <a:spcBef>
                <a:spcPts val="400"/>
              </a:spcBef>
              <a:spcAft>
                <a:spcPts val="1000"/>
              </a:spcAft>
              <a:defRPr sz="1800">
                <a:latin typeface="Open Sans Light"/>
              </a:defRPr>
            </a:pPr>
            <a:r>
              <a:t>  - Pending → Active → Suspended → Terminated</a:t>
            </a:r>
          </a:p>
        </p:txBody>
      </p:sp>
    </p:spTree>
  </p:cSld>
  <p:clrMapOvr>
    <a:masterClrMapping/>
  </p:clrMapOvr>
</p:sld>
</file>

<file path=ppt/slides/slide1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rPr sz="3600" b="0">
                <a:solidFill>
                  <a:srgbClr val="444444"/>
                </a:solidFill>
                <a:latin typeface="Open Sans"/>
              </a:rPr>
              <a:t>Behavioral Patterns - Telekom Use Cases (2/2)</a:t>
            </a:r>
          </a:p>
        </p:txBody>
      </p:sp>
      <p:sp>
        <p:nvSpPr>
          <p:cNvPr id="3" name="Subtitle 2"/>
          <p:cNvSpPr>
            <a:spLocks noGrp="1"/>
          </p:cNvSpPr>
          <p:nvPr>
            <p:ph type="subTitle"/>
          </p:nvPr>
        </p:nvSpPr>
        <p:spPr/>
        <p:txBody>
          <a:bodyPr anchor="t" tIns="152400" bIns="152400" lIns="152400" rIns="152400"/>
          <a:lstStyle/>
          <a:p/>
          <a:p>
            <a:pPr>
              <a:spcBef>
                <a:spcPts val="0"/>
              </a:spcBef>
              <a:spcAft>
                <a:spcPts val="1000"/>
              </a:spcAft>
              <a:defRPr sz="1800">
                <a:latin typeface="Open Sans Light"/>
              </a:defRPr>
            </a:pPr>
            <a:r>
              <a:t>**Service Delivery &amp; Analysis:**</a:t>
            </a:r>
          </a:p>
          <a:p>
            <a:pPr>
              <a:spcBef>
                <a:spcPts val="400"/>
              </a:spcBef>
              <a:spcAft>
                <a:spcPts val="1000"/>
              </a:spcAft>
              <a:defRPr sz="1800">
                <a:latin typeface="Open Sans Light"/>
              </a:defRPr>
            </a:pPr>
            <a:r>
              <a:t>• **Strategy**: Dynamic Network Routing</a:t>
            </a:r>
          </a:p>
          <a:p>
            <a:pPr>
              <a:spcBef>
                <a:spcPts val="400"/>
              </a:spcBef>
              <a:spcAft>
                <a:spcPts val="1000"/>
              </a:spcAft>
              <a:defRPr sz="1800">
                <a:latin typeface="Open Sans Light"/>
              </a:defRPr>
            </a:pPr>
            <a:r>
              <a:t>  - Shortest Path, Load Balancing, High Availability</a:t>
            </a:r>
          </a:p>
          <a:p>
            <a:pPr>
              <a:spcBef>
                <a:spcPts val="400"/>
              </a:spcBef>
              <a:spcAft>
                <a:spcPts val="1000"/>
              </a:spcAft>
              <a:defRPr sz="1800">
                <a:latin typeface="Open Sans Light"/>
              </a:defRPr>
            </a:pPr>
            <a:r>
              <a:t>• **Template Method**: Service Provisioning</a:t>
            </a:r>
          </a:p>
          <a:p>
            <a:pPr>
              <a:spcBef>
                <a:spcPts val="400"/>
              </a:spcBef>
              <a:spcAft>
                <a:spcPts val="1000"/>
              </a:spcAft>
              <a:defRPr sz="1800">
                <a:latin typeface="Open Sans Light"/>
              </a:defRPr>
            </a:pPr>
            <a:r>
              <a:t>  - VoIP, Internet, MPLS - gemeinsamer Workflow</a:t>
            </a:r>
          </a:p>
          <a:p>
            <a:pPr>
              <a:spcBef>
                <a:spcPts val="400"/>
              </a:spcBef>
              <a:spcAft>
                <a:spcPts val="1000"/>
              </a:spcAft>
              <a:defRPr sz="1800">
                <a:latin typeface="Open Sans Light"/>
              </a:defRPr>
            </a:pPr>
            <a:r>
              <a:t>• **Iterator**: Organisationsstruktur-Navigation</a:t>
            </a:r>
          </a:p>
          <a:p>
            <a:pPr>
              <a:spcBef>
                <a:spcPts val="400"/>
              </a:spcBef>
              <a:spcAft>
                <a:spcPts val="1000"/>
              </a:spcAft>
              <a:defRPr sz="1800">
                <a:latin typeface="Open Sans Light"/>
              </a:defRPr>
            </a:pPr>
            <a:r>
              <a:t>  - Services → SubServices → Components</a:t>
            </a:r>
          </a:p>
          <a:p>
            <a:pPr>
              <a:spcBef>
                <a:spcPts val="400"/>
              </a:spcBef>
              <a:spcAft>
                <a:spcPts val="1000"/>
              </a:spcAft>
              <a:defRPr sz="1800">
                <a:latin typeface="Open Sans Light"/>
              </a:defRPr>
            </a:pPr>
            <a:r>
              <a:t>• **Visitor**: Network Infrastructure Analysis</a:t>
            </a:r>
          </a:p>
          <a:p>
            <a:pPr>
              <a:spcBef>
                <a:spcPts val="400"/>
              </a:spcBef>
              <a:spcAft>
                <a:spcPts val="1000"/>
              </a:spcAft>
              <a:defRPr sz="1800">
                <a:latin typeface="Open Sans Light"/>
              </a:defRPr>
            </a:pPr>
            <a:r>
              <a:t>  - Security Audit, Performance Analysis, Compliance Check</a:t>
            </a:r>
          </a:p>
          <a:p>
            <a:pPr>
              <a:spcBef>
                <a:spcPts val="400"/>
              </a:spcBef>
              <a:spcAft>
                <a:spcPts val="1000"/>
              </a:spcAft>
              <a:defRPr sz="1800">
                <a:latin typeface="Open Sans Light"/>
              </a:defRPr>
            </a:pPr>
            <a:r>
              <a:t>• **Memento**: Configuration Backup/Restore</a:t>
            </a:r>
          </a:p>
          <a:p>
            <a:pPr>
              <a:spcBef>
                <a:spcPts val="400"/>
              </a:spcBef>
              <a:spcAft>
                <a:spcPts val="1000"/>
              </a:spcAft>
              <a:defRPr sz="1800">
                <a:latin typeface="Open Sans Light"/>
              </a:defRPr>
            </a:pPr>
            <a:r>
              <a:t>  - Snapshots vor kritischen Änderungen</a:t>
            </a:r>
          </a:p>
          <a:p>
            <a:pPr>
              <a:spcBef>
                <a:spcPts val="400"/>
              </a:spcBef>
              <a:spcAft>
                <a:spcPts val="1000"/>
              </a:spcAft>
              <a:defRPr sz="1800">
                <a:latin typeface="Open Sans Light"/>
              </a:defRPr>
            </a:pPr>
          </a:p>
          <a:p>
            <a:pPr>
              <a:spcBef>
                <a:spcPts val="400"/>
              </a:spcBef>
              <a:spcAft>
                <a:spcPts val="1000"/>
              </a:spcAft>
              <a:defRPr sz="1800">
                <a:latin typeface="Open Sans Light"/>
              </a:defRPr>
            </a:pPr>
            <a:r>
              <a:t>**Pattern-Kombinationen:**</a:t>
            </a:r>
          </a:p>
          <a:p>
            <a:pPr>
              <a:spcBef>
                <a:spcPts val="400"/>
              </a:spcBef>
              <a:spcAft>
                <a:spcPts val="1000"/>
              </a:spcAft>
              <a:defRPr sz="1800">
                <a:latin typeface="Open Sans Light"/>
              </a:defRPr>
            </a:pPr>
            <a:r>
              <a:t>• Observer + Command: Event-driven Config Changes</a:t>
            </a:r>
          </a:p>
          <a:p>
            <a:pPr>
              <a:spcBef>
                <a:spcPts val="400"/>
              </a:spcBef>
              <a:spcAft>
                <a:spcPts val="1000"/>
              </a:spcAft>
              <a:defRPr sz="1800">
                <a:latin typeface="Open Sans Light"/>
              </a:defRPr>
            </a:pPr>
            <a:r>
              <a:t>• State + Strategy: Zustandsabhängige Routing-Strategien</a:t>
            </a:r>
          </a:p>
          <a:p>
            <a:pPr>
              <a:spcBef>
                <a:spcPts val="400"/>
              </a:spcBef>
              <a:spcAft>
                <a:spcPts val="1000"/>
              </a:spcAft>
              <a:defRPr sz="1800">
                <a:latin typeface="Open Sans Light"/>
              </a:defRPr>
            </a:pPr>
            <a:r>
              <a:t>• Template Method + Strategy: Algorithmus-Familie in Workflows</a:t>
            </a:r>
          </a:p>
        </p:txBody>
      </p:sp>
    </p:spTree>
  </p:cSld>
  <p:clrMapOvr>
    <a:masterClrMapping/>
  </p:clrMapOvr>
</p:sld>
</file>

<file path=ppt/slides/slide1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rPr sz="3600" b="0">
                <a:solidFill>
                  <a:srgbClr val="444444"/>
                </a:solidFill>
                <a:latin typeface="Open Sans"/>
              </a:rPr>
              <a:t>Behavioral Patterns - Telekom Use Cases (2/2)</a:t>
            </a:r>
          </a:p>
        </p:txBody>
      </p:sp>
      <p:sp>
        <p:nvSpPr>
          <p:cNvPr id="3" name="Subtitle 2"/>
          <p:cNvSpPr>
            <a:spLocks noGrp="1"/>
          </p:cNvSpPr>
          <p:nvPr>
            <p:ph type="subTitle"/>
          </p:nvPr>
        </p:nvSpPr>
        <p:spPr/>
        <p:txBody>
          <a:bodyPr anchor="t" tIns="152400" bIns="152400" lIns="152400" rIns="152400"/>
          <a:lstStyle/>
          <a:p/>
          <a:p>
            <a:pPr>
              <a:spcBef>
                <a:spcPts val="0"/>
              </a:spcBef>
              <a:spcAft>
                <a:spcPts val="1000"/>
              </a:spcAft>
              <a:defRPr sz="1800">
                <a:latin typeface="Open Sans Light"/>
              </a:defRPr>
            </a:pPr>
            <a:r>
              <a:t>**Service Delivery &amp; Analysis:**</a:t>
            </a:r>
          </a:p>
          <a:p>
            <a:pPr>
              <a:spcBef>
                <a:spcPts val="400"/>
              </a:spcBef>
              <a:spcAft>
                <a:spcPts val="1000"/>
              </a:spcAft>
              <a:defRPr sz="1800">
                <a:latin typeface="Open Sans Light"/>
              </a:defRPr>
            </a:pPr>
            <a:r>
              <a:t>• **Strategy**: Dynamic Network Routing</a:t>
            </a:r>
          </a:p>
          <a:p>
            <a:pPr>
              <a:spcBef>
                <a:spcPts val="400"/>
              </a:spcBef>
              <a:spcAft>
                <a:spcPts val="1000"/>
              </a:spcAft>
              <a:defRPr sz="1800">
                <a:latin typeface="Open Sans Light"/>
              </a:defRPr>
            </a:pPr>
            <a:r>
              <a:t>  - Shortest Path, Load Balancing, High Availability</a:t>
            </a:r>
          </a:p>
          <a:p>
            <a:pPr>
              <a:spcBef>
                <a:spcPts val="400"/>
              </a:spcBef>
              <a:spcAft>
                <a:spcPts val="1000"/>
              </a:spcAft>
              <a:defRPr sz="1800">
                <a:latin typeface="Open Sans Light"/>
              </a:defRPr>
            </a:pPr>
            <a:r>
              <a:t>• **Template Method**: Service Provisioning</a:t>
            </a:r>
          </a:p>
          <a:p>
            <a:pPr>
              <a:spcBef>
                <a:spcPts val="400"/>
              </a:spcBef>
              <a:spcAft>
                <a:spcPts val="1000"/>
              </a:spcAft>
              <a:defRPr sz="1800">
                <a:latin typeface="Open Sans Light"/>
              </a:defRPr>
            </a:pPr>
            <a:r>
              <a:t>  - VoIP, Internet, MPLS - gemeinsamer Workflow</a:t>
            </a:r>
          </a:p>
          <a:p>
            <a:pPr>
              <a:spcBef>
                <a:spcPts val="400"/>
              </a:spcBef>
              <a:spcAft>
                <a:spcPts val="1000"/>
              </a:spcAft>
              <a:defRPr sz="1800">
                <a:latin typeface="Open Sans Light"/>
              </a:defRPr>
            </a:pPr>
            <a:r>
              <a:t>• **Iterator**: Organisationsstruktur-Navigation</a:t>
            </a:r>
          </a:p>
          <a:p>
            <a:pPr>
              <a:spcBef>
                <a:spcPts val="400"/>
              </a:spcBef>
              <a:spcAft>
                <a:spcPts val="1000"/>
              </a:spcAft>
              <a:defRPr sz="1800">
                <a:latin typeface="Open Sans Light"/>
              </a:defRPr>
            </a:pPr>
            <a:r>
              <a:t>  - Services → SubServices → Components</a:t>
            </a:r>
          </a:p>
          <a:p>
            <a:pPr>
              <a:spcBef>
                <a:spcPts val="400"/>
              </a:spcBef>
              <a:spcAft>
                <a:spcPts val="1000"/>
              </a:spcAft>
              <a:defRPr sz="1800">
                <a:latin typeface="Open Sans Light"/>
              </a:defRPr>
            </a:pPr>
            <a:r>
              <a:t>• **Visitor**: Network Infrastructure Analysis</a:t>
            </a:r>
          </a:p>
          <a:p>
            <a:pPr>
              <a:spcBef>
                <a:spcPts val="400"/>
              </a:spcBef>
              <a:spcAft>
                <a:spcPts val="1000"/>
              </a:spcAft>
              <a:defRPr sz="1800">
                <a:latin typeface="Open Sans Light"/>
              </a:defRPr>
            </a:pPr>
            <a:r>
              <a:t>  - Security Audit, Performance Analysis, Compliance Check</a:t>
            </a:r>
          </a:p>
          <a:p>
            <a:pPr>
              <a:spcBef>
                <a:spcPts val="400"/>
              </a:spcBef>
              <a:spcAft>
                <a:spcPts val="1000"/>
              </a:spcAft>
              <a:defRPr sz="1800">
                <a:latin typeface="Open Sans Light"/>
              </a:defRPr>
            </a:pPr>
            <a:r>
              <a:t>• **Memento**: Configuration Backup/Restore</a:t>
            </a:r>
          </a:p>
          <a:p>
            <a:pPr>
              <a:spcBef>
                <a:spcPts val="400"/>
              </a:spcBef>
              <a:spcAft>
                <a:spcPts val="1000"/>
              </a:spcAft>
              <a:defRPr sz="1800">
                <a:latin typeface="Open Sans Light"/>
              </a:defRPr>
            </a:pPr>
            <a:r>
              <a:t>  - Snapshots vor kritischen Änderungen</a:t>
            </a:r>
          </a:p>
          <a:p>
            <a:pPr>
              <a:spcBef>
                <a:spcPts val="400"/>
              </a:spcBef>
              <a:spcAft>
                <a:spcPts val="1000"/>
              </a:spcAft>
              <a:defRPr sz="1800">
                <a:latin typeface="Open Sans Light"/>
              </a:defRPr>
            </a:pPr>
          </a:p>
          <a:p>
            <a:pPr>
              <a:spcBef>
                <a:spcPts val="400"/>
              </a:spcBef>
              <a:spcAft>
                <a:spcPts val="1000"/>
              </a:spcAft>
              <a:defRPr sz="1800">
                <a:latin typeface="Open Sans Light"/>
              </a:defRPr>
            </a:pPr>
            <a:r>
              <a:t>**Pattern-Kombinationen:**</a:t>
            </a:r>
          </a:p>
          <a:p>
            <a:pPr>
              <a:spcBef>
                <a:spcPts val="400"/>
              </a:spcBef>
              <a:spcAft>
                <a:spcPts val="1000"/>
              </a:spcAft>
              <a:defRPr sz="1800">
                <a:latin typeface="Open Sans Light"/>
              </a:defRPr>
            </a:pPr>
            <a:r>
              <a:t>• Observer + Command: Event-driven Config Changes</a:t>
            </a:r>
          </a:p>
          <a:p>
            <a:pPr>
              <a:spcBef>
                <a:spcPts val="400"/>
              </a:spcBef>
              <a:spcAft>
                <a:spcPts val="1000"/>
              </a:spcAft>
              <a:defRPr sz="1800">
                <a:latin typeface="Open Sans Light"/>
              </a:defRPr>
            </a:pPr>
            <a:r>
              <a:t>• State + Strategy: Zustandsabhängige Routing-Strategien</a:t>
            </a:r>
          </a:p>
          <a:p>
            <a:pPr>
              <a:spcBef>
                <a:spcPts val="400"/>
              </a:spcBef>
              <a:spcAft>
                <a:spcPts val="1000"/>
              </a:spcAft>
              <a:defRPr sz="1800">
                <a:latin typeface="Open Sans Light"/>
              </a:defRPr>
            </a:pPr>
            <a:r>
              <a:t>• Template Method + Strategy: Algorithmus-Familie in Workflows</a:t>
            </a:r>
          </a:p>
        </p:txBody>
      </p:sp>
    </p:spTree>
  </p:cSld>
  <p:clrMapOvr>
    <a:masterClrMapping/>
  </p:clrMapOvr>
</p:sld>
</file>

<file path=ppt/slides/slide1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7" name="PlaceHolder 1"/>
          <p:cNvSpPr>
            <a:spLocks noGrp="1"/>
          </p:cNvSpPr>
          <p:nvPr>
            <p:ph type="title"/>
          </p:nvPr>
        </p:nvSpPr>
        <p:spPr>
          <a:xfrm>
            <a:off x="311760" y="2151000"/>
            <a:ext cx="8520120" cy="841320"/>
          </a:xfrm>
          <a:prstGeom prst="rect">
            <a:avLst/>
          </a:prstGeom>
          <a:noFill/>
          <a:ln w="0">
            <a:noFill/>
          </a:ln>
        </p:spPr>
        <p:txBody>
          <a:bodyPr lIns="91440" rIns="91440" tIns="91440" bIns="91440" anchor="ctr">
            <a:noAutofit/>
          </a:bodyPr>
          <a:p>
            <a:pPr indent="0" algn="ctr">
              <a:lnSpc>
                <a:spcPct val="100000"/>
              </a:lnSpc>
              <a:buNone/>
            </a:pPr>
            <a:r>
              <a:rPr b="0" lang="en-US" sz="3600" strike="noStrike" u="none">
                <a:solidFill>
                  <a:schemeClr val="dk1"/>
                </a:solidFill>
                <a:uFillTx/>
                <a:latin typeface="Open Sans"/>
                <a:ea typeface="Open Sans"/>
              </a:rPr>
              <a:t>Deployments</a:t>
            </a:r>
            <a:endParaRPr b="0" lang="en-US" sz="36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1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8" name="PlaceHolder 1"/>
          <p:cNvSpPr>
            <a:spLocks noGrp="1"/>
          </p:cNvSpPr>
          <p:nvPr>
            <p:ph type="title"/>
          </p:nvPr>
        </p:nvSpPr>
        <p:spPr>
          <a:xfrm>
            <a:off x="311760" y="444960"/>
            <a:ext cx="7683120" cy="609840"/>
          </a:xfrm>
          <a:prstGeom prst="rect">
            <a:avLst/>
          </a:prstGeom>
          <a:noFill/>
          <a:ln w="0">
            <a:noFill/>
          </a:ln>
        </p:spPr>
        <p:txBody>
          <a:bodyPr lIns="91440" rIns="91440" tIns="91440" bIns="91440" anchor="t">
            <a:normAutofit/>
          </a:bodyPr>
          <a:p>
            <a:pPr indent="0">
              <a:lnSpc>
                <a:spcPct val="100000"/>
              </a:lnSpc>
              <a:buNone/>
            </a:pPr>
            <a:r>
              <a:rPr b="0" lang="en-US" sz="2800" strike="noStrike" u="none">
                <a:solidFill>
                  <a:schemeClr val="dk1"/>
                </a:solidFill>
                <a:uFillTx/>
                <a:latin typeface="Open Sans"/>
                <a:ea typeface="Open Sans"/>
              </a:rPr>
              <a:t>Deployments</a:t>
            </a:r>
            <a:endParaRPr b="0" lang="en-US" sz="2800" strike="noStrike" u="none">
              <a:solidFill>
                <a:srgbClr val="000000"/>
              </a:solidFill>
              <a:uFillTx/>
              <a:latin typeface="Arial"/>
            </a:endParaRPr>
          </a:p>
        </p:txBody>
      </p:sp>
      <p:sp>
        <p:nvSpPr>
          <p:cNvPr id="439" name="PlaceHolder 2"/>
          <p:cNvSpPr>
            <a:spLocks noGrp="1"/>
          </p:cNvSpPr>
          <p:nvPr>
            <p:ph/>
          </p:nvPr>
        </p:nvSpPr>
        <p:spPr>
          <a:xfrm>
            <a:off x="311760" y="1152360"/>
            <a:ext cx="8520120" cy="3416040"/>
          </a:xfrm>
          <a:prstGeom prst="rect">
            <a:avLst/>
          </a:prstGeom>
          <a:noFill/>
          <a:ln w="0">
            <a:noFill/>
          </a:ln>
        </p:spPr>
        <p:txBody>
          <a:bodyPr lIns="91440" rIns="91440" tIns="91440" bIns="91440" anchor="t">
            <a:noAutofit/>
          </a:bodyPr>
          <a:p>
            <a:pPr marL="343080" indent="-343080">
              <a:lnSpc>
                <a:spcPct val="115000"/>
              </a:lnSpc>
              <a:buClr>
                <a:srgbClr val="595959"/>
              </a:buClr>
              <a:buFont typeface="Arial"/>
              <a:buChar char="•"/>
            </a:pPr>
            <a:r>
              <a:rPr b="0" lang="en-US" sz="1800" strike="noStrike" u="none">
                <a:solidFill>
                  <a:schemeClr val="dk2"/>
                </a:solidFill>
                <a:uFillTx/>
                <a:latin typeface="Open Sans"/>
                <a:ea typeface="Open Sans"/>
              </a:rPr>
              <a:t>Definition of a desired state for Pods:</a:t>
            </a:r>
            <a:endParaRPr b="0" lang="en-US" sz="1800" strike="noStrike" u="none">
              <a:solidFill>
                <a:srgbClr val="000000"/>
              </a:solidFill>
              <a:uFillTx/>
              <a:latin typeface="Open Sans"/>
            </a:endParaRPr>
          </a:p>
          <a:p>
            <a:pPr lvl="1" marL="914400" indent="-317520">
              <a:lnSpc>
                <a:spcPct val="115000"/>
              </a:lnSpc>
              <a:spcBef>
                <a:spcPts val="1599"/>
              </a:spcBef>
              <a:buClr>
                <a:srgbClr val="595959"/>
              </a:buClr>
              <a:buFont typeface="Arial"/>
              <a:buChar char="•"/>
            </a:pPr>
            <a:r>
              <a:rPr b="0" lang="en-US" sz="1400" strike="noStrike" u="none">
                <a:solidFill>
                  <a:schemeClr val="dk2"/>
                </a:solidFill>
                <a:uFillTx/>
                <a:latin typeface="Open Sans"/>
                <a:ea typeface="Open Sans"/>
              </a:rPr>
              <a:t>Number of Replicas</a:t>
            </a:r>
            <a:endParaRPr b="0" lang="en-US" sz="1400" strike="noStrike" u="none">
              <a:solidFill>
                <a:srgbClr val="000000"/>
              </a:solidFill>
              <a:uFillTx/>
              <a:latin typeface="Arial"/>
            </a:endParaRPr>
          </a:p>
          <a:p>
            <a:pPr lvl="1" marL="914400" indent="-317520">
              <a:lnSpc>
                <a:spcPct val="115000"/>
              </a:lnSpc>
              <a:spcBef>
                <a:spcPts val="1599"/>
              </a:spcBef>
              <a:buClr>
                <a:srgbClr val="595959"/>
              </a:buClr>
              <a:buFont typeface="Arial"/>
              <a:buChar char="•"/>
            </a:pPr>
            <a:r>
              <a:rPr b="0" lang="en-US" sz="1400" strike="noStrike" u="none">
                <a:solidFill>
                  <a:schemeClr val="dk2"/>
                </a:solidFill>
                <a:uFillTx/>
                <a:latin typeface="Open Sans"/>
                <a:ea typeface="Open Sans"/>
              </a:rPr>
              <a:t>Health Strategy</a:t>
            </a:r>
            <a:endParaRPr b="0" lang="en-US" sz="1400" strike="noStrike" u="none">
              <a:solidFill>
                <a:srgbClr val="000000"/>
              </a:solidFill>
              <a:uFillTx/>
              <a:latin typeface="Arial"/>
            </a:endParaRPr>
          </a:p>
          <a:p>
            <a:pPr lvl="1" marL="914400" indent="-317520">
              <a:lnSpc>
                <a:spcPct val="115000"/>
              </a:lnSpc>
              <a:spcBef>
                <a:spcPts val="1599"/>
              </a:spcBef>
              <a:buClr>
                <a:srgbClr val="595959"/>
              </a:buClr>
              <a:buFont typeface="Arial"/>
              <a:buChar char="•"/>
            </a:pPr>
            <a:r>
              <a:rPr b="0" lang="en-US" sz="1400" strike="noStrike" u="none">
                <a:solidFill>
                  <a:schemeClr val="dk2"/>
                </a:solidFill>
                <a:uFillTx/>
                <a:latin typeface="Open Sans"/>
                <a:ea typeface="Open Sans"/>
              </a:rPr>
              <a:t>Rolling Updates</a:t>
            </a:r>
            <a:br>
              <a:rPr sz="1400"/>
            </a:br>
            <a:r>
              <a:rPr b="0" lang="en-US" sz="1400" strike="noStrike" u="none">
                <a:solidFill>
                  <a:schemeClr val="dk2"/>
                </a:solidFill>
                <a:uFillTx/>
                <a:latin typeface="Open Sans"/>
              </a:rPr>
              <a:t> </a:t>
            </a:r>
            <a:endParaRPr b="0" lang="en-US" sz="1400" strike="noStrike" u="none">
              <a:solidFill>
                <a:srgbClr val="000000"/>
              </a:solidFill>
              <a:uFillTx/>
              <a:latin typeface="Arial"/>
            </a:endParaRPr>
          </a:p>
          <a:p>
            <a:pPr marL="343080" indent="-343080">
              <a:lnSpc>
                <a:spcPct val="115000"/>
              </a:lnSpc>
              <a:buClr>
                <a:srgbClr val="595959"/>
              </a:buClr>
              <a:buFont typeface="Arial"/>
              <a:buChar char="•"/>
            </a:pPr>
            <a:r>
              <a:rPr b="0" lang="en-US" sz="1800" strike="noStrike" u="none">
                <a:solidFill>
                  <a:schemeClr val="dk2"/>
                </a:solidFill>
                <a:uFillTx/>
                <a:latin typeface="Open Sans"/>
                <a:ea typeface="Open Sans"/>
              </a:rPr>
              <a:t>Kubernetes will ensure the desired state automatically</a:t>
            </a:r>
            <a:br>
              <a:rPr sz="1800"/>
            </a:br>
            <a:r>
              <a:rPr b="0" lang="en-US" sz="1800" strike="noStrike" u="none">
                <a:solidFill>
                  <a:schemeClr val="dk2"/>
                </a:solidFill>
                <a:uFillTx/>
                <a:latin typeface="Open Sans"/>
              </a:rPr>
              <a:t> </a:t>
            </a:r>
            <a:endParaRPr b="0" lang="en-US" sz="1800" strike="noStrike" u="none">
              <a:solidFill>
                <a:srgbClr val="000000"/>
              </a:solidFill>
              <a:uFillTx/>
              <a:latin typeface="Open Sans"/>
            </a:endParaRPr>
          </a:p>
          <a:p>
            <a:pPr marL="343080" indent="-343080">
              <a:lnSpc>
                <a:spcPct val="115000"/>
              </a:lnSpc>
              <a:buClr>
                <a:srgbClr val="595959"/>
              </a:buClr>
              <a:buFont typeface="Arial"/>
              <a:buChar char="•"/>
            </a:pPr>
            <a:r>
              <a:rPr b="0" lang="en-US" sz="1800" strike="noStrike" u="none">
                <a:solidFill>
                  <a:schemeClr val="dk2"/>
                </a:solidFill>
                <a:uFillTx/>
                <a:latin typeface="Open Sans"/>
                <a:ea typeface="Open Sans"/>
              </a:rPr>
              <a:t>Different types of Deployments: Deployments, DaemonSets, StatefulSets, Cronjobs for different tasks</a:t>
            </a:r>
            <a:endParaRPr b="0" lang="en-US" sz="1800" strike="noStrike" u="none">
              <a:solidFill>
                <a:srgbClr val="000000"/>
              </a:solidFill>
              <a:uFillTx/>
              <a:latin typeface="Open Sans"/>
            </a:endParaRPr>
          </a:p>
          <a:p>
            <a:pPr indent="0">
              <a:lnSpc>
                <a:spcPct val="115000"/>
              </a:lnSpc>
              <a:buNone/>
              <a:tabLst>
                <a:tab algn="l" pos="0"/>
              </a:tabLst>
            </a:pPr>
            <a:endParaRPr b="0" lang="en-US" sz="1800" strike="noStrike" u="none">
              <a:solidFill>
                <a:srgbClr val="000000"/>
              </a:solidFill>
              <a:uFillTx/>
              <a:latin typeface="Open Sans"/>
            </a:endParaRPr>
          </a:p>
        </p:txBody>
      </p:sp>
    </p:spTree>
  </p:cSld>
  <mc:AlternateContent>
    <mc:Choice Requires="p14">
      <p:transition spd="slow" p14:dur="2000"/>
    </mc:Choice>
    <mc:Fallback>
      <p:transition spd="slow"/>
    </mc:Fallback>
  </mc:AlternateContent>
  <p:timing>
    <p:tnLst>
      <p:par>
        <p:cTn id="1641" dur="indefinite" restart="never" nodeType="tmRoot">
          <p:childTnLst>
            <p:seq>
              <p:cTn id="1642" dur="indefinite" nodeType="mainSeq">
                <p:childTnLst>
                  <p:par>
                    <p:cTn id="1643" fill="hold">
                      <p:stCondLst>
                        <p:cond delay="indefinite"/>
                      </p:stCondLst>
                      <p:childTnLst>
                        <p:par>
                          <p:cTn id="1644" fill="hold">
                            <p:stCondLst>
                              <p:cond delay="0"/>
                            </p:stCondLst>
                            <p:childTnLst>
                              <p:par>
                                <p:cTn id="1645" nodeType="clickEffect" fill="hold" presetClass="entr" presetID="1">
                                  <p:stCondLst>
                                    <p:cond delay="0"/>
                                  </p:stCondLst>
                                  <p:childTnLst>
                                    <p:set>
                                      <p:cBhvr>
                                        <p:cTn id="1646" dur="1" fill="hold">
                                          <p:stCondLst>
                                            <p:cond delay="0"/>
                                          </p:stCondLst>
                                        </p:cTn>
                                        <p:tgtEl>
                                          <p:spTgt spid="439">
                                            <p:txEl>
                                              <p:pRg st="0" end="0"/>
                                            </p:txEl>
                                          </p:spTgt>
                                        </p:tgtEl>
                                        <p:attrNameLst>
                                          <p:attrName>style.visibility</p:attrName>
                                        </p:attrNameLst>
                                      </p:cBhvr>
                                      <p:to>
                                        <p:strVal val="visible"/>
                                      </p:to>
                                    </p:set>
                                  </p:childTnLst>
                                </p:cTn>
                              </p:par>
                            </p:childTnLst>
                          </p:cTn>
                        </p:par>
                      </p:childTnLst>
                    </p:cTn>
                  </p:par>
                  <p:par>
                    <p:cTn id="1647" fill="hold">
                      <p:stCondLst>
                        <p:cond delay="indefinite"/>
                      </p:stCondLst>
                      <p:childTnLst>
                        <p:par>
                          <p:cTn id="1648" fill="hold">
                            <p:stCondLst>
                              <p:cond delay="0"/>
                            </p:stCondLst>
                            <p:childTnLst>
                              <p:par>
                                <p:cTn id="1649" nodeType="clickEffect" fill="hold" presetClass="entr" presetID="1">
                                  <p:stCondLst>
                                    <p:cond delay="0"/>
                                  </p:stCondLst>
                                  <p:childTnLst>
                                    <p:set>
                                      <p:cBhvr>
                                        <p:cTn id="1650" dur="1" fill="hold">
                                          <p:stCondLst>
                                            <p:cond delay="0"/>
                                          </p:stCondLst>
                                        </p:cTn>
                                        <p:tgtEl>
                                          <p:spTgt spid="439">
                                            <p:txEl>
                                              <p:pRg st="1" end="1"/>
                                            </p:txEl>
                                          </p:spTgt>
                                        </p:tgtEl>
                                        <p:attrNameLst>
                                          <p:attrName>style.visibility</p:attrName>
                                        </p:attrNameLst>
                                      </p:cBhvr>
                                      <p:to>
                                        <p:strVal val="visible"/>
                                      </p:to>
                                    </p:set>
                                  </p:childTnLst>
                                </p:cTn>
                              </p:par>
                            </p:childTnLst>
                          </p:cTn>
                        </p:par>
                      </p:childTnLst>
                    </p:cTn>
                  </p:par>
                  <p:par>
                    <p:cTn id="1651" fill="hold">
                      <p:stCondLst>
                        <p:cond delay="indefinite"/>
                      </p:stCondLst>
                      <p:childTnLst>
                        <p:par>
                          <p:cTn id="1652" fill="hold">
                            <p:stCondLst>
                              <p:cond delay="0"/>
                            </p:stCondLst>
                            <p:childTnLst>
                              <p:par>
                                <p:cTn id="1653" nodeType="clickEffect" fill="hold" presetClass="entr" presetID="1">
                                  <p:stCondLst>
                                    <p:cond delay="0"/>
                                  </p:stCondLst>
                                  <p:childTnLst>
                                    <p:set>
                                      <p:cBhvr>
                                        <p:cTn id="1654" dur="1" fill="hold">
                                          <p:stCondLst>
                                            <p:cond delay="0"/>
                                          </p:stCondLst>
                                        </p:cTn>
                                        <p:tgtEl>
                                          <p:spTgt spid="439">
                                            <p:txEl>
                                              <p:pRg st="2" end="2"/>
                                            </p:txEl>
                                          </p:spTgt>
                                        </p:tgtEl>
                                        <p:attrNameLst>
                                          <p:attrName>style.visibility</p:attrName>
                                        </p:attrNameLst>
                                      </p:cBhvr>
                                      <p:to>
                                        <p:strVal val="visible"/>
                                      </p:to>
                                    </p:set>
                                  </p:childTnLst>
                                </p:cTn>
                              </p:par>
                            </p:childTnLst>
                          </p:cTn>
                        </p:par>
                      </p:childTnLst>
                    </p:cTn>
                  </p:par>
                  <p:par>
                    <p:cTn id="1655" fill="hold">
                      <p:stCondLst>
                        <p:cond delay="indefinite"/>
                      </p:stCondLst>
                      <p:childTnLst>
                        <p:par>
                          <p:cTn id="1656" fill="hold">
                            <p:stCondLst>
                              <p:cond delay="0"/>
                            </p:stCondLst>
                            <p:childTnLst>
                              <p:par>
                                <p:cTn id="1657" nodeType="clickEffect" fill="hold" presetClass="entr" presetID="1">
                                  <p:stCondLst>
                                    <p:cond delay="0"/>
                                  </p:stCondLst>
                                  <p:childTnLst>
                                    <p:set>
                                      <p:cBhvr>
                                        <p:cTn id="1658" dur="1" fill="hold">
                                          <p:stCondLst>
                                            <p:cond delay="0"/>
                                          </p:stCondLst>
                                        </p:cTn>
                                        <p:tgtEl>
                                          <p:spTgt spid="439">
                                            <p:txEl>
                                              <p:pRg st="3" end="3"/>
                                            </p:txEl>
                                          </p:spTgt>
                                        </p:tgtEl>
                                        <p:attrNameLst>
                                          <p:attrName>style.visibility</p:attrName>
                                        </p:attrNameLst>
                                      </p:cBhvr>
                                      <p:to>
                                        <p:strVal val="visible"/>
                                      </p:to>
                                    </p:set>
                                  </p:childTnLst>
                                </p:cTn>
                              </p:par>
                            </p:childTnLst>
                          </p:cTn>
                        </p:par>
                      </p:childTnLst>
                    </p:cTn>
                  </p:par>
                  <p:par>
                    <p:cTn id="1659" fill="hold">
                      <p:stCondLst>
                        <p:cond delay="indefinite"/>
                      </p:stCondLst>
                      <p:childTnLst>
                        <p:par>
                          <p:cTn id="1660" fill="hold">
                            <p:stCondLst>
                              <p:cond delay="0"/>
                            </p:stCondLst>
                            <p:childTnLst>
                              <p:par>
                                <p:cTn id="1661" nodeType="clickEffect" fill="hold" presetClass="entr" presetID="1">
                                  <p:stCondLst>
                                    <p:cond delay="0"/>
                                  </p:stCondLst>
                                  <p:childTnLst>
                                    <p:set>
                                      <p:cBhvr>
                                        <p:cTn id="1662" dur="1" fill="hold">
                                          <p:stCondLst>
                                            <p:cond delay="0"/>
                                          </p:stCondLst>
                                        </p:cTn>
                                        <p:tgtEl>
                                          <p:spTgt spid="439">
                                            <p:txEl>
                                              <p:pRg st="4" end="4"/>
                                            </p:txEl>
                                          </p:spTgt>
                                        </p:tgtEl>
                                        <p:attrNameLst>
                                          <p:attrName>style.visibility</p:attrName>
                                        </p:attrNameLst>
                                      </p:cBhvr>
                                      <p:to>
                                        <p:strVal val="visible"/>
                                      </p:to>
                                    </p:set>
                                  </p:childTnLst>
                                </p:cTn>
                              </p:par>
                            </p:childTnLst>
                          </p:cTn>
                        </p:par>
                      </p:childTnLst>
                    </p:cTn>
                  </p:par>
                  <p:par>
                    <p:cTn id="1663" fill="hold">
                      <p:stCondLst>
                        <p:cond delay="indefinite"/>
                      </p:stCondLst>
                      <p:childTnLst>
                        <p:par>
                          <p:cTn id="1664" fill="hold">
                            <p:stCondLst>
                              <p:cond delay="0"/>
                            </p:stCondLst>
                            <p:childTnLst>
                              <p:par>
                                <p:cTn id="1665" nodeType="clickEffect" fill="hold" presetClass="entr" presetID="1">
                                  <p:stCondLst>
                                    <p:cond delay="0"/>
                                  </p:stCondLst>
                                  <p:childTnLst>
                                    <p:set>
                                      <p:cBhvr>
                                        <p:cTn id="1666" dur="1" fill="hold">
                                          <p:stCondLst>
                                            <p:cond delay="0"/>
                                          </p:stCondLst>
                                        </p:cTn>
                                        <p:tgtEl>
                                          <p:spTgt spid="439">
                                            <p:txEl>
                                              <p:pRg st="5" end="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0" name="PlaceHolder 1"/>
          <p:cNvSpPr>
            <a:spLocks noGrp="1"/>
          </p:cNvSpPr>
          <p:nvPr>
            <p:ph type="title"/>
          </p:nvPr>
        </p:nvSpPr>
        <p:spPr>
          <a:xfrm>
            <a:off x="311760" y="444960"/>
            <a:ext cx="7683120" cy="609840"/>
          </a:xfrm>
          <a:prstGeom prst="rect">
            <a:avLst/>
          </a:prstGeom>
          <a:noFill/>
          <a:ln w="0">
            <a:noFill/>
          </a:ln>
        </p:spPr>
        <p:txBody>
          <a:bodyPr lIns="91440" rIns="91440" tIns="91440" bIns="91440" anchor="t">
            <a:noAutofit/>
          </a:bodyPr>
          <a:p>
            <a:pPr indent="0">
              <a:lnSpc>
                <a:spcPct val="100000"/>
              </a:lnSpc>
              <a:buNone/>
            </a:pPr>
            <a:r>
              <a:rPr b="0" lang="en-US" sz="2800" strike="noStrike" u="none">
                <a:solidFill>
                  <a:schemeClr val="dk1"/>
                </a:solidFill>
                <a:uFillTx/>
                <a:latin typeface="Trebuchet MS"/>
                <a:ea typeface="Trebuchet MS"/>
              </a:rPr>
              <a:t>Container, Pods, Deployments</a:t>
            </a:r>
            <a:endParaRPr b="0" lang="en-US" sz="2800" strike="noStrike" u="none">
              <a:solidFill>
                <a:srgbClr val="000000"/>
              </a:solidFill>
              <a:uFillTx/>
              <a:latin typeface="Arial"/>
            </a:endParaRPr>
          </a:p>
        </p:txBody>
      </p:sp>
      <p:sp>
        <p:nvSpPr>
          <p:cNvPr id="441" name="Rechteck 3"/>
          <p:cNvSpPr/>
          <p:nvPr/>
        </p:nvSpPr>
        <p:spPr>
          <a:xfrm>
            <a:off x="2883960" y="1662480"/>
            <a:ext cx="3803400" cy="2386800"/>
          </a:xfrm>
          <a:prstGeom prst="rect">
            <a:avLst/>
          </a:prstGeom>
          <a:solidFill>
            <a:srgbClr val="0070c0"/>
          </a:solidFill>
          <a:ln w="12700">
            <a:solidFill>
              <a:srgbClr val="000000"/>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800" strike="noStrike" u="none">
                <a:solidFill>
                  <a:schemeClr val="lt1"/>
                </a:solidFill>
                <a:uFillTx/>
                <a:latin typeface="Source Sans Pro"/>
                <a:ea typeface="Source Sans Pro"/>
              </a:rPr>
              <a:t>Deployment / DaemonSet / StatefulSet / CronJob</a:t>
            </a:r>
            <a:endParaRPr b="0" lang="en-US" sz="1800" strike="noStrike" u="none">
              <a:solidFill>
                <a:srgbClr val="ffffff"/>
              </a:solidFill>
              <a:uFillTx/>
              <a:latin typeface="Arial"/>
            </a:endParaRPr>
          </a:p>
          <a:p>
            <a:pPr algn="ctr">
              <a:lnSpc>
                <a:spcPct val="100000"/>
              </a:lnSpc>
            </a:pPr>
            <a:endParaRPr b="0" lang="en-US" sz="1800" strike="noStrike" u="none">
              <a:solidFill>
                <a:srgbClr val="ffffff"/>
              </a:solidFill>
              <a:uFillTx/>
              <a:latin typeface="Arial"/>
            </a:endParaRPr>
          </a:p>
          <a:p>
            <a:pPr algn="ctr">
              <a:lnSpc>
                <a:spcPct val="100000"/>
              </a:lnSpc>
            </a:pPr>
            <a:endParaRPr b="0" lang="en-US" sz="1800" strike="noStrike" u="none">
              <a:solidFill>
                <a:srgbClr val="ffffff"/>
              </a:solidFill>
              <a:uFillTx/>
              <a:latin typeface="Arial"/>
            </a:endParaRPr>
          </a:p>
          <a:p>
            <a:pPr algn="ctr">
              <a:lnSpc>
                <a:spcPct val="100000"/>
              </a:lnSpc>
            </a:pPr>
            <a:endParaRPr b="0" lang="en-US" sz="1800" strike="noStrike" u="none">
              <a:solidFill>
                <a:srgbClr val="ffffff"/>
              </a:solidFill>
              <a:uFillTx/>
              <a:latin typeface="Arial"/>
            </a:endParaRPr>
          </a:p>
          <a:p>
            <a:pPr algn="ctr">
              <a:lnSpc>
                <a:spcPct val="100000"/>
              </a:lnSpc>
            </a:pPr>
            <a:endParaRPr b="0" lang="en-US" sz="1800" strike="noStrike" u="none">
              <a:solidFill>
                <a:srgbClr val="ffffff"/>
              </a:solidFill>
              <a:uFillTx/>
              <a:latin typeface="Arial"/>
            </a:endParaRPr>
          </a:p>
          <a:p>
            <a:pPr algn="ctr">
              <a:lnSpc>
                <a:spcPct val="100000"/>
              </a:lnSpc>
            </a:pPr>
            <a:endParaRPr b="0" lang="en-US" sz="1800" strike="noStrike" u="none">
              <a:solidFill>
                <a:srgbClr val="ffffff"/>
              </a:solidFill>
              <a:uFillTx/>
              <a:latin typeface="Arial"/>
            </a:endParaRPr>
          </a:p>
          <a:p>
            <a:pPr algn="ctr">
              <a:lnSpc>
                <a:spcPct val="100000"/>
              </a:lnSpc>
            </a:pPr>
            <a:endParaRPr b="0" lang="en-US" sz="1800" strike="noStrike" u="none">
              <a:solidFill>
                <a:srgbClr val="ffffff"/>
              </a:solidFill>
              <a:uFillTx/>
              <a:latin typeface="Arial"/>
            </a:endParaRPr>
          </a:p>
        </p:txBody>
      </p:sp>
      <p:sp>
        <p:nvSpPr>
          <p:cNvPr id="442" name="Rechteck 4"/>
          <p:cNvSpPr/>
          <p:nvPr/>
        </p:nvSpPr>
        <p:spPr>
          <a:xfrm>
            <a:off x="3112560" y="2351880"/>
            <a:ext cx="3355560" cy="1508040"/>
          </a:xfrm>
          <a:prstGeom prst="rect">
            <a:avLst/>
          </a:prstGeom>
          <a:solidFill>
            <a:srgbClr val="0080df"/>
          </a:solidFill>
          <a:ln w="12700">
            <a:solidFill>
              <a:srgbClr val="000000"/>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800" strike="noStrike" u="none">
                <a:solidFill>
                  <a:schemeClr val="lt1"/>
                </a:solidFill>
                <a:uFillTx/>
                <a:latin typeface="Source Sans Pro"/>
                <a:ea typeface="Source Sans Pro"/>
              </a:rPr>
              <a:t>Pod</a:t>
            </a:r>
            <a:endParaRPr b="0" lang="en-US" sz="1800" strike="noStrike" u="none">
              <a:solidFill>
                <a:srgbClr val="ffffff"/>
              </a:solidFill>
              <a:uFillTx/>
              <a:latin typeface="Arial"/>
            </a:endParaRPr>
          </a:p>
          <a:p>
            <a:pPr algn="ctr">
              <a:lnSpc>
                <a:spcPct val="100000"/>
              </a:lnSpc>
            </a:pPr>
            <a:endParaRPr b="0" lang="en-US" sz="1800" strike="noStrike" u="none">
              <a:solidFill>
                <a:srgbClr val="ffffff"/>
              </a:solidFill>
              <a:uFillTx/>
              <a:latin typeface="Arial"/>
            </a:endParaRPr>
          </a:p>
          <a:p>
            <a:pPr algn="ctr">
              <a:lnSpc>
                <a:spcPct val="100000"/>
              </a:lnSpc>
            </a:pPr>
            <a:endParaRPr b="0" lang="en-US" sz="1800" strike="noStrike" u="none">
              <a:solidFill>
                <a:srgbClr val="ffffff"/>
              </a:solidFill>
              <a:uFillTx/>
              <a:latin typeface="Arial"/>
            </a:endParaRPr>
          </a:p>
          <a:p>
            <a:pPr algn="ctr">
              <a:lnSpc>
                <a:spcPct val="100000"/>
              </a:lnSpc>
            </a:pPr>
            <a:endParaRPr b="0" lang="en-US" sz="1800" strike="noStrike" u="none">
              <a:solidFill>
                <a:srgbClr val="ffffff"/>
              </a:solidFill>
              <a:uFillTx/>
              <a:latin typeface="Arial"/>
            </a:endParaRPr>
          </a:p>
        </p:txBody>
      </p:sp>
      <p:sp>
        <p:nvSpPr>
          <p:cNvPr id="443" name="Rechteck 5"/>
          <p:cNvSpPr/>
          <p:nvPr/>
        </p:nvSpPr>
        <p:spPr>
          <a:xfrm>
            <a:off x="3331800" y="3018600"/>
            <a:ext cx="2907360" cy="685440"/>
          </a:xfrm>
          <a:prstGeom prst="rect">
            <a:avLst/>
          </a:prstGeom>
          <a:solidFill>
            <a:srgbClr val="008df8"/>
          </a:solidFill>
          <a:ln w="12700">
            <a:solidFill>
              <a:srgbClr val="000000"/>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800" strike="noStrike" u="none">
                <a:solidFill>
                  <a:schemeClr val="lt1"/>
                </a:solidFill>
                <a:uFillTx/>
                <a:latin typeface="Source Sans Pro"/>
                <a:ea typeface="Source Sans Pro"/>
              </a:rPr>
              <a:t>Applications / Container</a:t>
            </a:r>
            <a:endParaRPr b="0" lang="en-US" sz="1800" strike="noStrike" u="none">
              <a:solidFill>
                <a:srgbClr val="ffffff"/>
              </a:solidFill>
              <a:uFillTx/>
              <a:latin typeface="Arial"/>
            </a:endParaRPr>
          </a:p>
        </p:txBody>
      </p:sp>
    </p:spTree>
  </p:cSld>
  <mc:AlternateContent>
    <mc:Choice Requires="p14">
      <p:transition spd="slow" p14:dur="2000"/>
    </mc:Choice>
    <mc:Fallback>
      <p:transition spd="slow"/>
    </mc:Fallback>
  </mc:AlternateContent>
  <p:timing>
    <p:tnLst>
      <p:par>
        <p:cTn id="1667" dur="indefinite" restart="never" nodeType="tmRoot">
          <p:childTnLst>
            <p:seq>
              <p:cTn id="1668" dur="indefinite" nodeType="mainSeq">
                <p:childTnLst>
                  <p:par>
                    <p:cTn id="1669" fill="hold">
                      <p:stCondLst>
                        <p:cond delay="indefinite"/>
                      </p:stCondLst>
                      <p:childTnLst>
                        <p:par>
                          <p:cTn id="1670" fill="hold">
                            <p:stCondLst>
                              <p:cond delay="0"/>
                            </p:stCondLst>
                            <p:childTnLst>
                              <p:par>
                                <p:cTn id="1671" nodeType="clickEffect" fill="hold" presetClass="entr" presetID="1">
                                  <p:stCondLst>
                                    <p:cond delay="0"/>
                                  </p:stCondLst>
                                  <p:childTnLst>
                                    <p:set>
                                      <p:cBhvr>
                                        <p:cTn id="1672" dur="1" fill="hold">
                                          <p:stCondLst>
                                            <p:cond delay="0"/>
                                          </p:stCondLst>
                                        </p:cTn>
                                        <p:tgtEl>
                                          <p:spTgt spid="443"/>
                                        </p:tgtEl>
                                        <p:attrNameLst>
                                          <p:attrName>style.visibility</p:attrName>
                                        </p:attrNameLst>
                                      </p:cBhvr>
                                      <p:to>
                                        <p:strVal val="visible"/>
                                      </p:to>
                                    </p:set>
                                  </p:childTnLst>
                                </p:cTn>
                              </p:par>
                            </p:childTnLst>
                          </p:cTn>
                        </p:par>
                      </p:childTnLst>
                    </p:cTn>
                  </p:par>
                  <p:par>
                    <p:cTn id="1673" fill="hold">
                      <p:stCondLst>
                        <p:cond delay="indefinite"/>
                      </p:stCondLst>
                      <p:childTnLst>
                        <p:par>
                          <p:cTn id="1674" fill="hold">
                            <p:stCondLst>
                              <p:cond delay="0"/>
                            </p:stCondLst>
                            <p:childTnLst>
                              <p:par>
                                <p:cTn id="1675" nodeType="clickEffect" fill="hold" presetClass="entr" presetID="1">
                                  <p:stCondLst>
                                    <p:cond delay="0"/>
                                  </p:stCondLst>
                                  <p:childTnLst>
                                    <p:set>
                                      <p:cBhvr>
                                        <p:cTn id="1676" dur="1" fill="hold">
                                          <p:stCondLst>
                                            <p:cond delay="0"/>
                                          </p:stCondLst>
                                        </p:cTn>
                                        <p:tgtEl>
                                          <p:spTgt spid="442"/>
                                        </p:tgtEl>
                                        <p:attrNameLst>
                                          <p:attrName>style.visibility</p:attrName>
                                        </p:attrNameLst>
                                      </p:cBhvr>
                                      <p:to>
                                        <p:strVal val="visible"/>
                                      </p:to>
                                    </p:set>
                                  </p:childTnLst>
                                </p:cTn>
                              </p:par>
                            </p:childTnLst>
                          </p:cTn>
                        </p:par>
                      </p:childTnLst>
                    </p:cTn>
                  </p:par>
                  <p:par>
                    <p:cTn id="1677" fill="hold">
                      <p:stCondLst>
                        <p:cond delay="indefinite"/>
                      </p:stCondLst>
                      <p:childTnLst>
                        <p:par>
                          <p:cTn id="1678" fill="hold">
                            <p:stCondLst>
                              <p:cond delay="0"/>
                            </p:stCondLst>
                            <p:childTnLst>
                              <p:par>
                                <p:cTn id="1679" nodeType="clickEffect" fill="hold" presetClass="entr" presetID="1">
                                  <p:stCondLst>
                                    <p:cond delay="0"/>
                                  </p:stCondLst>
                                  <p:childTnLst>
                                    <p:set>
                                      <p:cBhvr>
                                        <p:cTn id="1680" dur="1" fill="hold">
                                          <p:stCondLst>
                                            <p:cond delay="0"/>
                                          </p:stCondLst>
                                        </p:cTn>
                                        <p:tgtEl>
                                          <p:spTgt spid="44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rPr sz="3600" b="0">
                <a:solidFill>
                  <a:srgbClr val="444444"/>
                </a:solidFill>
                <a:latin typeface="Open Sans"/>
              </a:rPr>
              <a:t>Code-Smells</a:t>
            </a:r>
          </a:p>
        </p:txBody>
      </p:sp>
      <p:sp>
        <p:nvSpPr>
          <p:cNvPr id="3" name="Subtitle 2"/>
          <p:cNvSpPr>
            <a:spLocks noGrp="1"/>
          </p:cNvSpPr>
          <p:nvPr>
            <p:ph type="subTitle"/>
          </p:nvPr>
        </p:nvSpPr>
        <p:spPr/>
        <p:txBody>
          <a:bodyPr anchor="t" tIns="152400" bIns="152400" lIns="152400" rIns="152400"/>
          <a:lstStyle/>
          <a:p/>
          <a:p>
            <a:pPr>
              <a:spcBef>
                <a:spcPts val="0"/>
              </a:spcBef>
              <a:spcAft>
                <a:spcPts val="1000"/>
              </a:spcAft>
              <a:defRPr sz="1800">
                <a:latin typeface="Open Sans Light"/>
              </a:defRPr>
            </a:pPr>
            <a:r>
              <a:t>Long Method - Methoden mit zu vielen Zeilen</a:t>
            </a:r>
          </a:p>
          <a:p>
            <a:pPr>
              <a:spcBef>
                <a:spcPts val="400"/>
              </a:spcBef>
              <a:spcAft>
                <a:spcPts val="1000"/>
              </a:spcAft>
              <a:defRPr sz="1800">
                <a:latin typeface="Open Sans Light"/>
              </a:defRPr>
            </a:pPr>
            <a:r>
              <a:t>Large Class - Klassen mit zu vielen Verantwortungen</a:t>
            </a:r>
          </a:p>
          <a:p>
            <a:pPr>
              <a:spcBef>
                <a:spcPts val="400"/>
              </a:spcBef>
              <a:spcAft>
                <a:spcPts val="1000"/>
              </a:spcAft>
              <a:defRPr sz="1800">
                <a:latin typeface="Open Sans Light"/>
              </a:defRPr>
            </a:pPr>
            <a:r>
              <a:t>Duplicate Code - Identische oder ähnliche Code-Blöcke</a:t>
            </a:r>
          </a:p>
          <a:p>
            <a:pPr>
              <a:spcBef>
                <a:spcPts val="400"/>
              </a:spcBef>
              <a:spcAft>
                <a:spcPts val="1000"/>
              </a:spcAft>
              <a:defRPr sz="1800">
                <a:latin typeface="Open Sans Light"/>
              </a:defRPr>
            </a:pPr>
            <a:r>
              <a:t>Feature Envy - Klasse nutzt andere Klasse übermäßig</a:t>
            </a:r>
          </a:p>
          <a:p>
            <a:pPr>
              <a:spcBef>
                <a:spcPts val="400"/>
              </a:spcBef>
              <a:spcAft>
                <a:spcPts val="1000"/>
              </a:spcAft>
              <a:defRPr sz="1800">
                <a:latin typeface="Open Sans Light"/>
              </a:defRPr>
            </a:pPr>
            <a:r>
              <a:t>Data Clumps - Gruppierte Daten ohne Struktur</a:t>
            </a:r>
          </a:p>
          <a:p>
            <a:pPr>
              <a:spcBef>
                <a:spcPts val="400"/>
              </a:spcBef>
              <a:spcAft>
                <a:spcPts val="1000"/>
              </a:spcAft>
              <a:defRPr sz="1800">
                <a:latin typeface="Open Sans Light"/>
              </a:defRPr>
            </a:pPr>
            <a:r>
              <a:t>Primitive Obsession - Übernutzung primitiver Datentypen</a:t>
            </a:r>
          </a:p>
          <a:p>
            <a:pPr>
              <a:spcBef>
                <a:spcPts val="400"/>
              </a:spcBef>
              <a:spcAft>
                <a:spcPts val="1000"/>
              </a:spcAft>
              <a:defRPr sz="1800">
                <a:latin typeface="Open Sans Light"/>
              </a:defRPr>
            </a:pPr>
            <a:r>
              <a:t>Long Parameter List - Methoden mit zu vielen Parametern</a:t>
            </a:r>
          </a:p>
          <a:p>
            <a:pPr>
              <a:spcBef>
                <a:spcPts val="400"/>
              </a:spcBef>
              <a:spcAft>
                <a:spcPts val="1000"/>
              </a:spcAft>
              <a:defRPr sz="1800">
                <a:latin typeface="Open Sans Light"/>
              </a:defRPr>
            </a:pPr>
            <a:r>
              <a:t>Shotgun Surgery - Änderung erfordert viele Stellen</a:t>
            </a:r>
          </a:p>
        </p:txBody>
      </p:sp>
    </p:spTree>
  </p:cSld>
  <p:clrMapOvr>
    <a:masterClrMapping/>
  </p:clrMapOvr>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rPr sz="3600" b="0">
                <a:solidFill>
                  <a:srgbClr val="444444"/>
                </a:solidFill>
                <a:latin typeface="Open Sans"/>
              </a:rPr>
              <a:t>Code-Smells</a:t>
            </a:r>
          </a:p>
        </p:txBody>
      </p:sp>
      <p:sp>
        <p:nvSpPr>
          <p:cNvPr id="3" name="Subtitle 2"/>
          <p:cNvSpPr>
            <a:spLocks noGrp="1"/>
          </p:cNvSpPr>
          <p:nvPr>
            <p:ph type="subTitle"/>
          </p:nvPr>
        </p:nvSpPr>
        <p:spPr/>
        <p:txBody>
          <a:bodyPr anchor="t" tIns="152400" bIns="152400" lIns="152400" rIns="152400"/>
          <a:lstStyle/>
          <a:p/>
          <a:p>
            <a:pPr>
              <a:spcBef>
                <a:spcPts val="0"/>
              </a:spcBef>
              <a:spcAft>
                <a:spcPts val="1000"/>
              </a:spcAft>
              <a:defRPr sz="1800">
                <a:latin typeface="Open Sans Light"/>
              </a:defRPr>
            </a:pPr>
            <a:r>
              <a:t>Long Method - Methoden mit zu vielen Zeilen</a:t>
            </a:r>
          </a:p>
          <a:p>
            <a:pPr>
              <a:spcBef>
                <a:spcPts val="400"/>
              </a:spcBef>
              <a:spcAft>
                <a:spcPts val="1000"/>
              </a:spcAft>
              <a:defRPr sz="1800">
                <a:latin typeface="Open Sans Light"/>
              </a:defRPr>
            </a:pPr>
            <a:r>
              <a:t>Large Class - Klassen mit zu vielen Verantwortungen</a:t>
            </a:r>
          </a:p>
          <a:p>
            <a:pPr>
              <a:spcBef>
                <a:spcPts val="400"/>
              </a:spcBef>
              <a:spcAft>
                <a:spcPts val="1000"/>
              </a:spcAft>
              <a:defRPr sz="1800">
                <a:latin typeface="Open Sans Light"/>
              </a:defRPr>
            </a:pPr>
            <a:r>
              <a:t>Duplicate Code - Identische oder ähnliche Code-Blöcke</a:t>
            </a:r>
          </a:p>
          <a:p>
            <a:pPr>
              <a:spcBef>
                <a:spcPts val="400"/>
              </a:spcBef>
              <a:spcAft>
                <a:spcPts val="1000"/>
              </a:spcAft>
              <a:defRPr sz="1800">
                <a:latin typeface="Open Sans Light"/>
              </a:defRPr>
            </a:pPr>
            <a:r>
              <a:t>Feature Envy - Klasse nutzt andere Klasse übermäßig</a:t>
            </a:r>
          </a:p>
          <a:p>
            <a:pPr>
              <a:spcBef>
                <a:spcPts val="400"/>
              </a:spcBef>
              <a:spcAft>
                <a:spcPts val="1000"/>
              </a:spcAft>
              <a:defRPr sz="1800">
                <a:latin typeface="Open Sans Light"/>
              </a:defRPr>
            </a:pPr>
            <a:r>
              <a:t>Data Clumps - Gruppierte Daten ohne Struktur</a:t>
            </a:r>
          </a:p>
          <a:p>
            <a:pPr>
              <a:spcBef>
                <a:spcPts val="400"/>
              </a:spcBef>
              <a:spcAft>
                <a:spcPts val="1000"/>
              </a:spcAft>
              <a:defRPr sz="1800">
                <a:latin typeface="Open Sans Light"/>
              </a:defRPr>
            </a:pPr>
            <a:r>
              <a:t>Primitive Obsession - Übernutzung primitiver Datentypen</a:t>
            </a:r>
          </a:p>
          <a:p>
            <a:pPr>
              <a:spcBef>
                <a:spcPts val="400"/>
              </a:spcBef>
              <a:spcAft>
                <a:spcPts val="1000"/>
              </a:spcAft>
              <a:defRPr sz="1800">
                <a:latin typeface="Open Sans Light"/>
              </a:defRPr>
            </a:pPr>
            <a:r>
              <a:t>Long Parameter List - Methoden mit zu vielen Parametern</a:t>
            </a:r>
          </a:p>
          <a:p>
            <a:pPr>
              <a:spcBef>
                <a:spcPts val="400"/>
              </a:spcBef>
              <a:spcAft>
                <a:spcPts val="1000"/>
              </a:spcAft>
              <a:defRPr sz="1800">
                <a:latin typeface="Open Sans Light"/>
              </a:defRPr>
            </a:pPr>
            <a:r>
              <a:t>Shotgun Surgery - Änderung erfordert viele Stellen</a:t>
            </a:r>
          </a:p>
        </p:txBody>
      </p:sp>
    </p:spTree>
  </p:cSld>
  <p:clrMapOvr>
    <a:masterClrMapping/>
  </p:clrMapOvr>
</p:sld>
</file>

<file path=ppt/slides/slide1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4" name="PlaceHolder 1"/>
          <p:cNvSpPr>
            <a:spLocks noGrp="1"/>
          </p:cNvSpPr>
          <p:nvPr>
            <p:ph type="title"/>
          </p:nvPr>
        </p:nvSpPr>
        <p:spPr>
          <a:xfrm>
            <a:off x="311760" y="444960"/>
            <a:ext cx="7683120" cy="609840"/>
          </a:xfrm>
          <a:prstGeom prst="rect">
            <a:avLst/>
          </a:prstGeom>
          <a:noFill/>
          <a:ln w="0">
            <a:noFill/>
          </a:ln>
        </p:spPr>
        <p:txBody>
          <a:bodyPr lIns="91440" rIns="91440" tIns="91440" bIns="91440" anchor="t">
            <a:noAutofit/>
          </a:bodyPr>
          <a:p>
            <a:pPr indent="0">
              <a:lnSpc>
                <a:spcPct val="100000"/>
              </a:lnSpc>
              <a:buNone/>
            </a:pPr>
            <a:r>
              <a:rPr b="0" lang="de-DE" sz="2800" strike="noStrike" u="none">
                <a:solidFill>
                  <a:schemeClr val="dk1"/>
                </a:solidFill>
                <a:uFillTx/>
                <a:latin typeface="Trebuchet MS"/>
                <a:ea typeface="Trebuchet MS"/>
              </a:rPr>
              <a:t>Deployment</a:t>
            </a:r>
            <a:endParaRPr b="0" lang="en-US" sz="2800" strike="noStrike" u="none">
              <a:solidFill>
                <a:srgbClr val="000000"/>
              </a:solidFill>
              <a:uFillTx/>
              <a:latin typeface="Arial"/>
            </a:endParaRPr>
          </a:p>
        </p:txBody>
      </p:sp>
      <p:sp>
        <p:nvSpPr>
          <p:cNvPr id="445" name="PlaceHolder 2"/>
          <p:cNvSpPr>
            <a:spLocks noGrp="1"/>
          </p:cNvSpPr>
          <p:nvPr>
            <p:ph/>
          </p:nvPr>
        </p:nvSpPr>
        <p:spPr>
          <a:xfrm>
            <a:off x="771480" y="1437480"/>
            <a:ext cx="3040200" cy="3200040"/>
          </a:xfrm>
          <a:prstGeom prst="rect">
            <a:avLst/>
          </a:prstGeom>
          <a:noFill/>
          <a:ln w="0">
            <a:noFill/>
          </a:ln>
        </p:spPr>
        <p:txBody>
          <a:bodyPr lIns="91440" rIns="91440" tIns="91440" bIns="91440" anchor="t">
            <a:noAutofit/>
          </a:bodyPr>
          <a:p>
            <a:pPr indent="0">
              <a:lnSpc>
                <a:spcPct val="100000"/>
              </a:lnSpc>
              <a:spcAft>
                <a:spcPts val="374"/>
              </a:spcAft>
              <a:buNone/>
              <a:tabLst>
                <a:tab algn="l" pos="0"/>
              </a:tabLst>
            </a:pPr>
            <a:r>
              <a:rPr b="0" lang="en-US" sz="1600" strike="noStrike" u="none">
                <a:solidFill>
                  <a:schemeClr val="dk2"/>
                </a:solidFill>
                <a:uFillTx/>
                <a:latin typeface="Consolas"/>
                <a:ea typeface="Source Code Pro"/>
              </a:rPr>
              <a:t>apiVersion: apps/v1</a:t>
            </a:r>
            <a:endParaRPr b="0" lang="en-US" sz="1600" strike="noStrike" u="none">
              <a:solidFill>
                <a:srgbClr val="000000"/>
              </a:solidFill>
              <a:uFillTx/>
              <a:latin typeface="Open Sans"/>
            </a:endParaRPr>
          </a:p>
          <a:p>
            <a:pPr indent="0">
              <a:lnSpc>
                <a:spcPct val="100000"/>
              </a:lnSpc>
              <a:spcAft>
                <a:spcPts val="374"/>
              </a:spcAft>
              <a:buNone/>
              <a:tabLst>
                <a:tab algn="l" pos="0"/>
              </a:tabLst>
            </a:pPr>
            <a:r>
              <a:rPr b="0" lang="en-US" sz="1600" strike="noStrike" u="none">
                <a:solidFill>
                  <a:schemeClr val="dk2"/>
                </a:solidFill>
                <a:uFillTx/>
                <a:latin typeface="Consolas"/>
                <a:ea typeface="Source Code Pro"/>
              </a:rPr>
              <a:t>kind: Deployment</a:t>
            </a:r>
            <a:endParaRPr b="0" lang="en-US" sz="1600" strike="noStrike" u="none">
              <a:solidFill>
                <a:srgbClr val="000000"/>
              </a:solidFill>
              <a:uFillTx/>
              <a:latin typeface="Open Sans"/>
            </a:endParaRPr>
          </a:p>
          <a:p>
            <a:pPr indent="0">
              <a:lnSpc>
                <a:spcPct val="100000"/>
              </a:lnSpc>
              <a:spcAft>
                <a:spcPts val="374"/>
              </a:spcAft>
              <a:buNone/>
              <a:tabLst>
                <a:tab algn="l" pos="0"/>
              </a:tabLst>
            </a:pPr>
            <a:r>
              <a:rPr b="0" lang="en-US" sz="1600" strike="noStrike" u="none">
                <a:solidFill>
                  <a:schemeClr val="dk2"/>
                </a:solidFill>
                <a:uFillTx/>
                <a:latin typeface="Consolas"/>
                <a:ea typeface="Source Code Pro"/>
              </a:rPr>
              <a:t>metadata:</a:t>
            </a:r>
            <a:endParaRPr b="0" lang="en-US" sz="1600" strike="noStrike" u="none">
              <a:solidFill>
                <a:srgbClr val="000000"/>
              </a:solidFill>
              <a:uFillTx/>
              <a:latin typeface="Open Sans"/>
            </a:endParaRPr>
          </a:p>
          <a:p>
            <a:pPr indent="0">
              <a:lnSpc>
                <a:spcPct val="100000"/>
              </a:lnSpc>
              <a:spcAft>
                <a:spcPts val="374"/>
              </a:spcAft>
              <a:buNone/>
              <a:tabLst>
                <a:tab algn="l" pos="0"/>
              </a:tabLst>
            </a:pPr>
            <a:r>
              <a:rPr b="0" lang="en-US" sz="1600" strike="noStrike" u="none">
                <a:solidFill>
                  <a:schemeClr val="dk2"/>
                </a:solidFill>
                <a:uFillTx/>
                <a:latin typeface="Consolas"/>
                <a:ea typeface="Source Code Pro"/>
              </a:rPr>
              <a:t>  </a:t>
            </a:r>
            <a:r>
              <a:rPr b="0" lang="en-US" sz="1600" strike="noStrike" u="none">
                <a:solidFill>
                  <a:schemeClr val="dk2"/>
                </a:solidFill>
                <a:uFillTx/>
                <a:latin typeface="Consolas"/>
                <a:ea typeface="Source Code Pro"/>
              </a:rPr>
              <a:t>name: k8s-itu</a:t>
            </a:r>
            <a:endParaRPr b="0" lang="en-US" sz="1600" strike="noStrike" u="none">
              <a:solidFill>
                <a:srgbClr val="000000"/>
              </a:solidFill>
              <a:uFillTx/>
              <a:latin typeface="Open Sans"/>
            </a:endParaRPr>
          </a:p>
          <a:p>
            <a:pPr indent="0">
              <a:lnSpc>
                <a:spcPct val="100000"/>
              </a:lnSpc>
              <a:spcAft>
                <a:spcPts val="374"/>
              </a:spcAft>
              <a:buNone/>
              <a:tabLst>
                <a:tab algn="l" pos="0"/>
              </a:tabLst>
            </a:pPr>
            <a:r>
              <a:rPr b="0" lang="en-US" sz="1600" strike="noStrike" u="none">
                <a:solidFill>
                  <a:schemeClr val="dk2"/>
                </a:solidFill>
                <a:uFillTx/>
                <a:latin typeface="Consolas"/>
                <a:ea typeface="Source Code Pro"/>
              </a:rPr>
              <a:t>spec:</a:t>
            </a:r>
            <a:endParaRPr b="0" lang="en-US" sz="1600" strike="noStrike" u="none">
              <a:solidFill>
                <a:srgbClr val="000000"/>
              </a:solidFill>
              <a:uFillTx/>
              <a:latin typeface="Open Sans"/>
            </a:endParaRPr>
          </a:p>
          <a:p>
            <a:pPr indent="0">
              <a:lnSpc>
                <a:spcPct val="100000"/>
              </a:lnSpc>
              <a:spcAft>
                <a:spcPts val="374"/>
              </a:spcAft>
              <a:buNone/>
              <a:tabLst>
                <a:tab algn="l" pos="0"/>
              </a:tabLst>
            </a:pPr>
            <a:r>
              <a:rPr b="0" lang="en-US" sz="1600" strike="noStrike" u="none">
                <a:solidFill>
                  <a:schemeClr val="dk2"/>
                </a:solidFill>
                <a:uFillTx/>
                <a:latin typeface="Consolas"/>
                <a:ea typeface="Source Code Pro"/>
              </a:rPr>
              <a:t>  </a:t>
            </a:r>
            <a:r>
              <a:rPr b="0" lang="en-US" sz="1600" strike="noStrike" u="none">
                <a:solidFill>
                  <a:schemeClr val="dk2"/>
                </a:solidFill>
                <a:uFillTx/>
                <a:latin typeface="Consolas"/>
                <a:ea typeface="Source Code Pro"/>
              </a:rPr>
              <a:t>selector:</a:t>
            </a:r>
            <a:endParaRPr b="0" lang="en-US" sz="1600" strike="noStrike" u="none">
              <a:solidFill>
                <a:srgbClr val="000000"/>
              </a:solidFill>
              <a:uFillTx/>
              <a:latin typeface="Open Sans"/>
            </a:endParaRPr>
          </a:p>
          <a:p>
            <a:pPr indent="0">
              <a:lnSpc>
                <a:spcPct val="100000"/>
              </a:lnSpc>
              <a:spcAft>
                <a:spcPts val="374"/>
              </a:spcAft>
              <a:buNone/>
              <a:tabLst>
                <a:tab algn="l" pos="0"/>
              </a:tabLst>
            </a:pPr>
            <a:r>
              <a:rPr b="0" lang="en-US" sz="1600" strike="noStrike" u="none">
                <a:solidFill>
                  <a:schemeClr val="dk2"/>
                </a:solidFill>
                <a:uFillTx/>
                <a:latin typeface="Consolas"/>
                <a:ea typeface="Source Code Pro"/>
              </a:rPr>
              <a:t>    </a:t>
            </a:r>
            <a:r>
              <a:rPr b="0" lang="en-US" sz="1600" strike="noStrike" u="none">
                <a:solidFill>
                  <a:schemeClr val="dk2"/>
                </a:solidFill>
                <a:uFillTx/>
                <a:latin typeface="Consolas"/>
                <a:ea typeface="Source Code Pro"/>
              </a:rPr>
              <a:t>matchLabels:</a:t>
            </a:r>
            <a:endParaRPr b="0" lang="en-US" sz="1600" strike="noStrike" u="none">
              <a:solidFill>
                <a:srgbClr val="000000"/>
              </a:solidFill>
              <a:uFillTx/>
              <a:latin typeface="Open Sans"/>
            </a:endParaRPr>
          </a:p>
          <a:p>
            <a:pPr indent="0">
              <a:lnSpc>
                <a:spcPct val="100000"/>
              </a:lnSpc>
              <a:spcAft>
                <a:spcPts val="374"/>
              </a:spcAft>
              <a:buNone/>
              <a:tabLst>
                <a:tab algn="l" pos="0"/>
              </a:tabLst>
            </a:pPr>
            <a:r>
              <a:rPr b="0" lang="en-US" sz="1600" strike="noStrike" u="none">
                <a:solidFill>
                  <a:schemeClr val="dk2"/>
                </a:solidFill>
                <a:uFillTx/>
                <a:latin typeface="Consolas"/>
                <a:ea typeface="Source Code Pro"/>
              </a:rPr>
              <a:t>      </a:t>
            </a:r>
            <a:r>
              <a:rPr b="0" lang="en-US" sz="1600" strike="noStrike" u="none">
                <a:solidFill>
                  <a:schemeClr val="dk2"/>
                </a:solidFill>
                <a:uFillTx/>
                <a:latin typeface="Consolas"/>
                <a:ea typeface="Source Code Pro"/>
              </a:rPr>
              <a:t>app: k8s-itu</a:t>
            </a:r>
            <a:endParaRPr b="0" lang="en-US" sz="1600" strike="noStrike" u="none">
              <a:solidFill>
                <a:srgbClr val="000000"/>
              </a:solidFill>
              <a:uFillTx/>
              <a:latin typeface="Open Sans"/>
            </a:endParaRPr>
          </a:p>
          <a:p>
            <a:pPr indent="0">
              <a:lnSpc>
                <a:spcPct val="100000"/>
              </a:lnSpc>
              <a:spcAft>
                <a:spcPts val="374"/>
              </a:spcAft>
              <a:buNone/>
              <a:tabLst>
                <a:tab algn="l" pos="0"/>
              </a:tabLst>
            </a:pPr>
            <a:r>
              <a:rPr b="0" lang="en-US" sz="1600" strike="noStrike" u="none">
                <a:solidFill>
                  <a:schemeClr val="dk2"/>
                </a:solidFill>
                <a:uFillTx/>
                <a:latin typeface="Consolas"/>
                <a:ea typeface="Source Code Pro"/>
              </a:rPr>
              <a:t>  </a:t>
            </a:r>
            <a:r>
              <a:rPr b="0" lang="en-US" sz="1600" strike="noStrike" u="none">
                <a:solidFill>
                  <a:schemeClr val="dk2"/>
                </a:solidFill>
                <a:uFillTx/>
                <a:latin typeface="Consolas"/>
                <a:ea typeface="Source Code Pro"/>
              </a:rPr>
              <a:t>replicas: 2</a:t>
            </a:r>
            <a:endParaRPr b="0" lang="en-US" sz="1600" strike="noStrike" u="none">
              <a:solidFill>
                <a:srgbClr val="000000"/>
              </a:solidFill>
              <a:uFillTx/>
              <a:latin typeface="Open Sans"/>
            </a:endParaRPr>
          </a:p>
          <a:p>
            <a:pPr indent="0">
              <a:lnSpc>
                <a:spcPct val="100000"/>
              </a:lnSpc>
              <a:spcAft>
                <a:spcPts val="374"/>
              </a:spcAft>
              <a:buNone/>
              <a:tabLst>
                <a:tab algn="l" pos="0"/>
              </a:tabLst>
            </a:pPr>
            <a:endParaRPr b="0" lang="en-US" sz="1600" strike="noStrike" u="none">
              <a:solidFill>
                <a:srgbClr val="000000"/>
              </a:solidFill>
              <a:uFillTx/>
              <a:latin typeface="Open Sans"/>
            </a:endParaRPr>
          </a:p>
          <a:p>
            <a:pPr indent="0">
              <a:lnSpc>
                <a:spcPct val="100000"/>
              </a:lnSpc>
              <a:spcAft>
                <a:spcPts val="374"/>
              </a:spcAft>
              <a:buNone/>
              <a:tabLst>
                <a:tab algn="l" pos="0"/>
              </a:tabLst>
            </a:pPr>
            <a:r>
              <a:rPr b="0" lang="de-DE" sz="1600" strike="noStrike" u="none">
                <a:solidFill>
                  <a:schemeClr val="dk2"/>
                </a:solidFill>
                <a:uFillTx/>
                <a:latin typeface="Consolas"/>
                <a:ea typeface="Source Code Pro"/>
              </a:rPr>
              <a:t>(...)</a:t>
            </a:r>
            <a:endParaRPr b="0" lang="en-US" sz="1600" strike="noStrike" u="none">
              <a:solidFill>
                <a:srgbClr val="000000"/>
              </a:solidFill>
              <a:uFillTx/>
              <a:latin typeface="Open Sans"/>
            </a:endParaRPr>
          </a:p>
        </p:txBody>
      </p:sp>
      <p:sp>
        <p:nvSpPr>
          <p:cNvPr id="446" name="Rechteck 4"/>
          <p:cNvSpPr/>
          <p:nvPr/>
        </p:nvSpPr>
        <p:spPr>
          <a:xfrm>
            <a:off x="4356720" y="1437480"/>
            <a:ext cx="4571640" cy="30142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de-DE" sz="1600" strike="noStrike" u="none">
                <a:solidFill>
                  <a:srgbClr val="000000"/>
                </a:solidFill>
                <a:uFillTx/>
                <a:latin typeface="Consolas"/>
                <a:ea typeface="Arial"/>
              </a:rPr>
              <a:t>(...)</a:t>
            </a:r>
            <a:endParaRPr b="0" lang="en-US" sz="1600" strike="noStrike" u="none">
              <a:solidFill>
                <a:srgbClr val="000000"/>
              </a:solidFill>
              <a:uFillTx/>
              <a:latin typeface="Arial"/>
            </a:endParaRPr>
          </a:p>
          <a:p>
            <a:pPr>
              <a:lnSpc>
                <a:spcPct val="100000"/>
              </a:lnSpc>
            </a:pPr>
            <a:endParaRPr b="0" lang="en-US" sz="1600" strike="noStrike" u="none">
              <a:solidFill>
                <a:srgbClr val="000000"/>
              </a:solidFill>
              <a:uFillTx/>
              <a:latin typeface="Arial"/>
            </a:endParaRPr>
          </a:p>
          <a:p>
            <a:pPr>
              <a:lnSpc>
                <a:spcPct val="100000"/>
              </a:lnSpc>
            </a:pPr>
            <a:r>
              <a:rPr b="0" lang="en-US" sz="1600" strike="noStrike" u="none">
                <a:solidFill>
                  <a:srgbClr val="000000"/>
                </a:solidFill>
                <a:uFillTx/>
                <a:latin typeface="Consolas"/>
                <a:ea typeface="Arial"/>
              </a:rPr>
              <a:t> </a:t>
            </a:r>
            <a:r>
              <a:rPr b="0" lang="en-US" sz="1600" strike="noStrike" u="none">
                <a:solidFill>
                  <a:srgbClr val="000000"/>
                </a:solidFill>
                <a:uFillTx/>
                <a:latin typeface="Consolas"/>
                <a:ea typeface="Arial"/>
              </a:rPr>
              <a:t>template:</a:t>
            </a:r>
            <a:endParaRPr b="0" lang="en-US" sz="1600" strike="noStrike" u="none">
              <a:solidFill>
                <a:srgbClr val="000000"/>
              </a:solidFill>
              <a:uFillTx/>
              <a:latin typeface="Arial"/>
            </a:endParaRPr>
          </a:p>
          <a:p>
            <a:pPr>
              <a:lnSpc>
                <a:spcPct val="100000"/>
              </a:lnSpc>
            </a:pPr>
            <a:r>
              <a:rPr b="0" lang="en-US" sz="1600" strike="noStrike" u="none">
                <a:solidFill>
                  <a:srgbClr val="000000"/>
                </a:solidFill>
                <a:uFillTx/>
                <a:latin typeface="Consolas"/>
                <a:ea typeface="Arial"/>
              </a:rPr>
              <a:t>    </a:t>
            </a:r>
            <a:r>
              <a:rPr b="0" lang="en-US" sz="1600" strike="noStrike" u="none">
                <a:solidFill>
                  <a:srgbClr val="000000"/>
                </a:solidFill>
                <a:uFillTx/>
                <a:latin typeface="Consolas"/>
                <a:ea typeface="Arial"/>
              </a:rPr>
              <a:t>metadata:</a:t>
            </a:r>
            <a:endParaRPr b="0" lang="en-US" sz="1600" strike="noStrike" u="none">
              <a:solidFill>
                <a:srgbClr val="000000"/>
              </a:solidFill>
              <a:uFillTx/>
              <a:latin typeface="Arial"/>
            </a:endParaRPr>
          </a:p>
          <a:p>
            <a:pPr>
              <a:lnSpc>
                <a:spcPct val="100000"/>
              </a:lnSpc>
            </a:pPr>
            <a:r>
              <a:rPr b="0" lang="en-US" sz="1600" strike="noStrike" u="none">
                <a:solidFill>
                  <a:srgbClr val="000000"/>
                </a:solidFill>
                <a:uFillTx/>
                <a:latin typeface="Consolas"/>
                <a:ea typeface="Arial"/>
              </a:rPr>
              <a:t>      </a:t>
            </a:r>
            <a:r>
              <a:rPr b="0" lang="en-US" sz="1600" strike="noStrike" u="none">
                <a:solidFill>
                  <a:srgbClr val="000000"/>
                </a:solidFill>
                <a:uFillTx/>
                <a:latin typeface="Consolas"/>
                <a:ea typeface="Arial"/>
              </a:rPr>
              <a:t>labels:</a:t>
            </a:r>
            <a:endParaRPr b="0" lang="en-US" sz="1600" strike="noStrike" u="none">
              <a:solidFill>
                <a:srgbClr val="000000"/>
              </a:solidFill>
              <a:uFillTx/>
              <a:latin typeface="Arial"/>
            </a:endParaRPr>
          </a:p>
          <a:p>
            <a:pPr>
              <a:lnSpc>
                <a:spcPct val="100000"/>
              </a:lnSpc>
            </a:pPr>
            <a:r>
              <a:rPr b="0" lang="en-US" sz="1600" strike="noStrike" u="none">
                <a:solidFill>
                  <a:srgbClr val="000000"/>
                </a:solidFill>
                <a:uFillTx/>
                <a:latin typeface="Consolas"/>
                <a:ea typeface="Arial"/>
              </a:rPr>
              <a:t>        </a:t>
            </a:r>
            <a:r>
              <a:rPr b="0" lang="en-US" sz="1600" strike="noStrike" u="none">
                <a:solidFill>
                  <a:srgbClr val="000000"/>
                </a:solidFill>
                <a:uFillTx/>
                <a:latin typeface="Consolas"/>
                <a:ea typeface="Arial"/>
              </a:rPr>
              <a:t>app: k8s-itu </a:t>
            </a:r>
            <a:endParaRPr b="0" lang="en-US" sz="1600" strike="noStrike" u="none">
              <a:solidFill>
                <a:srgbClr val="000000"/>
              </a:solidFill>
              <a:uFillTx/>
              <a:latin typeface="Arial"/>
            </a:endParaRPr>
          </a:p>
          <a:p>
            <a:pPr>
              <a:lnSpc>
                <a:spcPct val="100000"/>
              </a:lnSpc>
            </a:pPr>
            <a:r>
              <a:rPr b="0" lang="en-US" sz="1600" strike="noStrike" u="none">
                <a:solidFill>
                  <a:srgbClr val="000000"/>
                </a:solidFill>
                <a:uFillTx/>
                <a:latin typeface="Consolas"/>
                <a:ea typeface="Arial"/>
              </a:rPr>
              <a:t>    </a:t>
            </a:r>
            <a:r>
              <a:rPr b="0" lang="en-US" sz="1600" strike="noStrike" u="none">
                <a:solidFill>
                  <a:srgbClr val="000000"/>
                </a:solidFill>
                <a:uFillTx/>
                <a:latin typeface="Consolas"/>
                <a:ea typeface="Arial"/>
              </a:rPr>
              <a:t>spec:</a:t>
            </a:r>
            <a:endParaRPr b="0" lang="en-US" sz="1600" strike="noStrike" u="none">
              <a:solidFill>
                <a:srgbClr val="000000"/>
              </a:solidFill>
              <a:uFillTx/>
              <a:latin typeface="Arial"/>
            </a:endParaRPr>
          </a:p>
          <a:p>
            <a:pPr>
              <a:lnSpc>
                <a:spcPct val="100000"/>
              </a:lnSpc>
            </a:pPr>
            <a:r>
              <a:rPr b="0" lang="en-US" sz="1600" strike="noStrike" u="none">
                <a:solidFill>
                  <a:srgbClr val="000000"/>
                </a:solidFill>
                <a:uFillTx/>
                <a:latin typeface="Consolas"/>
                <a:ea typeface="Arial"/>
              </a:rPr>
              <a:t>      </a:t>
            </a:r>
            <a:r>
              <a:rPr b="0" lang="en-US" sz="1600" strike="noStrike" u="none">
                <a:solidFill>
                  <a:srgbClr val="000000"/>
                </a:solidFill>
                <a:uFillTx/>
                <a:latin typeface="Consolas"/>
                <a:ea typeface="Arial"/>
              </a:rPr>
              <a:t>containers:</a:t>
            </a:r>
            <a:endParaRPr b="0" lang="en-US" sz="1600" strike="noStrike" u="none">
              <a:solidFill>
                <a:srgbClr val="000000"/>
              </a:solidFill>
              <a:uFillTx/>
              <a:latin typeface="Arial"/>
            </a:endParaRPr>
          </a:p>
          <a:p>
            <a:pPr>
              <a:lnSpc>
                <a:spcPct val="100000"/>
              </a:lnSpc>
            </a:pPr>
            <a:r>
              <a:rPr b="0" lang="en-US" sz="1600" strike="noStrike" u="none">
                <a:solidFill>
                  <a:srgbClr val="000000"/>
                </a:solidFill>
                <a:uFillTx/>
                <a:latin typeface="Consolas"/>
                <a:ea typeface="Arial"/>
              </a:rPr>
              <a:t>      </a:t>
            </a:r>
            <a:r>
              <a:rPr b="0" lang="en-US" sz="1600" strike="noStrike" u="none">
                <a:solidFill>
                  <a:srgbClr val="000000"/>
                </a:solidFill>
                <a:uFillTx/>
                <a:latin typeface="Consolas"/>
                <a:ea typeface="Arial"/>
              </a:rPr>
              <a:t>- name: nginx</a:t>
            </a:r>
            <a:endParaRPr b="0" lang="en-US" sz="1600" strike="noStrike" u="none">
              <a:solidFill>
                <a:srgbClr val="000000"/>
              </a:solidFill>
              <a:uFillTx/>
              <a:latin typeface="Arial"/>
            </a:endParaRPr>
          </a:p>
          <a:p>
            <a:pPr>
              <a:lnSpc>
                <a:spcPct val="100000"/>
              </a:lnSpc>
            </a:pPr>
            <a:r>
              <a:rPr b="0" lang="en-US" sz="1600" strike="noStrike" u="none">
                <a:solidFill>
                  <a:srgbClr val="000000"/>
                </a:solidFill>
                <a:uFillTx/>
                <a:latin typeface="Consolas"/>
                <a:ea typeface="Arial"/>
              </a:rPr>
              <a:t>        </a:t>
            </a:r>
            <a:r>
              <a:rPr b="0" lang="en-US" sz="1600" strike="noStrike" u="none">
                <a:solidFill>
                  <a:srgbClr val="000000"/>
                </a:solidFill>
                <a:uFillTx/>
                <a:latin typeface="Consolas"/>
                <a:ea typeface="Arial"/>
              </a:rPr>
              <a:t>image: nginx</a:t>
            </a:r>
            <a:endParaRPr b="0" lang="en-US" sz="1600" strike="noStrike" u="none">
              <a:solidFill>
                <a:srgbClr val="000000"/>
              </a:solidFill>
              <a:uFillTx/>
              <a:latin typeface="Arial"/>
            </a:endParaRPr>
          </a:p>
          <a:p>
            <a:pPr>
              <a:lnSpc>
                <a:spcPct val="100000"/>
              </a:lnSpc>
            </a:pPr>
            <a:r>
              <a:rPr b="0" lang="en-US" sz="1600" strike="noStrike" u="none">
                <a:solidFill>
                  <a:srgbClr val="000000"/>
                </a:solidFill>
                <a:uFillTx/>
                <a:latin typeface="Consolas"/>
                <a:ea typeface="Arial"/>
              </a:rPr>
              <a:t>        </a:t>
            </a:r>
            <a:r>
              <a:rPr b="0" lang="en-US" sz="1600" strike="noStrike" u="none">
                <a:solidFill>
                  <a:srgbClr val="000000"/>
                </a:solidFill>
                <a:uFillTx/>
                <a:latin typeface="Consolas"/>
                <a:ea typeface="Arial"/>
              </a:rPr>
              <a:t>ports:</a:t>
            </a:r>
            <a:endParaRPr b="0" lang="en-US" sz="1600" strike="noStrike" u="none">
              <a:solidFill>
                <a:srgbClr val="000000"/>
              </a:solidFill>
              <a:uFillTx/>
              <a:latin typeface="Arial"/>
            </a:endParaRPr>
          </a:p>
          <a:p>
            <a:pPr>
              <a:lnSpc>
                <a:spcPct val="100000"/>
              </a:lnSpc>
            </a:pPr>
            <a:r>
              <a:rPr b="0" lang="en-US" sz="1600" strike="noStrike" u="none">
                <a:solidFill>
                  <a:srgbClr val="000000"/>
                </a:solidFill>
                <a:uFillTx/>
                <a:latin typeface="Consolas"/>
                <a:ea typeface="Arial"/>
              </a:rPr>
              <a:t>        </a:t>
            </a:r>
            <a:r>
              <a:rPr b="0" lang="en-US" sz="1600" strike="noStrike" u="none">
                <a:solidFill>
                  <a:srgbClr val="000000"/>
                </a:solidFill>
                <a:uFillTx/>
                <a:latin typeface="Consolas"/>
                <a:ea typeface="Arial"/>
              </a:rPr>
              <a:t>- containerPort: 8000</a:t>
            </a:r>
            <a:endParaRPr b="0" lang="en-US" sz="1600" strike="noStrike" u="none">
              <a:solidFill>
                <a:srgbClr val="000000"/>
              </a:solidFill>
              <a:uFillTx/>
              <a:latin typeface="Arial"/>
            </a:endParaRPr>
          </a:p>
        </p:txBody>
      </p:sp>
    </p:spTree>
  </p:cSld>
  <mc:AlternateContent>
    <mc:Choice Requires="p14">
      <p:transition spd="slow" p14:dur="2000"/>
    </mc:Choice>
    <mc:Fallback>
      <p:transition spd="slow"/>
    </mc:Fallback>
  </mc:AlternateContent>
  <p:timing>
    <p:tnLst>
      <p:par>
        <p:cTn id="1681" dur="indefinite" restart="never" nodeType="tmRoot">
          <p:childTnLst>
            <p:seq>
              <p:cTn id="1682" dur="indefinite" nodeType="mainSeq">
                <p:childTnLst>
                  <p:par>
                    <p:cTn id="1683" fill="hold">
                      <p:stCondLst>
                        <p:cond delay="indefinite"/>
                      </p:stCondLst>
                      <p:childTnLst>
                        <p:par>
                          <p:cTn id="1684" fill="hold">
                            <p:stCondLst>
                              <p:cond delay="0"/>
                            </p:stCondLst>
                            <p:childTnLst>
                              <p:par>
                                <p:cTn id="1685" nodeType="clickEffect" fill="hold" presetClass="emph" presetID="15">
                                  <p:stCondLst>
                                    <p:cond delay="0"/>
                                  </p:stCondLst>
                                  <p:iterate type="lt">
                                    <p:tmAbs val="25"/>
                                  </p:iterate>
                                  <p:childTnLst>
                                    <p:set>
                                      <p:cBhvr>
                                        <p:cTn id="1686" dur="indefinite"/>
                                        <p:tgtEl>
                                          <p:spTgt spid="445">
                                            <p:txEl>
                                              <p:pRg st="1" end="1"/>
                                            </p:txEl>
                                          </p:spTgt>
                                        </p:tgtEl>
                                        <p:attrNameLst>
                                          <p:attrName>style.fontWeight</p:attrName>
                                        </p:attrNameLst>
                                      </p:cBhvr>
                                      <p:to>
                                        <p:strVal val="bold"/>
                                      </p:to>
                                    </p:set>
                                  </p:childTnLst>
                                </p:cTn>
                              </p:par>
                            </p:childTnLst>
                          </p:cTn>
                        </p:par>
                      </p:childTnLst>
                    </p:cTn>
                  </p:par>
                  <p:par>
                    <p:cTn id="1687" fill="hold">
                      <p:stCondLst>
                        <p:cond delay="indefinite"/>
                      </p:stCondLst>
                      <p:childTnLst>
                        <p:par>
                          <p:cTn id="1688" fill="hold">
                            <p:stCondLst>
                              <p:cond delay="0"/>
                            </p:stCondLst>
                            <p:childTnLst>
                              <p:par>
                                <p:cTn id="1689" nodeType="clickEffect" fill="hold" presetClass="emph" presetID="15">
                                  <p:stCondLst>
                                    <p:cond delay="0"/>
                                  </p:stCondLst>
                                  <p:iterate type="lt">
                                    <p:tmAbs val="25"/>
                                  </p:iterate>
                                  <p:childTnLst>
                                    <p:set>
                                      <p:cBhvr>
                                        <p:cTn id="1690" dur="indefinite"/>
                                        <p:tgtEl>
                                          <p:spTgt spid="445">
                                            <p:txEl>
                                              <p:pRg st="3" end="3"/>
                                            </p:txEl>
                                          </p:spTgt>
                                        </p:tgtEl>
                                        <p:attrNameLst>
                                          <p:attrName>style.fontWeight</p:attrName>
                                        </p:attrNameLst>
                                      </p:cBhvr>
                                      <p:to>
                                        <p:strVal val="bold"/>
                                      </p:to>
                                    </p:set>
                                  </p:childTnLst>
                                </p:cTn>
                              </p:par>
                            </p:childTnLst>
                          </p:cTn>
                        </p:par>
                      </p:childTnLst>
                    </p:cTn>
                  </p:par>
                  <p:par>
                    <p:cTn id="1691" fill="hold">
                      <p:stCondLst>
                        <p:cond delay="indefinite"/>
                      </p:stCondLst>
                      <p:childTnLst>
                        <p:par>
                          <p:cTn id="1692" fill="hold">
                            <p:stCondLst>
                              <p:cond delay="0"/>
                            </p:stCondLst>
                            <p:childTnLst>
                              <p:par>
                                <p:cTn id="1693" nodeType="clickEffect" fill="hold" presetClass="emph" presetID="15">
                                  <p:stCondLst>
                                    <p:cond delay="0"/>
                                  </p:stCondLst>
                                  <p:iterate type="lt">
                                    <p:tmAbs val="25"/>
                                  </p:iterate>
                                  <p:childTnLst>
                                    <p:set>
                                      <p:cBhvr>
                                        <p:cTn id="1694" dur="indefinite"/>
                                        <p:tgtEl>
                                          <p:spTgt spid="445">
                                            <p:txEl>
                                              <p:pRg st="7" end="7"/>
                                            </p:txEl>
                                          </p:spTgt>
                                        </p:tgtEl>
                                        <p:attrNameLst>
                                          <p:attrName>style.fontWeight</p:attrName>
                                        </p:attrNameLst>
                                      </p:cBhvr>
                                      <p:to>
                                        <p:strVal val="bold"/>
                                      </p:to>
                                    </p:set>
                                  </p:childTnLst>
                                </p:cTn>
                              </p:par>
                            </p:childTnLst>
                          </p:cTn>
                        </p:par>
                      </p:childTnLst>
                    </p:cTn>
                  </p:par>
                  <p:par>
                    <p:cTn id="1695" fill="hold">
                      <p:stCondLst>
                        <p:cond delay="indefinite"/>
                      </p:stCondLst>
                      <p:childTnLst>
                        <p:par>
                          <p:cTn id="1696" fill="hold">
                            <p:stCondLst>
                              <p:cond delay="0"/>
                            </p:stCondLst>
                            <p:childTnLst>
                              <p:par>
                                <p:cTn id="1697" nodeType="clickEffect" fill="hold" presetClass="emph" presetID="15">
                                  <p:stCondLst>
                                    <p:cond delay="0"/>
                                  </p:stCondLst>
                                  <p:iterate type="lt">
                                    <p:tmAbs val="25"/>
                                  </p:iterate>
                                  <p:childTnLst>
                                    <p:set>
                                      <p:cBhvr>
                                        <p:cTn id="1698" dur="indefinite"/>
                                        <p:tgtEl>
                                          <p:spTgt spid="445">
                                            <p:txEl>
                                              <p:pRg st="8" end="8"/>
                                            </p:txEl>
                                          </p:spTgt>
                                        </p:tgtEl>
                                        <p:attrNameLst>
                                          <p:attrName>style.fontWeight</p:attrName>
                                        </p:attrNameLst>
                                      </p:cBhvr>
                                      <p:to>
                                        <p:strVal val="bold"/>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7" name="PlaceHolder 1"/>
          <p:cNvSpPr>
            <a:spLocks noGrp="1"/>
          </p:cNvSpPr>
          <p:nvPr>
            <p:ph type="title"/>
          </p:nvPr>
        </p:nvSpPr>
        <p:spPr>
          <a:xfrm>
            <a:off x="311760" y="444960"/>
            <a:ext cx="7683120" cy="609840"/>
          </a:xfrm>
          <a:prstGeom prst="rect">
            <a:avLst/>
          </a:prstGeom>
          <a:noFill/>
          <a:ln w="0">
            <a:noFill/>
          </a:ln>
        </p:spPr>
        <p:txBody>
          <a:bodyPr lIns="91440" rIns="91440" tIns="91440" bIns="91440" anchor="t">
            <a:noAutofit/>
          </a:bodyPr>
          <a:p>
            <a:pPr indent="0">
              <a:lnSpc>
                <a:spcPct val="100000"/>
              </a:lnSpc>
              <a:buNone/>
            </a:pPr>
            <a:r>
              <a:rPr b="0" lang="de-DE" sz="2800" strike="noStrike" u="none">
                <a:solidFill>
                  <a:schemeClr val="dk1"/>
                </a:solidFill>
                <a:uFillTx/>
                <a:latin typeface="Open Sans"/>
                <a:ea typeface="Open Sans"/>
              </a:rPr>
              <a:t>Lifecycle</a:t>
            </a:r>
            <a:endParaRPr b="0" lang="en-US" sz="2800" strike="noStrike" u="none">
              <a:solidFill>
                <a:srgbClr val="000000"/>
              </a:solidFill>
              <a:uFillTx/>
              <a:latin typeface="Arial"/>
            </a:endParaRPr>
          </a:p>
        </p:txBody>
      </p:sp>
      <p:sp>
        <p:nvSpPr>
          <p:cNvPr id="448" name="PlaceHolder 2"/>
          <p:cNvSpPr>
            <a:spLocks noGrp="1"/>
          </p:cNvSpPr>
          <p:nvPr>
            <p:ph/>
          </p:nvPr>
        </p:nvSpPr>
        <p:spPr>
          <a:xfrm>
            <a:off x="311760" y="1152360"/>
            <a:ext cx="8520120" cy="3416040"/>
          </a:xfrm>
          <a:prstGeom prst="rect">
            <a:avLst/>
          </a:prstGeom>
          <a:noFill/>
          <a:ln w="0">
            <a:noFill/>
          </a:ln>
        </p:spPr>
        <p:txBody>
          <a:bodyPr lIns="91440" rIns="91440" tIns="91440" bIns="91440" anchor="t">
            <a:noAutofit/>
          </a:bodyPr>
          <a:p>
            <a:pPr marL="457200" indent="-343080">
              <a:lnSpc>
                <a:spcPct val="115000"/>
              </a:lnSpc>
              <a:buClr>
                <a:srgbClr val="595959"/>
              </a:buClr>
              <a:buFont typeface="Trebuchet MS"/>
              <a:buChar char="●"/>
            </a:pPr>
            <a:r>
              <a:rPr b="0" lang="de-DE" sz="1800" strike="noStrike" u="none">
                <a:solidFill>
                  <a:schemeClr val="dk2"/>
                </a:solidFill>
                <a:uFillTx/>
                <a:latin typeface="Open Sans"/>
                <a:ea typeface="Open Sans"/>
              </a:rPr>
              <a:t>Create:</a:t>
            </a:r>
            <a:endParaRPr b="0" lang="en-US" sz="1800" strike="noStrike" u="none">
              <a:solidFill>
                <a:srgbClr val="000000"/>
              </a:solidFill>
              <a:uFillTx/>
              <a:latin typeface="Open Sans"/>
            </a:endParaRPr>
          </a:p>
          <a:p>
            <a:pPr lvl="1" marL="914400" indent="-317520">
              <a:lnSpc>
                <a:spcPct val="115000"/>
              </a:lnSpc>
              <a:spcBef>
                <a:spcPts val="1599"/>
              </a:spcBef>
              <a:buClr>
                <a:srgbClr val="595959"/>
              </a:buClr>
              <a:buFont typeface="Trebuchet MS"/>
              <a:buChar char="○"/>
            </a:pPr>
            <a:r>
              <a:rPr b="0" lang="de-DE" sz="1400" strike="noStrike" u="none">
                <a:solidFill>
                  <a:schemeClr val="dk2"/>
                </a:solidFill>
                <a:uFillTx/>
                <a:latin typeface="Consolas"/>
                <a:ea typeface="Trebuchet MS"/>
              </a:rPr>
              <a:t>kubectl create –f &lt;filename&gt;</a:t>
            </a:r>
            <a:endParaRPr b="0" lang="en-US" sz="1400" strike="noStrike" u="none">
              <a:solidFill>
                <a:srgbClr val="000000"/>
              </a:solidFill>
              <a:uFillTx/>
              <a:latin typeface="Arial"/>
            </a:endParaRPr>
          </a:p>
          <a:p>
            <a:pPr indent="0">
              <a:lnSpc>
                <a:spcPct val="115000"/>
              </a:lnSpc>
              <a:buNone/>
            </a:pPr>
            <a:endParaRPr b="0" lang="en-US" sz="1800" strike="noStrike" u="none">
              <a:solidFill>
                <a:srgbClr val="000000"/>
              </a:solidFill>
              <a:uFillTx/>
              <a:latin typeface="Open Sans"/>
            </a:endParaRPr>
          </a:p>
          <a:p>
            <a:pPr marL="457200" indent="-343080">
              <a:lnSpc>
                <a:spcPct val="115000"/>
              </a:lnSpc>
              <a:buClr>
                <a:srgbClr val="595959"/>
              </a:buClr>
              <a:buFont typeface="Trebuchet MS"/>
              <a:buChar char="●"/>
            </a:pPr>
            <a:r>
              <a:rPr b="0" lang="de-DE" sz="1800" strike="noStrike" u="none">
                <a:solidFill>
                  <a:schemeClr val="dk2"/>
                </a:solidFill>
                <a:uFillTx/>
                <a:latin typeface="Open Sans"/>
                <a:ea typeface="Open Sans"/>
              </a:rPr>
              <a:t>Delete:</a:t>
            </a:r>
            <a:endParaRPr b="0" lang="en-US" sz="1800" strike="noStrike" u="none">
              <a:solidFill>
                <a:srgbClr val="000000"/>
              </a:solidFill>
              <a:uFillTx/>
              <a:latin typeface="Open Sans"/>
            </a:endParaRPr>
          </a:p>
          <a:p>
            <a:pPr lvl="1" marL="914400" indent="-317520">
              <a:lnSpc>
                <a:spcPct val="115000"/>
              </a:lnSpc>
              <a:spcBef>
                <a:spcPts val="1599"/>
              </a:spcBef>
              <a:buClr>
                <a:srgbClr val="595959"/>
              </a:buClr>
              <a:buFont typeface="Trebuchet MS"/>
              <a:buChar char="○"/>
            </a:pPr>
            <a:r>
              <a:rPr b="0" lang="de-DE" sz="1400" strike="noStrike" u="none">
                <a:solidFill>
                  <a:schemeClr val="dk2"/>
                </a:solidFill>
                <a:uFillTx/>
                <a:latin typeface="Consolas"/>
                <a:ea typeface="Trebuchet MS"/>
              </a:rPr>
              <a:t>kubectl delete –f &lt;filename&gt;</a:t>
            </a:r>
            <a:endParaRPr b="0" lang="en-US" sz="1400" strike="noStrike" u="none">
              <a:solidFill>
                <a:srgbClr val="000000"/>
              </a:solidFill>
              <a:uFillTx/>
              <a:latin typeface="Arial"/>
            </a:endParaRPr>
          </a:p>
          <a:p>
            <a:pPr lvl="1" marL="914400" indent="-317520">
              <a:lnSpc>
                <a:spcPct val="115000"/>
              </a:lnSpc>
              <a:spcBef>
                <a:spcPts val="1599"/>
              </a:spcBef>
              <a:buClr>
                <a:srgbClr val="595959"/>
              </a:buClr>
              <a:buFont typeface="Trebuchet MS"/>
              <a:buChar char="○"/>
            </a:pPr>
            <a:r>
              <a:rPr b="0" lang="de-DE" sz="1400" strike="noStrike" u="none">
                <a:solidFill>
                  <a:schemeClr val="dk2"/>
                </a:solidFill>
                <a:uFillTx/>
                <a:latin typeface="Consolas"/>
                <a:ea typeface="Trebuchet MS"/>
              </a:rPr>
              <a:t>kubectl delete deployment &lt;Name&gt;</a:t>
            </a:r>
            <a:endParaRPr b="0" lang="en-US" sz="1400" strike="noStrike" u="none">
              <a:solidFill>
                <a:srgbClr val="000000"/>
              </a:solidFill>
              <a:uFillTx/>
              <a:latin typeface="Arial"/>
            </a:endParaRPr>
          </a:p>
        </p:txBody>
      </p:sp>
    </p:spTree>
  </p:cSld>
  <mc:AlternateContent>
    <mc:Choice Requires="p14">
      <p:transition spd="slow" p14:dur="2000"/>
    </mc:Choice>
    <mc:Fallback>
      <p:transition spd="slow"/>
    </mc:Fallback>
  </mc:AlternateContent>
  <p:timing>
    <p:tnLst>
      <p:par>
        <p:cTn id="1699" dur="indefinite" restart="never" nodeType="tmRoot">
          <p:childTnLst>
            <p:seq>
              <p:cTn id="1700" dur="indefinite" nodeType="mainSeq">
                <p:childTnLst>
                  <p:par>
                    <p:cTn id="1701" fill="hold">
                      <p:stCondLst>
                        <p:cond delay="indefinite"/>
                      </p:stCondLst>
                      <p:childTnLst>
                        <p:par>
                          <p:cTn id="1702" fill="hold">
                            <p:stCondLst>
                              <p:cond delay="0"/>
                            </p:stCondLst>
                            <p:childTnLst>
                              <p:par>
                                <p:cTn id="1703" nodeType="clickEffect" fill="hold" presetClass="entr" presetID="1">
                                  <p:stCondLst>
                                    <p:cond delay="0"/>
                                  </p:stCondLst>
                                  <p:childTnLst>
                                    <p:set>
                                      <p:cBhvr>
                                        <p:cTn id="1704" dur="1" fill="hold">
                                          <p:stCondLst>
                                            <p:cond delay="0"/>
                                          </p:stCondLst>
                                        </p:cTn>
                                        <p:tgtEl>
                                          <p:spTgt spid="448">
                                            <p:txEl>
                                              <p:pRg st="0" end="0"/>
                                            </p:txEl>
                                          </p:spTgt>
                                        </p:tgtEl>
                                        <p:attrNameLst>
                                          <p:attrName>style.visibility</p:attrName>
                                        </p:attrNameLst>
                                      </p:cBhvr>
                                      <p:to>
                                        <p:strVal val="visible"/>
                                      </p:to>
                                    </p:set>
                                  </p:childTnLst>
                                </p:cTn>
                              </p:par>
                            </p:childTnLst>
                          </p:cTn>
                        </p:par>
                      </p:childTnLst>
                    </p:cTn>
                  </p:par>
                  <p:par>
                    <p:cTn id="1705" fill="hold">
                      <p:stCondLst>
                        <p:cond delay="indefinite"/>
                      </p:stCondLst>
                      <p:childTnLst>
                        <p:par>
                          <p:cTn id="1706" fill="hold">
                            <p:stCondLst>
                              <p:cond delay="0"/>
                            </p:stCondLst>
                            <p:childTnLst>
                              <p:par>
                                <p:cTn id="1707" nodeType="clickEffect" fill="hold" presetClass="entr" presetID="1">
                                  <p:stCondLst>
                                    <p:cond delay="0"/>
                                  </p:stCondLst>
                                  <p:childTnLst>
                                    <p:set>
                                      <p:cBhvr>
                                        <p:cTn id="1708" dur="1" fill="hold">
                                          <p:stCondLst>
                                            <p:cond delay="0"/>
                                          </p:stCondLst>
                                        </p:cTn>
                                        <p:tgtEl>
                                          <p:spTgt spid="448">
                                            <p:txEl>
                                              <p:pRg st="1" end="1"/>
                                            </p:txEl>
                                          </p:spTgt>
                                        </p:tgtEl>
                                        <p:attrNameLst>
                                          <p:attrName>style.visibility</p:attrName>
                                        </p:attrNameLst>
                                      </p:cBhvr>
                                      <p:to>
                                        <p:strVal val="visible"/>
                                      </p:to>
                                    </p:set>
                                  </p:childTnLst>
                                </p:cTn>
                              </p:par>
                            </p:childTnLst>
                          </p:cTn>
                        </p:par>
                      </p:childTnLst>
                    </p:cTn>
                  </p:par>
                  <p:par>
                    <p:cTn id="1709" fill="hold">
                      <p:stCondLst>
                        <p:cond delay="indefinite"/>
                      </p:stCondLst>
                      <p:childTnLst>
                        <p:par>
                          <p:cTn id="1710" fill="hold">
                            <p:stCondLst>
                              <p:cond delay="0"/>
                            </p:stCondLst>
                            <p:childTnLst>
                              <p:par>
                                <p:cTn id="1711" nodeType="clickEffect" fill="hold" presetClass="entr" presetID="1">
                                  <p:stCondLst>
                                    <p:cond delay="0"/>
                                  </p:stCondLst>
                                  <p:childTnLst>
                                    <p:set>
                                      <p:cBhvr>
                                        <p:cTn id="1712" dur="1" fill="hold">
                                          <p:stCondLst>
                                            <p:cond delay="0"/>
                                          </p:stCondLst>
                                        </p:cTn>
                                        <p:tgtEl>
                                          <p:spTgt spid="448">
                                            <p:txEl>
                                              <p:pRg st="3" end="3"/>
                                            </p:txEl>
                                          </p:spTgt>
                                        </p:tgtEl>
                                        <p:attrNameLst>
                                          <p:attrName>style.visibility</p:attrName>
                                        </p:attrNameLst>
                                      </p:cBhvr>
                                      <p:to>
                                        <p:strVal val="visible"/>
                                      </p:to>
                                    </p:set>
                                  </p:childTnLst>
                                </p:cTn>
                              </p:par>
                            </p:childTnLst>
                          </p:cTn>
                        </p:par>
                      </p:childTnLst>
                    </p:cTn>
                  </p:par>
                  <p:par>
                    <p:cTn id="1713" fill="hold">
                      <p:stCondLst>
                        <p:cond delay="indefinite"/>
                      </p:stCondLst>
                      <p:childTnLst>
                        <p:par>
                          <p:cTn id="1714" fill="hold">
                            <p:stCondLst>
                              <p:cond delay="0"/>
                            </p:stCondLst>
                            <p:childTnLst>
                              <p:par>
                                <p:cTn id="1715" nodeType="clickEffect" fill="hold" presetClass="entr" presetID="1">
                                  <p:stCondLst>
                                    <p:cond delay="0"/>
                                  </p:stCondLst>
                                  <p:childTnLst>
                                    <p:set>
                                      <p:cBhvr>
                                        <p:cTn id="1716" dur="1" fill="hold">
                                          <p:stCondLst>
                                            <p:cond delay="0"/>
                                          </p:stCondLst>
                                        </p:cTn>
                                        <p:tgtEl>
                                          <p:spTgt spid="448">
                                            <p:txEl>
                                              <p:pRg st="4" end="4"/>
                                            </p:txEl>
                                          </p:spTgt>
                                        </p:tgtEl>
                                        <p:attrNameLst>
                                          <p:attrName>style.visibility</p:attrName>
                                        </p:attrNameLst>
                                      </p:cBhvr>
                                      <p:to>
                                        <p:strVal val="visible"/>
                                      </p:to>
                                    </p:set>
                                  </p:childTnLst>
                                </p:cTn>
                              </p:par>
                            </p:childTnLst>
                          </p:cTn>
                        </p:par>
                      </p:childTnLst>
                    </p:cTn>
                  </p:par>
                  <p:par>
                    <p:cTn id="1717" fill="hold">
                      <p:stCondLst>
                        <p:cond delay="indefinite"/>
                      </p:stCondLst>
                      <p:childTnLst>
                        <p:par>
                          <p:cTn id="1718" fill="hold">
                            <p:stCondLst>
                              <p:cond delay="0"/>
                            </p:stCondLst>
                            <p:childTnLst>
                              <p:par>
                                <p:cTn id="1719" nodeType="clickEffect" fill="hold" presetClass="entr" presetID="1">
                                  <p:stCondLst>
                                    <p:cond delay="0"/>
                                  </p:stCondLst>
                                  <p:childTnLst>
                                    <p:set>
                                      <p:cBhvr>
                                        <p:cTn id="1720" dur="1" fill="hold">
                                          <p:stCondLst>
                                            <p:cond delay="0"/>
                                          </p:stCondLst>
                                        </p:cTn>
                                        <p:tgtEl>
                                          <p:spTgt spid="448">
                                            <p:txEl>
                                              <p:pRg st="5" end="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9" name="PlaceHolder 1"/>
          <p:cNvSpPr>
            <a:spLocks noGrp="1"/>
          </p:cNvSpPr>
          <p:nvPr>
            <p:ph type="title"/>
          </p:nvPr>
        </p:nvSpPr>
        <p:spPr>
          <a:xfrm>
            <a:off x="311760" y="444960"/>
            <a:ext cx="7683120" cy="609840"/>
          </a:xfrm>
          <a:prstGeom prst="rect">
            <a:avLst/>
          </a:prstGeom>
          <a:noFill/>
          <a:ln w="0">
            <a:noFill/>
          </a:ln>
        </p:spPr>
        <p:txBody>
          <a:bodyPr lIns="91440" rIns="91440" tIns="91440" bIns="91440" anchor="t">
            <a:noAutofit/>
          </a:bodyPr>
          <a:p>
            <a:pPr indent="0">
              <a:lnSpc>
                <a:spcPct val="100000"/>
              </a:lnSpc>
              <a:buNone/>
            </a:pPr>
            <a:r>
              <a:rPr b="0" lang="de-DE" sz="2800" strike="noStrike" u="none">
                <a:solidFill>
                  <a:schemeClr val="dk1"/>
                </a:solidFill>
                <a:uFillTx/>
                <a:latin typeface="Open Sans"/>
                <a:ea typeface="Open Sans"/>
              </a:rPr>
              <a:t>Autoscaling</a:t>
            </a:r>
            <a:endParaRPr b="0" lang="en-US" sz="2800" strike="noStrike" u="none">
              <a:solidFill>
                <a:srgbClr val="000000"/>
              </a:solidFill>
              <a:uFillTx/>
              <a:latin typeface="Arial"/>
            </a:endParaRPr>
          </a:p>
        </p:txBody>
      </p:sp>
      <p:sp>
        <p:nvSpPr>
          <p:cNvPr id="450" name="PlaceHolder 2"/>
          <p:cNvSpPr>
            <a:spLocks noGrp="1"/>
          </p:cNvSpPr>
          <p:nvPr>
            <p:ph/>
          </p:nvPr>
        </p:nvSpPr>
        <p:spPr>
          <a:xfrm>
            <a:off x="311760" y="1152360"/>
            <a:ext cx="8520120" cy="3416040"/>
          </a:xfrm>
          <a:prstGeom prst="rect">
            <a:avLst/>
          </a:prstGeom>
          <a:noFill/>
          <a:ln w="0">
            <a:noFill/>
          </a:ln>
        </p:spPr>
        <p:txBody>
          <a:bodyPr lIns="91440" rIns="91440" tIns="91440" bIns="91440" anchor="t">
            <a:noAutofit/>
          </a:bodyPr>
          <a:p>
            <a:pPr marL="457200" indent="-343080">
              <a:lnSpc>
                <a:spcPct val="115000"/>
              </a:lnSpc>
              <a:buClr>
                <a:srgbClr val="595959"/>
              </a:buClr>
              <a:buFont typeface="Trebuchet MS"/>
              <a:buChar char="●"/>
            </a:pPr>
            <a:r>
              <a:rPr b="0" lang="de-DE" sz="1800" strike="noStrike" u="none">
                <a:solidFill>
                  <a:schemeClr val="dk2"/>
                </a:solidFill>
                <a:uFillTx/>
                <a:latin typeface="Open Sans"/>
                <a:ea typeface="Open Sans"/>
              </a:rPr>
              <a:t>Kubernetes supports Autoscaling</a:t>
            </a:r>
            <a:endParaRPr b="0" lang="en-US" sz="1800" strike="noStrike" u="none">
              <a:solidFill>
                <a:srgbClr val="000000"/>
              </a:solidFill>
              <a:uFillTx/>
              <a:latin typeface="Open Sans"/>
            </a:endParaRPr>
          </a:p>
          <a:p>
            <a:pPr indent="0">
              <a:lnSpc>
                <a:spcPct val="115000"/>
              </a:lnSpc>
              <a:buNone/>
            </a:pPr>
            <a:endParaRPr b="0" lang="en-US" sz="1800" strike="noStrike" u="none">
              <a:solidFill>
                <a:srgbClr val="000000"/>
              </a:solidFill>
              <a:uFillTx/>
              <a:latin typeface="Open Sans"/>
            </a:endParaRPr>
          </a:p>
          <a:p>
            <a:pPr marL="457200" indent="-343080">
              <a:lnSpc>
                <a:spcPct val="115000"/>
              </a:lnSpc>
              <a:buClr>
                <a:srgbClr val="595959"/>
              </a:buClr>
              <a:buFont typeface="Trebuchet MS"/>
              <a:buChar char="●"/>
            </a:pPr>
            <a:r>
              <a:rPr b="0" lang="de-DE" sz="1800" strike="noStrike" u="none">
                <a:solidFill>
                  <a:schemeClr val="dk2"/>
                </a:solidFill>
                <a:uFillTx/>
                <a:latin typeface="Open Sans"/>
                <a:ea typeface="Open Sans"/>
              </a:rPr>
              <a:t>Based on CPU-Load of Pods</a:t>
            </a:r>
            <a:endParaRPr b="0" lang="en-US" sz="1800" strike="noStrike" u="none">
              <a:solidFill>
                <a:srgbClr val="000000"/>
              </a:solidFill>
              <a:uFillTx/>
              <a:latin typeface="Open Sans"/>
            </a:endParaRPr>
          </a:p>
          <a:p>
            <a:pPr indent="0">
              <a:lnSpc>
                <a:spcPct val="115000"/>
              </a:lnSpc>
              <a:buNone/>
            </a:pPr>
            <a:endParaRPr b="0" lang="en-US" sz="1800" strike="noStrike" u="none">
              <a:solidFill>
                <a:srgbClr val="000000"/>
              </a:solidFill>
              <a:uFillTx/>
              <a:latin typeface="Open Sans"/>
            </a:endParaRPr>
          </a:p>
          <a:p>
            <a:pPr marL="457200" indent="-343080">
              <a:lnSpc>
                <a:spcPct val="115000"/>
              </a:lnSpc>
              <a:buClr>
                <a:srgbClr val="595959"/>
              </a:buClr>
              <a:buFont typeface="Trebuchet MS"/>
              <a:buChar char="●"/>
            </a:pPr>
            <a:r>
              <a:rPr b="0" lang="de-DE" sz="1800" strike="noStrike" u="none">
                <a:solidFill>
                  <a:schemeClr val="dk2"/>
                </a:solidFill>
                <a:uFillTx/>
                <a:latin typeface="Open Sans"/>
                <a:ea typeface="Open Sans"/>
              </a:rPr>
              <a:t>Limits</a:t>
            </a:r>
            <a:endParaRPr b="0" lang="en-US" sz="1800" strike="noStrike" u="none">
              <a:solidFill>
                <a:srgbClr val="000000"/>
              </a:solidFill>
              <a:uFillTx/>
              <a:latin typeface="Open Sans"/>
            </a:endParaRPr>
          </a:p>
          <a:p>
            <a:pPr indent="0">
              <a:lnSpc>
                <a:spcPct val="115000"/>
              </a:lnSpc>
              <a:buNone/>
            </a:pPr>
            <a:endParaRPr b="0" lang="en-US" sz="1800" strike="noStrike" u="none">
              <a:solidFill>
                <a:srgbClr val="000000"/>
              </a:solidFill>
              <a:uFillTx/>
              <a:latin typeface="Open Sans"/>
            </a:endParaRPr>
          </a:p>
          <a:p>
            <a:pPr marL="457200" indent="-343080">
              <a:lnSpc>
                <a:spcPct val="115000"/>
              </a:lnSpc>
              <a:buClr>
                <a:srgbClr val="595959"/>
              </a:buClr>
              <a:buFont typeface="Trebuchet MS"/>
              <a:buChar char="●"/>
            </a:pPr>
            <a:r>
              <a:rPr b="0" lang="de-DE" sz="1800" strike="noStrike" u="none">
                <a:solidFill>
                  <a:schemeClr val="dk2"/>
                </a:solidFill>
                <a:uFillTx/>
                <a:latin typeface="Open Sans"/>
                <a:ea typeface="Open Sans"/>
              </a:rPr>
              <a:t>Upper and Lowerbounds for number of replicas</a:t>
            </a:r>
            <a:endParaRPr b="0" lang="en-US" sz="1800" strike="noStrike" u="none">
              <a:solidFill>
                <a:srgbClr val="000000"/>
              </a:solidFill>
              <a:uFillTx/>
              <a:latin typeface="Open Sans"/>
            </a:endParaRPr>
          </a:p>
        </p:txBody>
      </p:sp>
    </p:spTree>
  </p:cSld>
  <mc:AlternateContent>
    <mc:Choice Requires="p14">
      <p:transition spd="slow" p14:dur="2000"/>
    </mc:Choice>
    <mc:Fallback>
      <p:transition spd="slow"/>
    </mc:Fallback>
  </mc:AlternateContent>
  <p:timing>
    <p:tnLst>
      <p:par>
        <p:cTn id="1721" dur="indefinite" restart="never" nodeType="tmRoot">
          <p:childTnLst>
            <p:seq>
              <p:cTn id="1722" dur="indefinite" nodeType="mainSeq">
                <p:childTnLst>
                  <p:par>
                    <p:cTn id="1723" fill="hold">
                      <p:stCondLst>
                        <p:cond delay="indefinite"/>
                      </p:stCondLst>
                      <p:childTnLst>
                        <p:par>
                          <p:cTn id="1724" fill="hold">
                            <p:stCondLst>
                              <p:cond delay="0"/>
                            </p:stCondLst>
                            <p:childTnLst>
                              <p:par>
                                <p:cTn id="1725" nodeType="clickEffect" fill="hold" presetClass="entr" presetID="1">
                                  <p:stCondLst>
                                    <p:cond delay="0"/>
                                  </p:stCondLst>
                                  <p:childTnLst>
                                    <p:set>
                                      <p:cBhvr>
                                        <p:cTn id="1726" dur="1" fill="hold">
                                          <p:stCondLst>
                                            <p:cond delay="0"/>
                                          </p:stCondLst>
                                        </p:cTn>
                                        <p:tgtEl>
                                          <p:spTgt spid="450">
                                            <p:txEl>
                                              <p:pRg st="0" end="0"/>
                                            </p:txEl>
                                          </p:spTgt>
                                        </p:tgtEl>
                                        <p:attrNameLst>
                                          <p:attrName>style.visibility</p:attrName>
                                        </p:attrNameLst>
                                      </p:cBhvr>
                                      <p:to>
                                        <p:strVal val="visible"/>
                                      </p:to>
                                    </p:set>
                                  </p:childTnLst>
                                </p:cTn>
                              </p:par>
                            </p:childTnLst>
                          </p:cTn>
                        </p:par>
                      </p:childTnLst>
                    </p:cTn>
                  </p:par>
                  <p:par>
                    <p:cTn id="1727" fill="hold">
                      <p:stCondLst>
                        <p:cond delay="indefinite"/>
                      </p:stCondLst>
                      <p:childTnLst>
                        <p:par>
                          <p:cTn id="1728" fill="hold">
                            <p:stCondLst>
                              <p:cond delay="0"/>
                            </p:stCondLst>
                            <p:childTnLst>
                              <p:par>
                                <p:cTn id="1729" nodeType="clickEffect" fill="hold" presetClass="entr" presetID="1">
                                  <p:stCondLst>
                                    <p:cond delay="0"/>
                                  </p:stCondLst>
                                  <p:childTnLst>
                                    <p:set>
                                      <p:cBhvr>
                                        <p:cTn id="1730" dur="1" fill="hold">
                                          <p:stCondLst>
                                            <p:cond delay="0"/>
                                          </p:stCondLst>
                                        </p:cTn>
                                        <p:tgtEl>
                                          <p:spTgt spid="450">
                                            <p:txEl>
                                              <p:pRg st="2" end="2"/>
                                            </p:txEl>
                                          </p:spTgt>
                                        </p:tgtEl>
                                        <p:attrNameLst>
                                          <p:attrName>style.visibility</p:attrName>
                                        </p:attrNameLst>
                                      </p:cBhvr>
                                      <p:to>
                                        <p:strVal val="visible"/>
                                      </p:to>
                                    </p:set>
                                  </p:childTnLst>
                                </p:cTn>
                              </p:par>
                            </p:childTnLst>
                          </p:cTn>
                        </p:par>
                      </p:childTnLst>
                    </p:cTn>
                  </p:par>
                  <p:par>
                    <p:cTn id="1731" fill="hold">
                      <p:stCondLst>
                        <p:cond delay="indefinite"/>
                      </p:stCondLst>
                      <p:childTnLst>
                        <p:par>
                          <p:cTn id="1732" fill="hold">
                            <p:stCondLst>
                              <p:cond delay="0"/>
                            </p:stCondLst>
                            <p:childTnLst>
                              <p:par>
                                <p:cTn id="1733" nodeType="clickEffect" fill="hold" presetClass="entr" presetID="1">
                                  <p:stCondLst>
                                    <p:cond delay="0"/>
                                  </p:stCondLst>
                                  <p:childTnLst>
                                    <p:set>
                                      <p:cBhvr>
                                        <p:cTn id="1734" dur="1" fill="hold">
                                          <p:stCondLst>
                                            <p:cond delay="0"/>
                                          </p:stCondLst>
                                        </p:cTn>
                                        <p:tgtEl>
                                          <p:spTgt spid="450">
                                            <p:txEl>
                                              <p:pRg st="4" end="4"/>
                                            </p:txEl>
                                          </p:spTgt>
                                        </p:tgtEl>
                                        <p:attrNameLst>
                                          <p:attrName>style.visibility</p:attrName>
                                        </p:attrNameLst>
                                      </p:cBhvr>
                                      <p:to>
                                        <p:strVal val="visible"/>
                                      </p:to>
                                    </p:set>
                                  </p:childTnLst>
                                </p:cTn>
                              </p:par>
                            </p:childTnLst>
                          </p:cTn>
                        </p:par>
                      </p:childTnLst>
                    </p:cTn>
                  </p:par>
                  <p:par>
                    <p:cTn id="1735" fill="hold">
                      <p:stCondLst>
                        <p:cond delay="indefinite"/>
                      </p:stCondLst>
                      <p:childTnLst>
                        <p:par>
                          <p:cTn id="1736" fill="hold">
                            <p:stCondLst>
                              <p:cond delay="0"/>
                            </p:stCondLst>
                            <p:childTnLst>
                              <p:par>
                                <p:cTn id="1737" nodeType="clickEffect" fill="hold" presetClass="entr" presetID="1">
                                  <p:stCondLst>
                                    <p:cond delay="0"/>
                                  </p:stCondLst>
                                  <p:childTnLst>
                                    <p:set>
                                      <p:cBhvr>
                                        <p:cTn id="1738" dur="1" fill="hold">
                                          <p:stCondLst>
                                            <p:cond delay="0"/>
                                          </p:stCondLst>
                                        </p:cTn>
                                        <p:tgtEl>
                                          <p:spTgt spid="450">
                                            <p:txEl>
                                              <p:pRg st="6" end="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1" name="PlaceHolder 1"/>
          <p:cNvSpPr>
            <a:spLocks noGrp="1"/>
          </p:cNvSpPr>
          <p:nvPr>
            <p:ph type="title"/>
          </p:nvPr>
        </p:nvSpPr>
        <p:spPr>
          <a:xfrm>
            <a:off x="311760" y="444960"/>
            <a:ext cx="7683120" cy="609840"/>
          </a:xfrm>
          <a:prstGeom prst="rect">
            <a:avLst/>
          </a:prstGeom>
          <a:noFill/>
          <a:ln w="0">
            <a:noFill/>
          </a:ln>
        </p:spPr>
        <p:txBody>
          <a:bodyPr lIns="91440" rIns="91440" tIns="91440" bIns="91440" anchor="t">
            <a:noAutofit/>
          </a:bodyPr>
          <a:p>
            <a:pPr indent="0">
              <a:lnSpc>
                <a:spcPct val="100000"/>
              </a:lnSpc>
              <a:buNone/>
            </a:pPr>
            <a:r>
              <a:rPr b="0" lang="de-DE" sz="2800" strike="noStrike" u="none">
                <a:solidFill>
                  <a:schemeClr val="dk1"/>
                </a:solidFill>
                <a:uFillTx/>
                <a:latin typeface="Open Sans"/>
                <a:ea typeface="Open Sans"/>
              </a:rPr>
              <a:t>Autoscaling via kubectl</a:t>
            </a:r>
            <a:endParaRPr b="0" lang="en-US" sz="2800" strike="noStrike" u="none">
              <a:solidFill>
                <a:srgbClr val="000000"/>
              </a:solidFill>
              <a:uFillTx/>
              <a:latin typeface="Arial"/>
            </a:endParaRPr>
          </a:p>
        </p:txBody>
      </p:sp>
      <p:sp>
        <p:nvSpPr>
          <p:cNvPr id="452" name="PlaceHolder 2"/>
          <p:cNvSpPr>
            <a:spLocks noGrp="1"/>
          </p:cNvSpPr>
          <p:nvPr>
            <p:ph/>
          </p:nvPr>
        </p:nvSpPr>
        <p:spPr>
          <a:xfrm>
            <a:off x="311760" y="1152360"/>
            <a:ext cx="8520120" cy="3416040"/>
          </a:xfrm>
          <a:prstGeom prst="rect">
            <a:avLst/>
          </a:prstGeom>
          <a:noFill/>
          <a:ln w="0">
            <a:noFill/>
          </a:ln>
        </p:spPr>
        <p:txBody>
          <a:bodyPr lIns="91440" rIns="91440" tIns="91440" bIns="91440" anchor="t">
            <a:noAutofit/>
          </a:bodyPr>
          <a:p>
            <a:pPr marL="457200" indent="-343080">
              <a:lnSpc>
                <a:spcPct val="115000"/>
              </a:lnSpc>
              <a:buClr>
                <a:srgbClr val="595959"/>
              </a:buClr>
              <a:buFont typeface="Trebuchet MS"/>
              <a:buChar char="●"/>
            </a:pPr>
            <a:r>
              <a:rPr b="0" lang="de-DE" sz="1800" strike="noStrike" u="none">
                <a:solidFill>
                  <a:schemeClr val="dk2"/>
                </a:solidFill>
                <a:uFillTx/>
                <a:latin typeface="Consolas"/>
                <a:ea typeface="Open Sans"/>
              </a:rPr>
              <a:t>kubectl autoscale deployment &lt;Name&gt; --min=&lt;Minimum-Count&gt; --max=&lt;Max-Count&gt; --cpu-percent=&lt;Limit&gt;</a:t>
            </a:r>
            <a:endParaRPr b="0" lang="en-US" sz="1800" strike="noStrike" u="none">
              <a:solidFill>
                <a:srgbClr val="000000"/>
              </a:solidFill>
              <a:uFillTx/>
              <a:latin typeface="Open Sans"/>
            </a:endParaRPr>
          </a:p>
        </p:txBody>
      </p:sp>
    </p:spTree>
  </p:cSld>
  <mc:AlternateContent>
    <mc:Choice Requires="p14">
      <p:transition spd="slow" p14:dur="2000"/>
    </mc:Choice>
    <mc:Fallback>
      <p:transition spd="slow"/>
    </mc:Fallback>
  </mc:AlternateContent>
  <p:timing>
    <p:tnLst>
      <p:par>
        <p:cTn id="1739" dur="indefinite" restart="never" nodeType="tmRoot">
          <p:childTnLst>
            <p:seq>
              <p:cTn id="1740" dur="indefinite" nodeType="mainSeq">
                <p:childTnLst>
                  <p:par>
                    <p:cTn id="1741" fill="hold">
                      <p:stCondLst>
                        <p:cond delay="indefinite"/>
                      </p:stCondLst>
                      <p:childTnLst>
                        <p:par>
                          <p:cTn id="1742" fill="hold">
                            <p:stCondLst>
                              <p:cond delay="0"/>
                            </p:stCondLst>
                            <p:childTnLst>
                              <p:par>
                                <p:cTn id="1743" nodeType="clickEffect" fill="hold" presetClass="entr" presetID="1">
                                  <p:stCondLst>
                                    <p:cond delay="0"/>
                                  </p:stCondLst>
                                  <p:childTnLst>
                                    <p:set>
                                      <p:cBhvr>
                                        <p:cTn id="1744" dur="1" fill="hold">
                                          <p:stCondLst>
                                            <p:cond delay="0"/>
                                          </p:stCondLst>
                                        </p:cTn>
                                        <p:tgtEl>
                                          <p:spTgt spid="452">
                                            <p:txEl>
                                              <p:pRg st="0" end="0"/>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3" name="PlaceHolder 1"/>
          <p:cNvSpPr>
            <a:spLocks noGrp="1"/>
          </p:cNvSpPr>
          <p:nvPr>
            <p:ph type="title"/>
          </p:nvPr>
        </p:nvSpPr>
        <p:spPr>
          <a:xfrm>
            <a:off x="311760" y="2151000"/>
            <a:ext cx="8520120" cy="841320"/>
          </a:xfrm>
          <a:prstGeom prst="rect">
            <a:avLst/>
          </a:prstGeom>
          <a:noFill/>
          <a:ln w="0">
            <a:noFill/>
          </a:ln>
        </p:spPr>
        <p:txBody>
          <a:bodyPr lIns="91440" rIns="91440" tIns="91440" bIns="91440" anchor="ctr">
            <a:noAutofit/>
          </a:bodyPr>
          <a:p>
            <a:pPr indent="0" algn="ctr">
              <a:lnSpc>
                <a:spcPct val="100000"/>
              </a:lnSpc>
              <a:buNone/>
            </a:pPr>
            <a:r>
              <a:rPr b="0" lang="de-DE" sz="3600" strike="noStrike" u="none">
                <a:solidFill>
                  <a:schemeClr val="dk1"/>
                </a:solidFill>
                <a:uFillTx/>
                <a:latin typeface="Open Sans"/>
                <a:ea typeface="Open Sans"/>
              </a:rPr>
              <a:t>Labels and Annotations</a:t>
            </a:r>
            <a:endParaRPr b="0" lang="en-US" sz="36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1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4" name="PlaceHolder 1"/>
          <p:cNvSpPr>
            <a:spLocks noGrp="1"/>
          </p:cNvSpPr>
          <p:nvPr>
            <p:ph type="title"/>
          </p:nvPr>
        </p:nvSpPr>
        <p:spPr>
          <a:xfrm>
            <a:off x="311760" y="444960"/>
            <a:ext cx="7683120" cy="609840"/>
          </a:xfrm>
          <a:prstGeom prst="rect">
            <a:avLst/>
          </a:prstGeom>
          <a:noFill/>
          <a:ln w="0">
            <a:noFill/>
          </a:ln>
        </p:spPr>
        <p:txBody>
          <a:bodyPr lIns="91440" rIns="91440" tIns="91440" bIns="91440" anchor="t">
            <a:noAutofit/>
          </a:bodyPr>
          <a:p>
            <a:pPr indent="0">
              <a:lnSpc>
                <a:spcPct val="100000"/>
              </a:lnSpc>
              <a:buNone/>
            </a:pPr>
            <a:r>
              <a:rPr b="0" lang="de-DE" sz="2800" strike="noStrike" u="none">
                <a:solidFill>
                  <a:schemeClr val="dk1"/>
                </a:solidFill>
                <a:uFillTx/>
                <a:latin typeface="Open Sans"/>
                <a:ea typeface="Open Sans"/>
              </a:rPr>
              <a:t>Labels vs. Annotations</a:t>
            </a:r>
            <a:endParaRPr b="0" lang="en-US" sz="2800" strike="noStrike" u="none">
              <a:solidFill>
                <a:srgbClr val="000000"/>
              </a:solidFill>
              <a:uFillTx/>
              <a:latin typeface="Arial"/>
            </a:endParaRPr>
          </a:p>
        </p:txBody>
      </p:sp>
      <p:sp>
        <p:nvSpPr>
          <p:cNvPr id="455" name="PlaceHolder 2"/>
          <p:cNvSpPr>
            <a:spLocks noGrp="1"/>
          </p:cNvSpPr>
          <p:nvPr>
            <p:ph/>
          </p:nvPr>
        </p:nvSpPr>
        <p:spPr>
          <a:xfrm>
            <a:off x="311760" y="1152360"/>
            <a:ext cx="3999600" cy="3416040"/>
          </a:xfrm>
          <a:prstGeom prst="rect">
            <a:avLst/>
          </a:prstGeom>
          <a:noFill/>
          <a:ln w="0">
            <a:noFill/>
          </a:ln>
        </p:spPr>
        <p:txBody>
          <a:bodyPr lIns="91440" rIns="91440" tIns="91440" bIns="91440" anchor="t">
            <a:noAutofit/>
          </a:bodyPr>
          <a:p>
            <a:pPr marL="139680" indent="0">
              <a:lnSpc>
                <a:spcPct val="200000"/>
              </a:lnSpc>
              <a:buNone/>
              <a:tabLst>
                <a:tab algn="l" pos="0"/>
              </a:tabLst>
            </a:pPr>
            <a:r>
              <a:rPr b="1" lang="de-DE" sz="1400" strike="noStrike" u="none">
                <a:solidFill>
                  <a:schemeClr val="dk2"/>
                </a:solidFill>
                <a:uFillTx/>
                <a:latin typeface="Open Sans SemiBold"/>
                <a:ea typeface="Open Sans SemiBold"/>
              </a:rPr>
              <a:t>Labels</a:t>
            </a:r>
            <a:endParaRPr b="0" lang="en-US" sz="1400" strike="noStrike" u="none">
              <a:solidFill>
                <a:srgbClr val="000000"/>
              </a:solidFill>
              <a:uFillTx/>
              <a:latin typeface="Open Sans"/>
            </a:endParaRPr>
          </a:p>
          <a:p>
            <a:pPr marL="457200" indent="-317520">
              <a:lnSpc>
                <a:spcPct val="200000"/>
              </a:lnSpc>
              <a:buClr>
                <a:srgbClr val="595959"/>
              </a:buClr>
              <a:buFont typeface="Arial"/>
              <a:buChar char="•"/>
              <a:tabLst>
                <a:tab algn="l" pos="0"/>
              </a:tabLst>
            </a:pPr>
            <a:r>
              <a:rPr b="0" lang="de-DE" sz="1400" strike="noStrike" u="none">
                <a:solidFill>
                  <a:schemeClr val="dk2"/>
                </a:solidFill>
                <a:uFillTx/>
                <a:latin typeface="Open Sans"/>
                <a:ea typeface="Open Sans"/>
              </a:rPr>
              <a:t>Key/Value-Pairs</a:t>
            </a:r>
            <a:endParaRPr b="0" lang="en-US" sz="1400" strike="noStrike" u="none">
              <a:solidFill>
                <a:srgbClr val="000000"/>
              </a:solidFill>
              <a:uFillTx/>
              <a:latin typeface="Open Sans"/>
            </a:endParaRPr>
          </a:p>
          <a:p>
            <a:pPr marL="457200" indent="-317520">
              <a:lnSpc>
                <a:spcPct val="200000"/>
              </a:lnSpc>
              <a:buClr>
                <a:srgbClr val="595959"/>
              </a:buClr>
              <a:buFont typeface="Arial"/>
              <a:buChar char="•"/>
              <a:tabLst>
                <a:tab algn="l" pos="0"/>
              </a:tabLst>
            </a:pPr>
            <a:r>
              <a:rPr b="0" lang="de-DE" sz="1400" strike="noStrike" u="none">
                <a:solidFill>
                  <a:schemeClr val="dk2"/>
                </a:solidFill>
                <a:uFillTx/>
                <a:latin typeface="Open Sans"/>
                <a:ea typeface="Open Sans"/>
              </a:rPr>
              <a:t>Keys max. 63 chars</a:t>
            </a:r>
            <a:endParaRPr b="0" lang="en-US" sz="1400" strike="noStrike" u="none">
              <a:solidFill>
                <a:srgbClr val="000000"/>
              </a:solidFill>
              <a:uFillTx/>
              <a:latin typeface="Open Sans"/>
            </a:endParaRPr>
          </a:p>
          <a:p>
            <a:pPr marL="457200" indent="-317520">
              <a:lnSpc>
                <a:spcPct val="200000"/>
              </a:lnSpc>
              <a:buClr>
                <a:srgbClr val="595959"/>
              </a:buClr>
              <a:buFont typeface="Arial"/>
              <a:buChar char="•"/>
              <a:tabLst>
                <a:tab algn="l" pos="0"/>
              </a:tabLst>
            </a:pPr>
            <a:r>
              <a:rPr b="0" lang="de-DE" sz="1400" strike="noStrike" u="none">
                <a:solidFill>
                  <a:schemeClr val="dk2"/>
                </a:solidFill>
                <a:uFillTx/>
                <a:latin typeface="Open Sans"/>
                <a:ea typeface="Open Sans"/>
              </a:rPr>
              <a:t>Keys have to be unique</a:t>
            </a:r>
            <a:endParaRPr b="0" lang="en-US" sz="1400" strike="noStrike" u="none">
              <a:solidFill>
                <a:srgbClr val="000000"/>
              </a:solidFill>
              <a:uFillTx/>
              <a:latin typeface="Open Sans"/>
            </a:endParaRPr>
          </a:p>
          <a:p>
            <a:pPr marL="457200" indent="-317520">
              <a:lnSpc>
                <a:spcPct val="200000"/>
              </a:lnSpc>
              <a:buClr>
                <a:srgbClr val="595959"/>
              </a:buClr>
              <a:buFont typeface="Arial"/>
              <a:buChar char="•"/>
              <a:tabLst>
                <a:tab algn="l" pos="0"/>
              </a:tabLst>
            </a:pPr>
            <a:r>
              <a:rPr b="0" lang="de-DE" sz="1400" strike="noStrike" u="none">
                <a:solidFill>
                  <a:schemeClr val="dk2"/>
                </a:solidFill>
                <a:uFillTx/>
                <a:latin typeface="Open Sans"/>
                <a:ea typeface="Open Sans"/>
              </a:rPr>
              <a:t>Keys are used for filtering / selection</a:t>
            </a:r>
            <a:endParaRPr b="0" lang="en-US" sz="1400" strike="noStrike" u="none">
              <a:solidFill>
                <a:srgbClr val="000000"/>
              </a:solidFill>
              <a:uFillTx/>
              <a:latin typeface="Open Sans"/>
            </a:endParaRPr>
          </a:p>
        </p:txBody>
      </p:sp>
      <p:sp>
        <p:nvSpPr>
          <p:cNvPr id="456" name="PlaceHolder 3"/>
          <p:cNvSpPr>
            <a:spLocks noGrp="1"/>
          </p:cNvSpPr>
          <p:nvPr>
            <p:ph/>
          </p:nvPr>
        </p:nvSpPr>
        <p:spPr>
          <a:xfrm>
            <a:off x="4832280" y="1152360"/>
            <a:ext cx="3999600" cy="3416040"/>
          </a:xfrm>
          <a:prstGeom prst="rect">
            <a:avLst/>
          </a:prstGeom>
          <a:noFill/>
          <a:ln w="0">
            <a:noFill/>
          </a:ln>
        </p:spPr>
        <p:txBody>
          <a:bodyPr lIns="91440" rIns="91440" tIns="91440" bIns="91440" anchor="t">
            <a:noAutofit/>
          </a:bodyPr>
          <a:p>
            <a:pPr marL="139680" indent="0">
              <a:lnSpc>
                <a:spcPct val="200000"/>
              </a:lnSpc>
              <a:buNone/>
              <a:tabLst>
                <a:tab algn="l" pos="0"/>
              </a:tabLst>
            </a:pPr>
            <a:r>
              <a:rPr b="1" lang="de-DE" sz="1400" strike="noStrike" u="none">
                <a:solidFill>
                  <a:schemeClr val="dk2"/>
                </a:solidFill>
                <a:uFillTx/>
                <a:latin typeface="Open Sans SemiBold"/>
                <a:ea typeface="Open Sans SemiBold"/>
              </a:rPr>
              <a:t>Annotations</a:t>
            </a:r>
            <a:endParaRPr b="0" lang="en-US" sz="1400" strike="noStrike" u="none">
              <a:solidFill>
                <a:srgbClr val="000000"/>
              </a:solidFill>
              <a:uFillTx/>
              <a:latin typeface="Open Sans"/>
            </a:endParaRPr>
          </a:p>
          <a:p>
            <a:pPr marL="457200" indent="-317520">
              <a:lnSpc>
                <a:spcPct val="200000"/>
              </a:lnSpc>
              <a:buClr>
                <a:srgbClr val="595959"/>
              </a:buClr>
              <a:buFont typeface="Arial"/>
              <a:buChar char="•"/>
              <a:tabLst>
                <a:tab algn="l" pos="0"/>
              </a:tabLst>
            </a:pPr>
            <a:r>
              <a:rPr b="0" lang="de-DE" sz="1400" strike="noStrike" u="none">
                <a:solidFill>
                  <a:schemeClr val="dk2"/>
                </a:solidFill>
                <a:uFillTx/>
                <a:latin typeface="Open Sans"/>
                <a:ea typeface="Open Sans"/>
              </a:rPr>
              <a:t>Key/Value-Pairs</a:t>
            </a:r>
            <a:endParaRPr b="0" lang="en-US" sz="1400" strike="noStrike" u="none">
              <a:solidFill>
                <a:srgbClr val="000000"/>
              </a:solidFill>
              <a:uFillTx/>
              <a:latin typeface="Open Sans"/>
            </a:endParaRPr>
          </a:p>
          <a:p>
            <a:pPr marL="457200" indent="-317520">
              <a:lnSpc>
                <a:spcPct val="200000"/>
              </a:lnSpc>
              <a:buClr>
                <a:srgbClr val="595959"/>
              </a:buClr>
              <a:buFont typeface="Arial"/>
              <a:buChar char="•"/>
              <a:tabLst>
                <a:tab algn="l" pos="0"/>
              </a:tabLst>
            </a:pPr>
            <a:r>
              <a:rPr b="0" lang="de-DE" sz="1400" strike="noStrike" u="none">
                <a:solidFill>
                  <a:schemeClr val="dk2"/>
                </a:solidFill>
                <a:uFillTx/>
                <a:latin typeface="Open Sans"/>
                <a:ea typeface="Open Sans"/>
              </a:rPr>
              <a:t>Length of Keys unlimited</a:t>
            </a:r>
            <a:endParaRPr b="0" lang="en-US" sz="1400" strike="noStrike" u="none">
              <a:solidFill>
                <a:srgbClr val="000000"/>
              </a:solidFill>
              <a:uFillTx/>
              <a:latin typeface="Open Sans"/>
            </a:endParaRPr>
          </a:p>
          <a:p>
            <a:pPr marL="457200" indent="-317520">
              <a:lnSpc>
                <a:spcPct val="200000"/>
              </a:lnSpc>
              <a:buClr>
                <a:srgbClr val="595959"/>
              </a:buClr>
              <a:buFont typeface="Arial"/>
              <a:buChar char="•"/>
              <a:tabLst>
                <a:tab algn="l" pos="0"/>
              </a:tabLst>
            </a:pPr>
            <a:r>
              <a:rPr b="0" lang="de-DE" sz="1400" strike="noStrike" u="none">
                <a:solidFill>
                  <a:schemeClr val="dk2"/>
                </a:solidFill>
                <a:uFillTx/>
                <a:latin typeface="Open Sans"/>
                <a:ea typeface="Open Sans"/>
              </a:rPr>
              <a:t>No filtering / selection</a:t>
            </a:r>
            <a:endParaRPr b="0" lang="en-US" sz="1400" strike="noStrike" u="none">
              <a:solidFill>
                <a:srgbClr val="000000"/>
              </a:solidFill>
              <a:uFillTx/>
              <a:latin typeface="Open Sans"/>
            </a:endParaRPr>
          </a:p>
          <a:p>
            <a:pPr marL="457200" indent="-317520">
              <a:lnSpc>
                <a:spcPct val="200000"/>
              </a:lnSpc>
              <a:buClr>
                <a:srgbClr val="595959"/>
              </a:buClr>
              <a:buFont typeface="Arial"/>
              <a:buChar char="•"/>
              <a:tabLst>
                <a:tab algn="l" pos="0"/>
              </a:tabLst>
            </a:pPr>
            <a:r>
              <a:rPr b="0" lang="de-DE" sz="1400" strike="noStrike" u="none">
                <a:solidFill>
                  <a:schemeClr val="dk2"/>
                </a:solidFill>
                <a:uFillTx/>
                <a:latin typeface="Open Sans"/>
                <a:ea typeface="Open Sans"/>
              </a:rPr>
              <a:t>Purely Meta-Information</a:t>
            </a:r>
            <a:endParaRPr b="0" lang="en-US" sz="1400" strike="noStrike" u="none">
              <a:solidFill>
                <a:srgbClr val="000000"/>
              </a:solidFill>
              <a:uFillTx/>
              <a:latin typeface="Open Sans"/>
            </a:endParaRPr>
          </a:p>
        </p:txBody>
      </p:sp>
    </p:spTree>
  </p:cSld>
  <mc:AlternateContent>
    <mc:Choice Requires="p14">
      <p:transition spd="slow" p14:dur="2000"/>
    </mc:Choice>
    <mc:Fallback>
      <p:transition spd="slow"/>
    </mc:Fallback>
  </mc:AlternateContent>
  <p:timing>
    <p:tnLst>
      <p:par>
        <p:cTn id="1745" dur="indefinite" restart="never" nodeType="tmRoot">
          <p:childTnLst>
            <p:seq>
              <p:cTn id="1746" dur="indefinite" nodeType="mainSeq">
                <p:childTnLst>
                  <p:par>
                    <p:cTn id="1747" fill="hold">
                      <p:stCondLst>
                        <p:cond delay="indefinite"/>
                      </p:stCondLst>
                      <p:childTnLst>
                        <p:par>
                          <p:cTn id="1748" fill="hold">
                            <p:stCondLst>
                              <p:cond delay="0"/>
                            </p:stCondLst>
                            <p:childTnLst>
                              <p:par>
                                <p:cTn id="1749" nodeType="clickEffect" fill="hold" presetClass="entr" presetID="1">
                                  <p:stCondLst>
                                    <p:cond delay="0"/>
                                  </p:stCondLst>
                                  <p:childTnLst>
                                    <p:set>
                                      <p:cBhvr>
                                        <p:cTn id="1750" dur="1" fill="hold">
                                          <p:stCondLst>
                                            <p:cond delay="0"/>
                                          </p:stCondLst>
                                        </p:cTn>
                                        <p:tgtEl>
                                          <p:spTgt spid="455">
                                            <p:txEl>
                                              <p:pRg st="1" end="1"/>
                                            </p:txEl>
                                          </p:spTgt>
                                        </p:tgtEl>
                                        <p:attrNameLst>
                                          <p:attrName>style.visibility</p:attrName>
                                        </p:attrNameLst>
                                      </p:cBhvr>
                                      <p:to>
                                        <p:strVal val="visible"/>
                                      </p:to>
                                    </p:set>
                                  </p:childTnLst>
                                </p:cTn>
                              </p:par>
                            </p:childTnLst>
                          </p:cTn>
                        </p:par>
                      </p:childTnLst>
                    </p:cTn>
                  </p:par>
                  <p:par>
                    <p:cTn id="1751" fill="hold">
                      <p:stCondLst>
                        <p:cond delay="indefinite"/>
                      </p:stCondLst>
                      <p:childTnLst>
                        <p:par>
                          <p:cTn id="1752" fill="hold">
                            <p:stCondLst>
                              <p:cond delay="0"/>
                            </p:stCondLst>
                            <p:childTnLst>
                              <p:par>
                                <p:cTn id="1753" nodeType="clickEffect" fill="hold" presetClass="entr" presetID="1">
                                  <p:stCondLst>
                                    <p:cond delay="0"/>
                                  </p:stCondLst>
                                  <p:childTnLst>
                                    <p:set>
                                      <p:cBhvr>
                                        <p:cTn id="1754" dur="1" fill="hold">
                                          <p:stCondLst>
                                            <p:cond delay="0"/>
                                          </p:stCondLst>
                                        </p:cTn>
                                        <p:tgtEl>
                                          <p:spTgt spid="455">
                                            <p:txEl>
                                              <p:pRg st="2" end="2"/>
                                            </p:txEl>
                                          </p:spTgt>
                                        </p:tgtEl>
                                        <p:attrNameLst>
                                          <p:attrName>style.visibility</p:attrName>
                                        </p:attrNameLst>
                                      </p:cBhvr>
                                      <p:to>
                                        <p:strVal val="visible"/>
                                      </p:to>
                                    </p:set>
                                  </p:childTnLst>
                                </p:cTn>
                              </p:par>
                            </p:childTnLst>
                          </p:cTn>
                        </p:par>
                      </p:childTnLst>
                    </p:cTn>
                  </p:par>
                  <p:par>
                    <p:cTn id="1755" fill="hold">
                      <p:stCondLst>
                        <p:cond delay="indefinite"/>
                      </p:stCondLst>
                      <p:childTnLst>
                        <p:par>
                          <p:cTn id="1756" fill="hold">
                            <p:stCondLst>
                              <p:cond delay="0"/>
                            </p:stCondLst>
                            <p:childTnLst>
                              <p:par>
                                <p:cTn id="1757" nodeType="clickEffect" fill="hold" presetClass="entr" presetID="1">
                                  <p:stCondLst>
                                    <p:cond delay="0"/>
                                  </p:stCondLst>
                                  <p:childTnLst>
                                    <p:set>
                                      <p:cBhvr>
                                        <p:cTn id="1758" dur="1" fill="hold">
                                          <p:stCondLst>
                                            <p:cond delay="0"/>
                                          </p:stCondLst>
                                        </p:cTn>
                                        <p:tgtEl>
                                          <p:spTgt spid="455">
                                            <p:txEl>
                                              <p:pRg st="3" end="3"/>
                                            </p:txEl>
                                          </p:spTgt>
                                        </p:tgtEl>
                                        <p:attrNameLst>
                                          <p:attrName>style.visibility</p:attrName>
                                        </p:attrNameLst>
                                      </p:cBhvr>
                                      <p:to>
                                        <p:strVal val="visible"/>
                                      </p:to>
                                    </p:set>
                                  </p:childTnLst>
                                </p:cTn>
                              </p:par>
                            </p:childTnLst>
                          </p:cTn>
                        </p:par>
                      </p:childTnLst>
                    </p:cTn>
                  </p:par>
                  <p:par>
                    <p:cTn id="1759" fill="hold">
                      <p:stCondLst>
                        <p:cond delay="indefinite"/>
                      </p:stCondLst>
                      <p:childTnLst>
                        <p:par>
                          <p:cTn id="1760" fill="hold">
                            <p:stCondLst>
                              <p:cond delay="0"/>
                            </p:stCondLst>
                            <p:childTnLst>
                              <p:par>
                                <p:cTn id="1761" nodeType="clickEffect" fill="hold" presetClass="entr" presetID="1">
                                  <p:stCondLst>
                                    <p:cond delay="0"/>
                                  </p:stCondLst>
                                  <p:childTnLst>
                                    <p:set>
                                      <p:cBhvr>
                                        <p:cTn id="1762" dur="1" fill="hold">
                                          <p:stCondLst>
                                            <p:cond delay="0"/>
                                          </p:stCondLst>
                                        </p:cTn>
                                        <p:tgtEl>
                                          <p:spTgt spid="455">
                                            <p:txEl>
                                              <p:pRg st="4" end="4"/>
                                            </p:txEl>
                                          </p:spTgt>
                                        </p:tgtEl>
                                        <p:attrNameLst>
                                          <p:attrName>style.visibility</p:attrName>
                                        </p:attrNameLst>
                                      </p:cBhvr>
                                      <p:to>
                                        <p:strVal val="visible"/>
                                      </p:to>
                                    </p:set>
                                  </p:childTnLst>
                                </p:cTn>
                              </p:par>
                            </p:childTnLst>
                          </p:cTn>
                        </p:par>
                      </p:childTnLst>
                    </p:cTn>
                  </p:par>
                  <p:par>
                    <p:cTn id="1763" fill="hold">
                      <p:stCondLst>
                        <p:cond delay="indefinite"/>
                      </p:stCondLst>
                      <p:childTnLst>
                        <p:par>
                          <p:cTn id="1764" fill="hold">
                            <p:stCondLst>
                              <p:cond delay="0"/>
                            </p:stCondLst>
                            <p:childTnLst>
                              <p:par>
                                <p:cTn id="1765" nodeType="clickEffect" fill="hold" presetClass="entr" presetID="1">
                                  <p:stCondLst>
                                    <p:cond delay="0"/>
                                  </p:stCondLst>
                                  <p:childTnLst>
                                    <p:set>
                                      <p:cBhvr>
                                        <p:cTn id="1766" dur="1" fill="hold">
                                          <p:stCondLst>
                                            <p:cond delay="0"/>
                                          </p:stCondLst>
                                        </p:cTn>
                                        <p:tgtEl>
                                          <p:spTgt spid="456">
                                            <p:txEl>
                                              <p:pRg st="1" end="1"/>
                                            </p:txEl>
                                          </p:spTgt>
                                        </p:tgtEl>
                                        <p:attrNameLst>
                                          <p:attrName>style.visibility</p:attrName>
                                        </p:attrNameLst>
                                      </p:cBhvr>
                                      <p:to>
                                        <p:strVal val="visible"/>
                                      </p:to>
                                    </p:set>
                                  </p:childTnLst>
                                </p:cTn>
                              </p:par>
                            </p:childTnLst>
                          </p:cTn>
                        </p:par>
                      </p:childTnLst>
                    </p:cTn>
                  </p:par>
                  <p:par>
                    <p:cTn id="1767" fill="hold">
                      <p:stCondLst>
                        <p:cond delay="indefinite"/>
                      </p:stCondLst>
                      <p:childTnLst>
                        <p:par>
                          <p:cTn id="1768" fill="hold">
                            <p:stCondLst>
                              <p:cond delay="0"/>
                            </p:stCondLst>
                            <p:childTnLst>
                              <p:par>
                                <p:cTn id="1769" nodeType="clickEffect" fill="hold" presetClass="entr" presetID="1">
                                  <p:stCondLst>
                                    <p:cond delay="0"/>
                                  </p:stCondLst>
                                  <p:childTnLst>
                                    <p:set>
                                      <p:cBhvr>
                                        <p:cTn id="1770" dur="1" fill="hold">
                                          <p:stCondLst>
                                            <p:cond delay="0"/>
                                          </p:stCondLst>
                                        </p:cTn>
                                        <p:tgtEl>
                                          <p:spTgt spid="456">
                                            <p:txEl>
                                              <p:pRg st="2" end="2"/>
                                            </p:txEl>
                                          </p:spTgt>
                                        </p:tgtEl>
                                        <p:attrNameLst>
                                          <p:attrName>style.visibility</p:attrName>
                                        </p:attrNameLst>
                                      </p:cBhvr>
                                      <p:to>
                                        <p:strVal val="visible"/>
                                      </p:to>
                                    </p:set>
                                  </p:childTnLst>
                                </p:cTn>
                              </p:par>
                            </p:childTnLst>
                          </p:cTn>
                        </p:par>
                      </p:childTnLst>
                    </p:cTn>
                  </p:par>
                  <p:par>
                    <p:cTn id="1771" fill="hold">
                      <p:stCondLst>
                        <p:cond delay="indefinite"/>
                      </p:stCondLst>
                      <p:childTnLst>
                        <p:par>
                          <p:cTn id="1772" fill="hold">
                            <p:stCondLst>
                              <p:cond delay="0"/>
                            </p:stCondLst>
                            <p:childTnLst>
                              <p:par>
                                <p:cTn id="1773" nodeType="clickEffect" fill="hold" presetClass="entr" presetID="1">
                                  <p:stCondLst>
                                    <p:cond delay="0"/>
                                  </p:stCondLst>
                                  <p:childTnLst>
                                    <p:set>
                                      <p:cBhvr>
                                        <p:cTn id="1774" dur="1" fill="hold">
                                          <p:stCondLst>
                                            <p:cond delay="0"/>
                                          </p:stCondLst>
                                        </p:cTn>
                                        <p:tgtEl>
                                          <p:spTgt spid="456">
                                            <p:txEl>
                                              <p:pRg st="3" end="3"/>
                                            </p:txEl>
                                          </p:spTgt>
                                        </p:tgtEl>
                                        <p:attrNameLst>
                                          <p:attrName>style.visibility</p:attrName>
                                        </p:attrNameLst>
                                      </p:cBhvr>
                                      <p:to>
                                        <p:strVal val="visible"/>
                                      </p:to>
                                    </p:set>
                                  </p:childTnLst>
                                </p:cTn>
                              </p:par>
                            </p:childTnLst>
                          </p:cTn>
                        </p:par>
                      </p:childTnLst>
                    </p:cTn>
                  </p:par>
                  <p:par>
                    <p:cTn id="1775" fill="hold">
                      <p:stCondLst>
                        <p:cond delay="indefinite"/>
                      </p:stCondLst>
                      <p:childTnLst>
                        <p:par>
                          <p:cTn id="1776" fill="hold">
                            <p:stCondLst>
                              <p:cond delay="0"/>
                            </p:stCondLst>
                            <p:childTnLst>
                              <p:par>
                                <p:cTn id="1777" nodeType="clickEffect" fill="hold" presetClass="entr" presetID="1">
                                  <p:stCondLst>
                                    <p:cond delay="0"/>
                                  </p:stCondLst>
                                  <p:childTnLst>
                                    <p:set>
                                      <p:cBhvr>
                                        <p:cTn id="1778" dur="1" fill="hold">
                                          <p:stCondLst>
                                            <p:cond delay="0"/>
                                          </p:stCondLst>
                                        </p:cTn>
                                        <p:tgtEl>
                                          <p:spTgt spid="456">
                                            <p:txEl>
                                              <p:pRg st="4" end="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7" name="PlaceHolder 1"/>
          <p:cNvSpPr>
            <a:spLocks noGrp="1"/>
          </p:cNvSpPr>
          <p:nvPr>
            <p:ph type="title"/>
          </p:nvPr>
        </p:nvSpPr>
        <p:spPr>
          <a:xfrm>
            <a:off x="311760" y="444960"/>
            <a:ext cx="7683120" cy="609840"/>
          </a:xfrm>
          <a:prstGeom prst="rect">
            <a:avLst/>
          </a:prstGeom>
          <a:noFill/>
          <a:ln w="0">
            <a:noFill/>
          </a:ln>
        </p:spPr>
        <p:txBody>
          <a:bodyPr lIns="91440" rIns="91440" tIns="91440" bIns="91440" anchor="t">
            <a:noAutofit/>
          </a:bodyPr>
          <a:p>
            <a:pPr indent="0">
              <a:lnSpc>
                <a:spcPct val="100000"/>
              </a:lnSpc>
              <a:buNone/>
            </a:pPr>
            <a:r>
              <a:rPr b="0" lang="de-DE" sz="2800" strike="noStrike" u="none">
                <a:solidFill>
                  <a:schemeClr val="dk1"/>
                </a:solidFill>
                <a:uFillTx/>
                <a:latin typeface="Open Sans"/>
                <a:ea typeface="Open Sans"/>
              </a:rPr>
              <a:t>Label-Selectors</a:t>
            </a:r>
            <a:endParaRPr b="0" lang="en-US" sz="2800" strike="noStrike" u="none">
              <a:solidFill>
                <a:srgbClr val="000000"/>
              </a:solidFill>
              <a:uFillTx/>
              <a:latin typeface="Arial"/>
            </a:endParaRPr>
          </a:p>
        </p:txBody>
      </p:sp>
      <p:sp>
        <p:nvSpPr>
          <p:cNvPr id="458" name="PlaceHolder 2"/>
          <p:cNvSpPr>
            <a:spLocks noGrp="1"/>
          </p:cNvSpPr>
          <p:nvPr>
            <p:ph/>
          </p:nvPr>
        </p:nvSpPr>
        <p:spPr>
          <a:xfrm>
            <a:off x="311760" y="1152360"/>
            <a:ext cx="8520120" cy="3416040"/>
          </a:xfrm>
          <a:prstGeom prst="rect">
            <a:avLst/>
          </a:prstGeom>
          <a:noFill/>
          <a:ln w="0">
            <a:noFill/>
          </a:ln>
        </p:spPr>
        <p:txBody>
          <a:bodyPr lIns="91440" rIns="91440" tIns="91440" bIns="91440" anchor="t">
            <a:noAutofit/>
          </a:bodyPr>
          <a:p>
            <a:pPr marL="457200" indent="-343080">
              <a:lnSpc>
                <a:spcPct val="115000"/>
              </a:lnSpc>
              <a:buClr>
                <a:srgbClr val="595959"/>
              </a:buClr>
              <a:buFont typeface="Arial"/>
              <a:buChar char="•"/>
            </a:pPr>
            <a:r>
              <a:rPr b="0" lang="de-DE" sz="1800" strike="noStrike" u="none">
                <a:solidFill>
                  <a:schemeClr val="dk2"/>
                </a:solidFill>
                <a:uFillTx/>
                <a:latin typeface="Open Sans"/>
                <a:ea typeface="Open Sans"/>
              </a:rPr>
              <a:t>Selection based on Key-/Value- or Existence-Critera</a:t>
            </a:r>
            <a:endParaRPr b="0" lang="en-US" sz="1800" strike="noStrike" u="none">
              <a:solidFill>
                <a:srgbClr val="000000"/>
              </a:solidFill>
              <a:uFillTx/>
              <a:latin typeface="Open Sans"/>
            </a:endParaRPr>
          </a:p>
          <a:p>
            <a:pPr indent="0">
              <a:lnSpc>
                <a:spcPct val="115000"/>
              </a:lnSpc>
              <a:buNone/>
            </a:pPr>
            <a:endParaRPr b="0" lang="en-US" sz="1800" strike="noStrike" u="none">
              <a:solidFill>
                <a:srgbClr val="000000"/>
              </a:solidFill>
              <a:uFillTx/>
              <a:latin typeface="Open Sans"/>
            </a:endParaRPr>
          </a:p>
          <a:p>
            <a:pPr marL="457200" indent="-343080">
              <a:lnSpc>
                <a:spcPct val="115000"/>
              </a:lnSpc>
              <a:buClr>
                <a:srgbClr val="595959"/>
              </a:buClr>
              <a:buFont typeface="Arial"/>
              <a:buChar char="•"/>
            </a:pPr>
            <a:r>
              <a:rPr b="0" lang="de-DE" sz="1800" strike="noStrike" u="none">
                <a:solidFill>
                  <a:schemeClr val="dk2"/>
                </a:solidFill>
                <a:uFillTx/>
                <a:latin typeface="Open Sans"/>
                <a:ea typeface="Open Sans"/>
              </a:rPr>
              <a:t>Assignments to Nodes, Connections between Components, etc</a:t>
            </a:r>
            <a:endParaRPr b="0" lang="en-US" sz="1800" strike="noStrike" u="none">
              <a:solidFill>
                <a:srgbClr val="000000"/>
              </a:solidFill>
              <a:uFillTx/>
              <a:latin typeface="Open Sans"/>
            </a:endParaRPr>
          </a:p>
          <a:p>
            <a:pPr indent="0">
              <a:lnSpc>
                <a:spcPct val="115000"/>
              </a:lnSpc>
              <a:buNone/>
            </a:pPr>
            <a:endParaRPr b="0" lang="en-US" sz="1800" strike="noStrike" u="none">
              <a:solidFill>
                <a:srgbClr val="000000"/>
              </a:solidFill>
              <a:uFillTx/>
              <a:latin typeface="Open Sans"/>
            </a:endParaRPr>
          </a:p>
          <a:p>
            <a:pPr marL="457200" indent="-343080">
              <a:lnSpc>
                <a:spcPct val="115000"/>
              </a:lnSpc>
              <a:buClr>
                <a:srgbClr val="595959"/>
              </a:buClr>
              <a:buFont typeface="Arial"/>
              <a:buChar char="•"/>
            </a:pPr>
            <a:r>
              <a:rPr b="0" lang="de-DE" sz="1800" strike="noStrike" u="none">
                <a:solidFill>
                  <a:schemeClr val="dk2"/>
                </a:solidFill>
                <a:uFillTx/>
                <a:latin typeface="Open Sans"/>
                <a:ea typeface="Open Sans"/>
              </a:rPr>
              <a:t>Value-Based and Set-Based</a:t>
            </a:r>
            <a:endParaRPr b="0" lang="en-US" sz="1800" strike="noStrike" u="none">
              <a:solidFill>
                <a:srgbClr val="000000"/>
              </a:solidFill>
              <a:uFillTx/>
              <a:latin typeface="Open Sans"/>
            </a:endParaRPr>
          </a:p>
        </p:txBody>
      </p:sp>
    </p:spTree>
  </p:cSld>
  <mc:AlternateContent>
    <mc:Choice Requires="p14">
      <p:transition spd="slow" p14:dur="2000"/>
    </mc:Choice>
    <mc:Fallback>
      <p:transition spd="slow"/>
    </mc:Fallback>
  </mc:AlternateContent>
  <p:timing>
    <p:tnLst>
      <p:par>
        <p:cTn id="1779" dur="indefinite" restart="never" nodeType="tmRoot">
          <p:childTnLst>
            <p:seq>
              <p:cTn id="1780" dur="indefinite" nodeType="mainSeq">
                <p:childTnLst>
                  <p:par>
                    <p:cTn id="1781" fill="hold">
                      <p:stCondLst>
                        <p:cond delay="indefinite"/>
                      </p:stCondLst>
                      <p:childTnLst>
                        <p:par>
                          <p:cTn id="1782" fill="hold">
                            <p:stCondLst>
                              <p:cond delay="0"/>
                            </p:stCondLst>
                            <p:childTnLst>
                              <p:par>
                                <p:cTn id="1783" nodeType="clickEffect" fill="hold" presetClass="entr" presetID="1">
                                  <p:stCondLst>
                                    <p:cond delay="0"/>
                                  </p:stCondLst>
                                  <p:childTnLst>
                                    <p:set>
                                      <p:cBhvr>
                                        <p:cTn id="1784" dur="1" fill="hold">
                                          <p:stCondLst>
                                            <p:cond delay="0"/>
                                          </p:stCondLst>
                                        </p:cTn>
                                        <p:tgtEl>
                                          <p:spTgt spid="458">
                                            <p:txEl>
                                              <p:pRg st="0" end="0"/>
                                            </p:txEl>
                                          </p:spTgt>
                                        </p:tgtEl>
                                        <p:attrNameLst>
                                          <p:attrName>style.visibility</p:attrName>
                                        </p:attrNameLst>
                                      </p:cBhvr>
                                      <p:to>
                                        <p:strVal val="visible"/>
                                      </p:to>
                                    </p:set>
                                  </p:childTnLst>
                                </p:cTn>
                              </p:par>
                            </p:childTnLst>
                          </p:cTn>
                        </p:par>
                      </p:childTnLst>
                    </p:cTn>
                  </p:par>
                  <p:par>
                    <p:cTn id="1785" fill="hold">
                      <p:stCondLst>
                        <p:cond delay="indefinite"/>
                      </p:stCondLst>
                      <p:childTnLst>
                        <p:par>
                          <p:cTn id="1786" fill="hold">
                            <p:stCondLst>
                              <p:cond delay="0"/>
                            </p:stCondLst>
                            <p:childTnLst>
                              <p:par>
                                <p:cTn id="1787" nodeType="clickEffect" fill="hold" presetClass="entr" presetID="1">
                                  <p:stCondLst>
                                    <p:cond delay="0"/>
                                  </p:stCondLst>
                                  <p:childTnLst>
                                    <p:set>
                                      <p:cBhvr>
                                        <p:cTn id="1788" dur="1" fill="hold">
                                          <p:stCondLst>
                                            <p:cond delay="0"/>
                                          </p:stCondLst>
                                        </p:cTn>
                                        <p:tgtEl>
                                          <p:spTgt spid="458">
                                            <p:txEl>
                                              <p:pRg st="2" end="2"/>
                                            </p:txEl>
                                          </p:spTgt>
                                        </p:tgtEl>
                                        <p:attrNameLst>
                                          <p:attrName>style.visibility</p:attrName>
                                        </p:attrNameLst>
                                      </p:cBhvr>
                                      <p:to>
                                        <p:strVal val="visible"/>
                                      </p:to>
                                    </p:set>
                                  </p:childTnLst>
                                </p:cTn>
                              </p:par>
                            </p:childTnLst>
                          </p:cTn>
                        </p:par>
                      </p:childTnLst>
                    </p:cTn>
                  </p:par>
                  <p:par>
                    <p:cTn id="1789" fill="hold">
                      <p:stCondLst>
                        <p:cond delay="indefinite"/>
                      </p:stCondLst>
                      <p:childTnLst>
                        <p:par>
                          <p:cTn id="1790" fill="hold">
                            <p:stCondLst>
                              <p:cond delay="0"/>
                            </p:stCondLst>
                            <p:childTnLst>
                              <p:par>
                                <p:cTn id="1791" nodeType="clickEffect" fill="hold" presetClass="entr" presetID="1">
                                  <p:stCondLst>
                                    <p:cond delay="0"/>
                                  </p:stCondLst>
                                  <p:childTnLst>
                                    <p:set>
                                      <p:cBhvr>
                                        <p:cTn id="1792" dur="1" fill="hold">
                                          <p:stCondLst>
                                            <p:cond delay="0"/>
                                          </p:stCondLst>
                                        </p:cTn>
                                        <p:tgtEl>
                                          <p:spTgt spid="458">
                                            <p:txEl>
                                              <p:pRg st="4" end="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9" name="PlaceHolder 1"/>
          <p:cNvSpPr>
            <a:spLocks noGrp="1"/>
          </p:cNvSpPr>
          <p:nvPr>
            <p:ph type="title"/>
          </p:nvPr>
        </p:nvSpPr>
        <p:spPr>
          <a:xfrm>
            <a:off x="311760" y="444960"/>
            <a:ext cx="7683120" cy="609840"/>
          </a:xfrm>
          <a:prstGeom prst="rect">
            <a:avLst/>
          </a:prstGeom>
          <a:noFill/>
          <a:ln w="0">
            <a:noFill/>
          </a:ln>
        </p:spPr>
        <p:txBody>
          <a:bodyPr lIns="91440" rIns="91440" tIns="91440" bIns="91440" anchor="t">
            <a:noAutofit/>
          </a:bodyPr>
          <a:p>
            <a:pPr indent="0">
              <a:lnSpc>
                <a:spcPct val="100000"/>
              </a:lnSpc>
              <a:buNone/>
            </a:pPr>
            <a:r>
              <a:rPr b="0" lang="de-DE" sz="2800" strike="noStrike" u="none">
                <a:solidFill>
                  <a:schemeClr val="dk1"/>
                </a:solidFill>
                <a:uFillTx/>
                <a:latin typeface="Open Sans"/>
                <a:ea typeface="Open Sans"/>
              </a:rPr>
              <a:t>Value-Based Selector</a:t>
            </a:r>
            <a:endParaRPr b="0" lang="en-US" sz="2800" strike="noStrike" u="none">
              <a:solidFill>
                <a:srgbClr val="000000"/>
              </a:solidFill>
              <a:uFillTx/>
              <a:latin typeface="Arial"/>
            </a:endParaRPr>
          </a:p>
        </p:txBody>
      </p:sp>
      <p:sp>
        <p:nvSpPr>
          <p:cNvPr id="460" name="PlaceHolder 2"/>
          <p:cNvSpPr>
            <a:spLocks noGrp="1"/>
          </p:cNvSpPr>
          <p:nvPr>
            <p:ph/>
          </p:nvPr>
        </p:nvSpPr>
        <p:spPr>
          <a:xfrm>
            <a:off x="311760" y="1152360"/>
            <a:ext cx="8520120" cy="3416040"/>
          </a:xfrm>
          <a:prstGeom prst="rect">
            <a:avLst/>
          </a:prstGeom>
          <a:noFill/>
          <a:ln w="0">
            <a:noFill/>
          </a:ln>
        </p:spPr>
        <p:txBody>
          <a:bodyPr lIns="91440" rIns="91440" tIns="91440" bIns="91440" anchor="t">
            <a:noAutofit/>
          </a:bodyPr>
          <a:p>
            <a:pPr indent="0">
              <a:lnSpc>
                <a:spcPct val="115000"/>
              </a:lnSpc>
              <a:buNone/>
            </a:pPr>
            <a:endParaRPr b="0" lang="en-US" sz="1500" strike="noStrike" u="none">
              <a:solidFill>
                <a:srgbClr val="000000"/>
              </a:solidFill>
              <a:uFillTx/>
              <a:latin typeface="Open Sans"/>
            </a:endParaRPr>
          </a:p>
          <a:p>
            <a:pPr marL="114480" indent="0">
              <a:lnSpc>
                <a:spcPct val="115000"/>
              </a:lnSpc>
              <a:buNone/>
              <a:tabLst>
                <a:tab algn="l" pos="0"/>
              </a:tabLst>
            </a:pPr>
            <a:r>
              <a:rPr b="0" lang="en-US" sz="1500" strike="noStrike" u="none">
                <a:solidFill>
                  <a:schemeClr val="dk2"/>
                </a:solidFill>
                <a:uFillTx/>
                <a:latin typeface="Source Code Pro"/>
                <a:ea typeface="Open Sans"/>
              </a:rPr>
              <a:t>apiVersion: v1</a:t>
            </a:r>
            <a:endParaRPr b="0" lang="en-US" sz="1500" strike="noStrike" u="none">
              <a:solidFill>
                <a:srgbClr val="000000"/>
              </a:solidFill>
              <a:uFillTx/>
              <a:latin typeface="Open Sans"/>
            </a:endParaRPr>
          </a:p>
          <a:p>
            <a:pPr marL="114480" indent="0">
              <a:lnSpc>
                <a:spcPct val="115000"/>
              </a:lnSpc>
              <a:buNone/>
              <a:tabLst>
                <a:tab algn="l" pos="0"/>
              </a:tabLst>
            </a:pPr>
            <a:r>
              <a:rPr b="0" lang="en-US" sz="1500" strike="noStrike" u="none">
                <a:solidFill>
                  <a:schemeClr val="dk2"/>
                </a:solidFill>
                <a:uFillTx/>
                <a:latin typeface="Source Code Pro"/>
                <a:ea typeface="Open Sans"/>
              </a:rPr>
              <a:t>kind: Pod</a:t>
            </a:r>
            <a:endParaRPr b="0" lang="en-US" sz="1500" strike="noStrike" u="none">
              <a:solidFill>
                <a:srgbClr val="000000"/>
              </a:solidFill>
              <a:uFillTx/>
              <a:latin typeface="Open Sans"/>
            </a:endParaRPr>
          </a:p>
          <a:p>
            <a:pPr marL="114480" indent="0">
              <a:lnSpc>
                <a:spcPct val="115000"/>
              </a:lnSpc>
              <a:buNone/>
              <a:tabLst>
                <a:tab algn="l" pos="0"/>
              </a:tabLst>
            </a:pPr>
            <a:r>
              <a:rPr b="0" lang="en-US" sz="1500" strike="noStrike" u="none">
                <a:solidFill>
                  <a:schemeClr val="dk2"/>
                </a:solidFill>
                <a:uFillTx/>
                <a:latin typeface="Source Code Pro"/>
                <a:ea typeface="Open Sans"/>
              </a:rPr>
              <a:t>metadata:</a:t>
            </a:r>
            <a:endParaRPr b="0" lang="en-US" sz="1500" strike="noStrike" u="none">
              <a:solidFill>
                <a:srgbClr val="000000"/>
              </a:solidFill>
              <a:uFillTx/>
              <a:latin typeface="Open Sans"/>
            </a:endParaRPr>
          </a:p>
          <a:p>
            <a:pPr marL="114480" indent="0">
              <a:lnSpc>
                <a:spcPct val="115000"/>
              </a:lnSpc>
              <a:buNone/>
              <a:tabLst>
                <a:tab algn="l" pos="0"/>
              </a:tabLst>
            </a:pPr>
            <a:r>
              <a:rPr b="0" lang="en-US" sz="1500" strike="noStrike" u="none">
                <a:solidFill>
                  <a:schemeClr val="dk2"/>
                </a:solidFill>
                <a:uFillTx/>
                <a:latin typeface="Source Code Pro"/>
                <a:ea typeface="Open Sans"/>
              </a:rPr>
              <a:t>  </a:t>
            </a:r>
            <a:r>
              <a:rPr b="0" lang="en-US" sz="1500" strike="noStrike" u="none">
                <a:solidFill>
                  <a:schemeClr val="dk2"/>
                </a:solidFill>
                <a:uFillTx/>
                <a:latin typeface="Source Code Pro"/>
                <a:ea typeface="Open Sans"/>
              </a:rPr>
              <a:t>name: ...</a:t>
            </a:r>
            <a:endParaRPr b="0" lang="en-US" sz="1500" strike="noStrike" u="none">
              <a:solidFill>
                <a:srgbClr val="000000"/>
              </a:solidFill>
              <a:uFillTx/>
              <a:latin typeface="Open Sans"/>
            </a:endParaRPr>
          </a:p>
          <a:p>
            <a:pPr marL="114480" indent="0">
              <a:lnSpc>
                <a:spcPct val="115000"/>
              </a:lnSpc>
              <a:buNone/>
              <a:tabLst>
                <a:tab algn="l" pos="0"/>
              </a:tabLst>
            </a:pPr>
            <a:r>
              <a:rPr b="0" lang="en-US" sz="1500" strike="noStrike" u="none">
                <a:solidFill>
                  <a:schemeClr val="dk2"/>
                </a:solidFill>
                <a:uFillTx/>
                <a:latin typeface="Source Code Pro"/>
                <a:ea typeface="Open Sans"/>
              </a:rPr>
              <a:t>spec:</a:t>
            </a:r>
            <a:endParaRPr b="0" lang="en-US" sz="1500" strike="noStrike" u="none">
              <a:solidFill>
                <a:srgbClr val="000000"/>
              </a:solidFill>
              <a:uFillTx/>
              <a:latin typeface="Open Sans"/>
            </a:endParaRPr>
          </a:p>
          <a:p>
            <a:pPr marL="114480" indent="0">
              <a:lnSpc>
                <a:spcPct val="115000"/>
              </a:lnSpc>
              <a:buNone/>
              <a:tabLst>
                <a:tab algn="l" pos="0"/>
              </a:tabLst>
            </a:pPr>
            <a:r>
              <a:rPr b="0" lang="en-US" sz="1500" strike="noStrike" u="none">
                <a:solidFill>
                  <a:schemeClr val="dk2"/>
                </a:solidFill>
                <a:uFillTx/>
                <a:latin typeface="Source Code Pro"/>
                <a:ea typeface="Open Sans"/>
              </a:rPr>
              <a:t>  </a:t>
            </a:r>
            <a:r>
              <a:rPr b="0" lang="en-US" sz="1500" strike="noStrike" u="none">
                <a:solidFill>
                  <a:schemeClr val="dk2"/>
                </a:solidFill>
                <a:uFillTx/>
                <a:latin typeface="Source Code Pro"/>
                <a:ea typeface="Open Sans"/>
              </a:rPr>
              <a:t>[...]</a:t>
            </a:r>
            <a:endParaRPr b="0" lang="en-US" sz="1500" strike="noStrike" u="none">
              <a:solidFill>
                <a:srgbClr val="000000"/>
              </a:solidFill>
              <a:uFillTx/>
              <a:latin typeface="Open Sans"/>
            </a:endParaRPr>
          </a:p>
          <a:p>
            <a:pPr marL="114480" indent="0">
              <a:lnSpc>
                <a:spcPct val="115000"/>
              </a:lnSpc>
              <a:buNone/>
              <a:tabLst>
                <a:tab algn="l" pos="0"/>
              </a:tabLst>
            </a:pPr>
            <a:r>
              <a:rPr b="0" lang="en-US" sz="1500" strike="noStrike" u="none">
                <a:solidFill>
                  <a:schemeClr val="dk2"/>
                </a:solidFill>
                <a:uFillTx/>
                <a:latin typeface="Source Code Pro"/>
                <a:ea typeface="Open Sans"/>
              </a:rPr>
              <a:t>  </a:t>
            </a:r>
            <a:r>
              <a:rPr b="0" lang="en-US" sz="1500" strike="noStrike" u="none">
                <a:solidFill>
                  <a:schemeClr val="dk2"/>
                </a:solidFill>
                <a:uFillTx/>
                <a:latin typeface="Source Code Pro"/>
                <a:ea typeface="Open Sans"/>
              </a:rPr>
              <a:t>nodeSelector:</a:t>
            </a:r>
            <a:endParaRPr b="0" lang="en-US" sz="1500" strike="noStrike" u="none">
              <a:solidFill>
                <a:srgbClr val="000000"/>
              </a:solidFill>
              <a:uFillTx/>
              <a:latin typeface="Open Sans"/>
            </a:endParaRPr>
          </a:p>
          <a:p>
            <a:pPr marL="114480" indent="0">
              <a:lnSpc>
                <a:spcPct val="115000"/>
              </a:lnSpc>
              <a:buNone/>
              <a:tabLst>
                <a:tab algn="l" pos="0"/>
              </a:tabLst>
            </a:pPr>
            <a:r>
              <a:rPr b="0" lang="en-US" sz="1500" strike="noStrike" u="none">
                <a:solidFill>
                  <a:schemeClr val="dk2"/>
                </a:solidFill>
                <a:uFillTx/>
                <a:latin typeface="Source Code Pro"/>
                <a:ea typeface="Open Sans"/>
              </a:rPr>
              <a:t>    </a:t>
            </a:r>
            <a:r>
              <a:rPr b="0" lang="en-US" sz="1500" strike="noStrike" u="none">
                <a:solidFill>
                  <a:schemeClr val="dk2"/>
                </a:solidFill>
                <a:uFillTx/>
                <a:latin typeface="Source Code Pro"/>
                <a:ea typeface="Open Sans"/>
              </a:rPr>
              <a:t>accelerator: nvidia-tesla-p100</a:t>
            </a:r>
            <a:endParaRPr b="0" lang="en-US" sz="1500" strike="noStrike" u="none">
              <a:solidFill>
                <a:srgbClr val="000000"/>
              </a:solidFill>
              <a:uFillTx/>
              <a:latin typeface="Open Sans"/>
            </a:endParaRPr>
          </a:p>
        </p:txBody>
      </p:sp>
    </p:spTree>
  </p:cSld>
  <mc:AlternateContent>
    <mc:Choice Requires="p14">
      <p:transition spd="slow" p14:dur="2000"/>
    </mc:Choice>
    <mc:Fallback>
      <p:transition spd="slow"/>
    </mc:Fallback>
  </mc:AlternateContent>
  <p:timing>
    <p:tnLst>
      <p:par>
        <p:cTn id="1793" dur="indefinite" restart="never" nodeType="tmRoot">
          <p:childTnLst>
            <p:seq>
              <p:cTn id="1794" dur="indefinite" nodeType="mainSeq">
                <p:childTnLst>
                  <p:par>
                    <p:cTn id="1795" fill="hold">
                      <p:stCondLst>
                        <p:cond delay="indefinite"/>
                      </p:stCondLst>
                      <p:childTnLst>
                        <p:par>
                          <p:cTn id="1796" fill="hold">
                            <p:stCondLst>
                              <p:cond delay="0"/>
                            </p:stCondLst>
                            <p:childTnLst>
                              <p:par>
                                <p:cTn id="1797" nodeType="clickEffect" fill="hold" presetClass="entr" presetID="1">
                                  <p:stCondLst>
                                    <p:cond delay="0"/>
                                  </p:stCondLst>
                                  <p:iterate type="lt">
                                    <p:tmAbs val="0"/>
                                  </p:iterate>
                                  <p:childTnLst>
                                    <p:set>
                                      <p:cBhvr>
                                        <p:cTn id="1798" dur="1" fill="hold">
                                          <p:stCondLst>
                                            <p:cond delay="0"/>
                                          </p:stCondLst>
                                        </p:cTn>
                                        <p:tgtEl>
                                          <p:spTgt spid="460">
                                            <p:txEl>
                                              <p:pRg st="1" end="1"/>
                                            </p:txEl>
                                          </p:spTgt>
                                        </p:tgtEl>
                                        <p:attrNameLst>
                                          <p:attrName>style.visibility</p:attrName>
                                        </p:attrNameLst>
                                      </p:cBhvr>
                                      <p:to>
                                        <p:strVal val="visible"/>
                                      </p:to>
                                    </p:set>
                                  </p:childTnLst>
                                </p:cTn>
                              </p:par>
                              <p:par>
                                <p:cTn id="1799" nodeType="withEffect" fill="hold" presetClass="entr" presetID="1">
                                  <p:stCondLst>
                                    <p:cond delay="0"/>
                                  </p:stCondLst>
                                  <p:iterate type="lt">
                                    <p:tmAbs val="0"/>
                                  </p:iterate>
                                  <p:childTnLst>
                                    <p:set>
                                      <p:cBhvr>
                                        <p:cTn id="1800" dur="1" fill="hold">
                                          <p:stCondLst>
                                            <p:cond delay="0"/>
                                          </p:stCondLst>
                                        </p:cTn>
                                        <p:tgtEl>
                                          <p:spTgt spid="460">
                                            <p:txEl>
                                              <p:pRg st="2" end="2"/>
                                            </p:txEl>
                                          </p:spTgt>
                                        </p:tgtEl>
                                        <p:attrNameLst>
                                          <p:attrName>style.visibility</p:attrName>
                                        </p:attrNameLst>
                                      </p:cBhvr>
                                      <p:to>
                                        <p:strVal val="visible"/>
                                      </p:to>
                                    </p:set>
                                  </p:childTnLst>
                                </p:cTn>
                              </p:par>
                              <p:par>
                                <p:cTn id="1801" nodeType="withEffect" fill="hold" presetClass="entr" presetID="1">
                                  <p:stCondLst>
                                    <p:cond delay="0"/>
                                  </p:stCondLst>
                                  <p:iterate type="lt">
                                    <p:tmAbs val="0"/>
                                  </p:iterate>
                                  <p:childTnLst>
                                    <p:set>
                                      <p:cBhvr>
                                        <p:cTn id="1802" dur="1" fill="hold">
                                          <p:stCondLst>
                                            <p:cond delay="0"/>
                                          </p:stCondLst>
                                        </p:cTn>
                                        <p:tgtEl>
                                          <p:spTgt spid="460">
                                            <p:txEl>
                                              <p:pRg st="3" end="3"/>
                                            </p:txEl>
                                          </p:spTgt>
                                        </p:tgtEl>
                                        <p:attrNameLst>
                                          <p:attrName>style.visibility</p:attrName>
                                        </p:attrNameLst>
                                      </p:cBhvr>
                                      <p:to>
                                        <p:strVal val="visible"/>
                                      </p:to>
                                    </p:set>
                                  </p:childTnLst>
                                </p:cTn>
                              </p:par>
                              <p:par>
                                <p:cTn id="1803" nodeType="withEffect" fill="hold" presetClass="entr" presetID="1">
                                  <p:stCondLst>
                                    <p:cond delay="0"/>
                                  </p:stCondLst>
                                  <p:iterate type="lt">
                                    <p:tmAbs val="0"/>
                                  </p:iterate>
                                  <p:childTnLst>
                                    <p:set>
                                      <p:cBhvr>
                                        <p:cTn id="1804" dur="1" fill="hold">
                                          <p:stCondLst>
                                            <p:cond delay="0"/>
                                          </p:stCondLst>
                                        </p:cTn>
                                        <p:tgtEl>
                                          <p:spTgt spid="460">
                                            <p:txEl>
                                              <p:pRg st="4" end="4"/>
                                            </p:txEl>
                                          </p:spTgt>
                                        </p:tgtEl>
                                        <p:attrNameLst>
                                          <p:attrName>style.visibility</p:attrName>
                                        </p:attrNameLst>
                                      </p:cBhvr>
                                      <p:to>
                                        <p:strVal val="visible"/>
                                      </p:to>
                                    </p:set>
                                  </p:childTnLst>
                                </p:cTn>
                              </p:par>
                              <p:par>
                                <p:cTn id="1805" nodeType="withEffect" fill="hold" presetClass="entr" presetID="1">
                                  <p:stCondLst>
                                    <p:cond delay="0"/>
                                  </p:stCondLst>
                                  <p:iterate type="lt">
                                    <p:tmAbs val="0"/>
                                  </p:iterate>
                                  <p:childTnLst>
                                    <p:set>
                                      <p:cBhvr>
                                        <p:cTn id="1806" dur="1" fill="hold">
                                          <p:stCondLst>
                                            <p:cond delay="0"/>
                                          </p:stCondLst>
                                        </p:cTn>
                                        <p:tgtEl>
                                          <p:spTgt spid="460">
                                            <p:txEl>
                                              <p:pRg st="5" end="5"/>
                                            </p:txEl>
                                          </p:spTgt>
                                        </p:tgtEl>
                                        <p:attrNameLst>
                                          <p:attrName>style.visibility</p:attrName>
                                        </p:attrNameLst>
                                      </p:cBhvr>
                                      <p:to>
                                        <p:strVal val="visible"/>
                                      </p:to>
                                    </p:set>
                                  </p:childTnLst>
                                </p:cTn>
                              </p:par>
                              <p:par>
                                <p:cTn id="1807" nodeType="withEffect" fill="hold" presetClass="entr" presetID="1">
                                  <p:stCondLst>
                                    <p:cond delay="0"/>
                                  </p:stCondLst>
                                  <p:iterate type="lt">
                                    <p:tmAbs val="0"/>
                                  </p:iterate>
                                  <p:childTnLst>
                                    <p:set>
                                      <p:cBhvr>
                                        <p:cTn id="1808" dur="1" fill="hold">
                                          <p:stCondLst>
                                            <p:cond delay="0"/>
                                          </p:stCondLst>
                                        </p:cTn>
                                        <p:tgtEl>
                                          <p:spTgt spid="460">
                                            <p:txEl>
                                              <p:pRg st="6" end="6"/>
                                            </p:txEl>
                                          </p:spTgt>
                                        </p:tgtEl>
                                        <p:attrNameLst>
                                          <p:attrName>style.visibility</p:attrName>
                                        </p:attrNameLst>
                                      </p:cBhvr>
                                      <p:to>
                                        <p:strVal val="visible"/>
                                      </p:to>
                                    </p:set>
                                  </p:childTnLst>
                                </p:cTn>
                              </p:par>
                              <p:par>
                                <p:cTn id="1809" nodeType="withEffect" fill="hold" presetClass="entr" presetID="1">
                                  <p:stCondLst>
                                    <p:cond delay="0"/>
                                  </p:stCondLst>
                                  <p:iterate type="lt">
                                    <p:tmAbs val="0"/>
                                  </p:iterate>
                                  <p:childTnLst>
                                    <p:set>
                                      <p:cBhvr>
                                        <p:cTn id="1810" dur="1" fill="hold">
                                          <p:stCondLst>
                                            <p:cond delay="0"/>
                                          </p:stCondLst>
                                        </p:cTn>
                                        <p:tgtEl>
                                          <p:spTgt spid="460">
                                            <p:txEl>
                                              <p:pRg st="7" end="7"/>
                                            </p:txEl>
                                          </p:spTgt>
                                        </p:tgtEl>
                                        <p:attrNameLst>
                                          <p:attrName>style.visibility</p:attrName>
                                        </p:attrNameLst>
                                      </p:cBhvr>
                                      <p:to>
                                        <p:strVal val="visible"/>
                                      </p:to>
                                    </p:set>
                                  </p:childTnLst>
                                </p:cTn>
                              </p:par>
                              <p:par>
                                <p:cTn id="1811" nodeType="withEffect" fill="hold" presetClass="entr" presetID="1">
                                  <p:stCondLst>
                                    <p:cond delay="0"/>
                                  </p:stCondLst>
                                  <p:iterate type="lt">
                                    <p:tmAbs val="0"/>
                                  </p:iterate>
                                  <p:childTnLst>
                                    <p:set>
                                      <p:cBhvr>
                                        <p:cTn id="1812" dur="1" fill="hold">
                                          <p:stCondLst>
                                            <p:cond delay="0"/>
                                          </p:stCondLst>
                                        </p:cTn>
                                        <p:tgtEl>
                                          <p:spTgt spid="460">
                                            <p:txEl>
                                              <p:pRg st="8" end="8"/>
                                            </p:txEl>
                                          </p:spTgt>
                                        </p:tgtEl>
                                        <p:attrNameLst>
                                          <p:attrName>style.visibility</p:attrName>
                                        </p:attrNameLst>
                                      </p:cBhvr>
                                      <p:to>
                                        <p:strVal val="visible"/>
                                      </p:to>
                                    </p:set>
                                  </p:childTnLst>
                                </p:cTn>
                              </p:par>
                            </p:childTnLst>
                          </p:cTn>
                        </p:par>
                      </p:childTnLst>
                    </p:cTn>
                  </p:par>
                  <p:par>
                    <p:cTn id="1813" fill="hold">
                      <p:stCondLst>
                        <p:cond delay="indefinite"/>
                      </p:stCondLst>
                      <p:childTnLst>
                        <p:par>
                          <p:cTn id="1814" fill="hold">
                            <p:stCondLst>
                              <p:cond delay="0"/>
                            </p:stCondLst>
                            <p:childTnLst>
                              <p:par>
                                <p:cTn id="1815" nodeType="clickEffect" fill="hold" presetClass="emph" presetID="15">
                                  <p:stCondLst>
                                    <p:cond delay="0"/>
                                  </p:stCondLst>
                                  <p:iterate type="lt">
                                    <p:tmAbs val="25"/>
                                  </p:iterate>
                                  <p:childTnLst>
                                    <p:set>
                                      <p:cBhvr>
                                        <p:cTn id="1816" dur="indefinite"/>
                                        <p:tgtEl>
                                          <p:spTgt spid="460">
                                            <p:txEl>
                                              <p:pRg st="7" end="7"/>
                                            </p:txEl>
                                          </p:spTgt>
                                        </p:tgtEl>
                                        <p:attrNameLst>
                                          <p:attrName>style.fontWeight</p:attrName>
                                        </p:attrNameLst>
                                      </p:cBhvr>
                                      <p:to>
                                        <p:strVal val="bold"/>
                                      </p:to>
                                    </p:set>
                                  </p:childTnLst>
                                </p:cTn>
                              </p:par>
                              <p:par>
                                <p:cTn id="1817" nodeType="withEffect" fill="hold" presetClass="emph" presetID="15">
                                  <p:stCondLst>
                                    <p:cond delay="0"/>
                                  </p:stCondLst>
                                  <p:iterate type="lt">
                                    <p:tmAbs val="25"/>
                                  </p:iterate>
                                  <p:childTnLst>
                                    <p:set>
                                      <p:cBhvr>
                                        <p:cTn id="1818" dur="indefinite"/>
                                        <p:tgtEl>
                                          <p:spTgt spid="460">
                                            <p:txEl>
                                              <p:pRg st="8" end="8"/>
                                            </p:txEl>
                                          </p:spTgt>
                                        </p:tgtEl>
                                        <p:attrNameLst>
                                          <p:attrName>style.fontWeight</p:attrName>
                                        </p:attrNameLst>
                                      </p:cBhvr>
                                      <p:to>
                                        <p:strVal val="bold"/>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1" name="PlaceHolder 1"/>
          <p:cNvSpPr>
            <a:spLocks noGrp="1"/>
          </p:cNvSpPr>
          <p:nvPr>
            <p:ph type="title"/>
          </p:nvPr>
        </p:nvSpPr>
        <p:spPr>
          <a:xfrm>
            <a:off x="311760" y="444960"/>
            <a:ext cx="7683120" cy="609840"/>
          </a:xfrm>
          <a:prstGeom prst="rect">
            <a:avLst/>
          </a:prstGeom>
          <a:noFill/>
          <a:ln w="0">
            <a:noFill/>
          </a:ln>
        </p:spPr>
        <p:txBody>
          <a:bodyPr lIns="91440" rIns="91440" tIns="91440" bIns="91440" anchor="t">
            <a:noAutofit/>
          </a:bodyPr>
          <a:p>
            <a:pPr indent="0">
              <a:lnSpc>
                <a:spcPct val="100000"/>
              </a:lnSpc>
              <a:buNone/>
            </a:pPr>
            <a:r>
              <a:rPr b="0" lang="de-DE" sz="2800" strike="noStrike" u="none">
                <a:solidFill>
                  <a:schemeClr val="dk1"/>
                </a:solidFill>
                <a:uFillTx/>
                <a:latin typeface="Open Sans"/>
                <a:ea typeface="Open Sans"/>
              </a:rPr>
              <a:t>Set-Selector</a:t>
            </a:r>
            <a:endParaRPr b="0" lang="en-US" sz="2800" strike="noStrike" u="none">
              <a:solidFill>
                <a:srgbClr val="000000"/>
              </a:solidFill>
              <a:uFillTx/>
              <a:latin typeface="Arial"/>
            </a:endParaRPr>
          </a:p>
        </p:txBody>
      </p:sp>
      <p:sp>
        <p:nvSpPr>
          <p:cNvPr id="462" name="PlaceHolder 2"/>
          <p:cNvSpPr>
            <a:spLocks noGrp="1"/>
          </p:cNvSpPr>
          <p:nvPr>
            <p:ph/>
          </p:nvPr>
        </p:nvSpPr>
        <p:spPr>
          <a:xfrm>
            <a:off x="311760" y="1152360"/>
            <a:ext cx="8520120" cy="3416040"/>
          </a:xfrm>
          <a:prstGeom prst="rect">
            <a:avLst/>
          </a:prstGeom>
          <a:noFill/>
          <a:ln w="0">
            <a:noFill/>
          </a:ln>
        </p:spPr>
        <p:txBody>
          <a:bodyPr lIns="91440" rIns="91440" tIns="91440" bIns="91440" anchor="t">
            <a:noAutofit/>
          </a:bodyPr>
          <a:p>
            <a:pPr marL="285840" indent="-285840">
              <a:lnSpc>
                <a:spcPct val="115000"/>
              </a:lnSpc>
              <a:buClr>
                <a:srgbClr val="595959"/>
              </a:buClr>
              <a:buFont typeface="Trebuchet MS"/>
              <a:buChar char="●"/>
            </a:pPr>
            <a:r>
              <a:rPr b="0" lang="de-DE" sz="1800" strike="noStrike" u="none">
                <a:solidFill>
                  <a:schemeClr val="dk2"/>
                </a:solidFill>
                <a:uFillTx/>
                <a:latin typeface="Source Sans Pro"/>
                <a:ea typeface="Open Sans"/>
              </a:rPr>
              <a:t>Possible Selectors: </a:t>
            </a:r>
            <a:r>
              <a:rPr b="0" i="1" lang="de-DE" sz="1800" strike="noStrike" u="none">
                <a:solidFill>
                  <a:schemeClr val="dk2"/>
                </a:solidFill>
                <a:uFillTx/>
                <a:latin typeface="Source Sans Pro"/>
                <a:ea typeface="Open Sans"/>
              </a:rPr>
              <a:t>In, NotIn, &lt;Key&gt;</a:t>
            </a:r>
            <a:endParaRPr b="0" lang="en-US" sz="1800" strike="noStrike" u="none">
              <a:solidFill>
                <a:srgbClr val="000000"/>
              </a:solidFill>
              <a:uFillTx/>
              <a:latin typeface="Open Sans"/>
            </a:endParaRPr>
          </a:p>
          <a:p>
            <a:pPr indent="0">
              <a:lnSpc>
                <a:spcPct val="115000"/>
              </a:lnSpc>
              <a:buNone/>
            </a:pPr>
            <a:endParaRPr b="0" lang="en-US" sz="1500" strike="noStrike" u="none">
              <a:solidFill>
                <a:srgbClr val="000000"/>
              </a:solidFill>
              <a:uFillTx/>
              <a:latin typeface="Open Sans"/>
            </a:endParaRPr>
          </a:p>
          <a:p>
            <a:pPr marL="114480" indent="0">
              <a:lnSpc>
                <a:spcPct val="115000"/>
              </a:lnSpc>
              <a:buNone/>
              <a:tabLst>
                <a:tab algn="l" pos="0"/>
              </a:tabLst>
            </a:pPr>
            <a:r>
              <a:rPr b="0" lang="en-US" sz="1500" strike="noStrike" u="none">
                <a:solidFill>
                  <a:schemeClr val="dk2"/>
                </a:solidFill>
                <a:uFillTx/>
                <a:latin typeface="Source Code Pro"/>
                <a:ea typeface="Open Sans"/>
              </a:rPr>
              <a:t>selector:</a:t>
            </a:r>
            <a:endParaRPr b="0" lang="en-US" sz="1500" strike="noStrike" u="none">
              <a:solidFill>
                <a:srgbClr val="000000"/>
              </a:solidFill>
              <a:uFillTx/>
              <a:latin typeface="Open Sans"/>
            </a:endParaRPr>
          </a:p>
          <a:p>
            <a:pPr marL="114480" indent="0">
              <a:lnSpc>
                <a:spcPct val="115000"/>
              </a:lnSpc>
              <a:buNone/>
              <a:tabLst>
                <a:tab algn="l" pos="0"/>
              </a:tabLst>
            </a:pPr>
            <a:r>
              <a:rPr b="0" lang="en-US" sz="1500" strike="noStrike" u="none">
                <a:solidFill>
                  <a:schemeClr val="dk2"/>
                </a:solidFill>
                <a:uFillTx/>
                <a:latin typeface="Source Code Pro"/>
                <a:ea typeface="Open Sans"/>
              </a:rPr>
              <a:t>  </a:t>
            </a:r>
            <a:r>
              <a:rPr b="0" lang="en-US" sz="1500" strike="noStrike" u="none">
                <a:solidFill>
                  <a:schemeClr val="dk2"/>
                </a:solidFill>
                <a:uFillTx/>
                <a:latin typeface="Source Code Pro"/>
                <a:ea typeface="Open Sans"/>
              </a:rPr>
              <a:t>matchLabels:</a:t>
            </a:r>
            <a:endParaRPr b="0" lang="en-US" sz="1500" strike="noStrike" u="none">
              <a:solidFill>
                <a:srgbClr val="000000"/>
              </a:solidFill>
              <a:uFillTx/>
              <a:latin typeface="Open Sans"/>
            </a:endParaRPr>
          </a:p>
          <a:p>
            <a:pPr marL="114480" indent="0">
              <a:lnSpc>
                <a:spcPct val="115000"/>
              </a:lnSpc>
              <a:buNone/>
              <a:tabLst>
                <a:tab algn="l" pos="0"/>
              </a:tabLst>
            </a:pPr>
            <a:r>
              <a:rPr b="0" lang="en-US" sz="1500" strike="noStrike" u="none">
                <a:solidFill>
                  <a:schemeClr val="dk2"/>
                </a:solidFill>
                <a:uFillTx/>
                <a:latin typeface="Source Code Pro"/>
                <a:ea typeface="Open Sans"/>
              </a:rPr>
              <a:t>    </a:t>
            </a:r>
            <a:r>
              <a:rPr b="0" lang="en-US" sz="1500" strike="noStrike" u="none">
                <a:solidFill>
                  <a:schemeClr val="dk2"/>
                </a:solidFill>
                <a:uFillTx/>
                <a:latin typeface="Source Code Pro"/>
                <a:ea typeface="Open Sans"/>
              </a:rPr>
              <a:t>component: nginx</a:t>
            </a:r>
            <a:endParaRPr b="0" lang="en-US" sz="1500" strike="noStrike" u="none">
              <a:solidFill>
                <a:srgbClr val="000000"/>
              </a:solidFill>
              <a:uFillTx/>
              <a:latin typeface="Open Sans"/>
            </a:endParaRPr>
          </a:p>
          <a:p>
            <a:pPr marL="114480" indent="0">
              <a:lnSpc>
                <a:spcPct val="115000"/>
              </a:lnSpc>
              <a:buNone/>
              <a:tabLst>
                <a:tab algn="l" pos="0"/>
              </a:tabLst>
            </a:pPr>
            <a:r>
              <a:rPr b="0" lang="en-US" sz="1500" strike="noStrike" u="none">
                <a:solidFill>
                  <a:schemeClr val="dk2"/>
                </a:solidFill>
                <a:uFillTx/>
                <a:latin typeface="Source Code Pro"/>
                <a:ea typeface="Open Sans"/>
              </a:rPr>
              <a:t>  </a:t>
            </a:r>
            <a:r>
              <a:rPr b="0" lang="en-US" sz="1500" strike="noStrike" u="none">
                <a:solidFill>
                  <a:schemeClr val="dk2"/>
                </a:solidFill>
                <a:uFillTx/>
                <a:latin typeface="Source Code Pro"/>
                <a:ea typeface="Open Sans"/>
              </a:rPr>
              <a:t>matchExpressions:</a:t>
            </a:r>
            <a:endParaRPr b="0" lang="en-US" sz="1500" strike="noStrike" u="none">
              <a:solidFill>
                <a:srgbClr val="000000"/>
              </a:solidFill>
              <a:uFillTx/>
              <a:latin typeface="Open Sans"/>
            </a:endParaRPr>
          </a:p>
          <a:p>
            <a:pPr marL="114480" indent="0">
              <a:lnSpc>
                <a:spcPct val="115000"/>
              </a:lnSpc>
              <a:buNone/>
              <a:tabLst>
                <a:tab algn="l" pos="0"/>
              </a:tabLst>
            </a:pPr>
            <a:r>
              <a:rPr b="0" lang="en-US" sz="1500" strike="noStrike" u="none">
                <a:solidFill>
                  <a:schemeClr val="dk2"/>
                </a:solidFill>
                <a:uFillTx/>
                <a:latin typeface="Source Code Pro"/>
                <a:ea typeface="Open Sans"/>
              </a:rPr>
              <a:t>    </a:t>
            </a:r>
            <a:r>
              <a:rPr b="0" lang="en-US" sz="1500" strike="noStrike" u="none">
                <a:solidFill>
                  <a:schemeClr val="dk2"/>
                </a:solidFill>
                <a:uFillTx/>
                <a:latin typeface="Source Code Pro"/>
                <a:ea typeface="Open Sans"/>
              </a:rPr>
              <a:t>- {key: tier, operator: In, values: [cache]}</a:t>
            </a:r>
            <a:endParaRPr b="0" lang="en-US" sz="1500" strike="noStrike" u="none">
              <a:solidFill>
                <a:srgbClr val="000000"/>
              </a:solidFill>
              <a:uFillTx/>
              <a:latin typeface="Open Sans"/>
            </a:endParaRPr>
          </a:p>
          <a:p>
            <a:pPr marL="114480" indent="0">
              <a:lnSpc>
                <a:spcPct val="115000"/>
              </a:lnSpc>
              <a:buNone/>
              <a:tabLst>
                <a:tab algn="l" pos="0"/>
              </a:tabLst>
            </a:pPr>
            <a:r>
              <a:rPr b="0" lang="en-US" sz="1500" strike="noStrike" u="none">
                <a:solidFill>
                  <a:schemeClr val="dk2"/>
                </a:solidFill>
                <a:uFillTx/>
                <a:latin typeface="Source Code Pro"/>
                <a:ea typeface="Open Sans"/>
              </a:rPr>
              <a:t>    </a:t>
            </a:r>
            <a:r>
              <a:rPr b="0" lang="en-US" sz="1500" strike="noStrike" u="none">
                <a:solidFill>
                  <a:schemeClr val="dk2"/>
                </a:solidFill>
                <a:uFillTx/>
                <a:latin typeface="Source Code Pro"/>
                <a:ea typeface="Open Sans"/>
              </a:rPr>
              <a:t>- {key: environment, operator: NotIn, values: [dev]}</a:t>
            </a:r>
            <a:endParaRPr b="0" lang="en-US" sz="1500" strike="noStrike" u="none">
              <a:solidFill>
                <a:srgbClr val="000000"/>
              </a:solidFill>
              <a:uFillTx/>
              <a:latin typeface="Open Sans"/>
            </a:endParaRPr>
          </a:p>
        </p:txBody>
      </p:sp>
    </p:spTree>
  </p:cSld>
  <mc:AlternateContent>
    <mc:Choice Requires="p14">
      <p:transition spd="slow" p14:dur="2000"/>
    </mc:Choice>
    <mc:Fallback>
      <p:transition spd="slow"/>
    </mc:Fallback>
  </mc:AlternateContent>
  <p:timing>
    <p:tnLst>
      <p:par>
        <p:cTn id="1819" dur="indefinite" restart="never" nodeType="tmRoot">
          <p:childTnLst>
            <p:seq>
              <p:cTn id="1820" dur="indefinite" nodeType="mainSeq">
                <p:childTnLst>
                  <p:par>
                    <p:cTn id="1821" fill="hold">
                      <p:stCondLst>
                        <p:cond delay="0"/>
                      </p:stCondLst>
                      <p:childTnLst>
                        <p:par>
                          <p:cTn id="1822" fill="hold">
                            <p:stCondLst>
                              <p:cond delay="0"/>
                            </p:stCondLst>
                            <p:childTnLst>
                              <p:par>
                                <p:cTn id="1823" nodeType="withEffect" fill="hold" presetClass="entr" presetID="1">
                                  <p:stCondLst>
                                    <p:cond delay="0"/>
                                  </p:stCondLst>
                                  <p:childTnLst>
                                    <p:set>
                                      <p:cBhvr>
                                        <p:cTn id="1824" dur="1" fill="hold">
                                          <p:stCondLst>
                                            <p:cond delay="0"/>
                                          </p:stCondLst>
                                        </p:cTn>
                                        <p:tgtEl>
                                          <p:spTgt spid="462">
                                            <p:txEl>
                                              <p:pRg st="0" end="0"/>
                                            </p:txEl>
                                          </p:spTgt>
                                        </p:tgtEl>
                                        <p:attrNameLst>
                                          <p:attrName>style.visibility</p:attrName>
                                        </p:attrNameLst>
                                      </p:cBhvr>
                                      <p:to>
                                        <p:strVal val="visible"/>
                                      </p:to>
                                    </p:set>
                                  </p:childTnLst>
                                </p:cTn>
                              </p:par>
                            </p:childTnLst>
                          </p:cTn>
                        </p:par>
                      </p:childTnLst>
                    </p:cTn>
                  </p:par>
                  <p:par>
                    <p:cTn id="1825" fill="hold">
                      <p:stCondLst>
                        <p:cond delay="indefinite"/>
                      </p:stCondLst>
                      <p:childTnLst>
                        <p:par>
                          <p:cTn id="1826" fill="hold">
                            <p:stCondLst>
                              <p:cond delay="0"/>
                            </p:stCondLst>
                            <p:childTnLst>
                              <p:par>
                                <p:cTn id="1827" nodeType="clickEffect" fill="hold" presetClass="entr" presetID="1">
                                  <p:stCondLst>
                                    <p:cond delay="0"/>
                                  </p:stCondLst>
                                  <p:childTnLst>
                                    <p:set>
                                      <p:cBhvr>
                                        <p:cTn id="1828" dur="1" fill="hold">
                                          <p:stCondLst>
                                            <p:cond delay="0"/>
                                          </p:stCondLst>
                                        </p:cTn>
                                        <p:tgtEl>
                                          <p:spTgt spid="462">
                                            <p:txEl>
                                              <p:pRg st="2" end="2"/>
                                            </p:txEl>
                                          </p:spTgt>
                                        </p:tgtEl>
                                        <p:attrNameLst>
                                          <p:attrName>style.visibility</p:attrName>
                                        </p:attrNameLst>
                                      </p:cBhvr>
                                      <p:to>
                                        <p:strVal val="visible"/>
                                      </p:to>
                                    </p:set>
                                  </p:childTnLst>
                                </p:cTn>
                              </p:par>
                              <p:par>
                                <p:cTn id="1829" nodeType="withEffect" fill="hold" presetClass="entr" presetID="1">
                                  <p:stCondLst>
                                    <p:cond delay="0"/>
                                  </p:stCondLst>
                                  <p:childTnLst>
                                    <p:set>
                                      <p:cBhvr>
                                        <p:cTn id="1830" dur="1" fill="hold">
                                          <p:stCondLst>
                                            <p:cond delay="0"/>
                                          </p:stCondLst>
                                        </p:cTn>
                                        <p:tgtEl>
                                          <p:spTgt spid="462">
                                            <p:txEl>
                                              <p:pRg st="3" end="3"/>
                                            </p:txEl>
                                          </p:spTgt>
                                        </p:tgtEl>
                                        <p:attrNameLst>
                                          <p:attrName>style.visibility</p:attrName>
                                        </p:attrNameLst>
                                      </p:cBhvr>
                                      <p:to>
                                        <p:strVal val="visible"/>
                                      </p:to>
                                    </p:set>
                                  </p:childTnLst>
                                </p:cTn>
                              </p:par>
                              <p:par>
                                <p:cTn id="1831" nodeType="withEffect" fill="hold" presetClass="entr" presetID="1">
                                  <p:stCondLst>
                                    <p:cond delay="0"/>
                                  </p:stCondLst>
                                  <p:childTnLst>
                                    <p:set>
                                      <p:cBhvr>
                                        <p:cTn id="1832" dur="1" fill="hold">
                                          <p:stCondLst>
                                            <p:cond delay="0"/>
                                          </p:stCondLst>
                                        </p:cTn>
                                        <p:tgtEl>
                                          <p:spTgt spid="462">
                                            <p:txEl>
                                              <p:pRg st="4" end="4"/>
                                            </p:txEl>
                                          </p:spTgt>
                                        </p:tgtEl>
                                        <p:attrNameLst>
                                          <p:attrName>style.visibility</p:attrName>
                                        </p:attrNameLst>
                                      </p:cBhvr>
                                      <p:to>
                                        <p:strVal val="visible"/>
                                      </p:to>
                                    </p:set>
                                  </p:childTnLst>
                                </p:cTn>
                              </p:par>
                              <p:par>
                                <p:cTn id="1833" nodeType="withEffect" fill="hold" presetClass="entr" presetID="1">
                                  <p:stCondLst>
                                    <p:cond delay="0"/>
                                  </p:stCondLst>
                                  <p:childTnLst>
                                    <p:set>
                                      <p:cBhvr>
                                        <p:cTn id="1834" dur="1" fill="hold">
                                          <p:stCondLst>
                                            <p:cond delay="0"/>
                                          </p:stCondLst>
                                        </p:cTn>
                                        <p:tgtEl>
                                          <p:spTgt spid="462">
                                            <p:txEl>
                                              <p:pRg st="5" end="5"/>
                                            </p:txEl>
                                          </p:spTgt>
                                        </p:tgtEl>
                                        <p:attrNameLst>
                                          <p:attrName>style.visibility</p:attrName>
                                        </p:attrNameLst>
                                      </p:cBhvr>
                                      <p:to>
                                        <p:strVal val="visible"/>
                                      </p:to>
                                    </p:set>
                                  </p:childTnLst>
                                </p:cTn>
                              </p:par>
                              <p:par>
                                <p:cTn id="1835" nodeType="withEffect" fill="hold" presetClass="entr" presetID="1">
                                  <p:stCondLst>
                                    <p:cond delay="0"/>
                                  </p:stCondLst>
                                  <p:iterate type="lt">
                                    <p:tmAbs val="0"/>
                                  </p:iterate>
                                  <p:childTnLst>
                                    <p:set>
                                      <p:cBhvr>
                                        <p:cTn id="1836" dur="1" fill="hold">
                                          <p:stCondLst>
                                            <p:cond delay="0"/>
                                          </p:stCondLst>
                                        </p:cTn>
                                        <p:tgtEl>
                                          <p:spTgt spid="462">
                                            <p:txEl>
                                              <p:pRg st="6" end="6"/>
                                            </p:txEl>
                                          </p:spTgt>
                                        </p:tgtEl>
                                        <p:attrNameLst>
                                          <p:attrName>style.visibility</p:attrName>
                                        </p:attrNameLst>
                                      </p:cBhvr>
                                      <p:to>
                                        <p:strVal val="visible"/>
                                      </p:to>
                                    </p:set>
                                  </p:childTnLst>
                                </p:cTn>
                              </p:par>
                              <p:par>
                                <p:cTn id="1837" nodeType="withEffect" fill="hold" presetClass="entr" presetID="1">
                                  <p:stCondLst>
                                    <p:cond delay="0"/>
                                  </p:stCondLst>
                                  <p:iterate type="lt">
                                    <p:tmAbs val="0"/>
                                  </p:iterate>
                                  <p:childTnLst>
                                    <p:set>
                                      <p:cBhvr>
                                        <p:cTn id="1838" dur="1" fill="hold">
                                          <p:stCondLst>
                                            <p:cond delay="0"/>
                                          </p:stCondLst>
                                        </p:cTn>
                                        <p:tgtEl>
                                          <p:spTgt spid="462">
                                            <p:txEl>
                                              <p:pRg st="7" end="7"/>
                                            </p:txEl>
                                          </p:spTgt>
                                        </p:tgtEl>
                                        <p:attrNameLst>
                                          <p:attrName>style.visibility</p:attrName>
                                        </p:attrNameLst>
                                      </p:cBhvr>
                                      <p:to>
                                        <p:strVal val="visible"/>
                                      </p:to>
                                    </p:set>
                                  </p:childTnLst>
                                </p:cTn>
                              </p:par>
                            </p:childTnLst>
                          </p:cTn>
                        </p:par>
                      </p:childTnLst>
                    </p:cTn>
                  </p:par>
                  <p:par>
                    <p:cTn id="1839" fill="hold">
                      <p:stCondLst>
                        <p:cond delay="indefinite"/>
                      </p:stCondLst>
                      <p:childTnLst>
                        <p:par>
                          <p:cTn id="1840" fill="hold">
                            <p:stCondLst>
                              <p:cond delay="0"/>
                            </p:stCondLst>
                            <p:childTnLst>
                              <p:par>
                                <p:cTn id="1841" nodeType="clickEffect" fill="hold" presetClass="emph" presetID="15">
                                  <p:stCondLst>
                                    <p:cond delay="0"/>
                                  </p:stCondLst>
                                  <p:iterate type="lt">
                                    <p:tmAbs val="25"/>
                                  </p:iterate>
                                  <p:childTnLst>
                                    <p:set>
                                      <p:cBhvr>
                                        <p:cTn id="1842" dur="indefinite"/>
                                        <p:tgtEl>
                                          <p:spTgt spid="462">
                                            <p:txEl>
                                              <p:pRg st="6" end="6"/>
                                            </p:txEl>
                                          </p:spTgt>
                                        </p:tgtEl>
                                        <p:attrNameLst>
                                          <p:attrName>style.fontWeight</p:attrName>
                                        </p:attrNameLst>
                                      </p:cBhvr>
                                      <p:to>
                                        <p:strVal val="bold"/>
                                      </p:to>
                                    </p:set>
                                  </p:childTnLst>
                                </p:cTn>
                              </p:par>
                              <p:par>
                                <p:cTn id="1843" nodeType="withEffect" fill="hold" presetClass="emph" presetID="15">
                                  <p:stCondLst>
                                    <p:cond delay="0"/>
                                  </p:stCondLst>
                                  <p:iterate type="lt">
                                    <p:tmAbs val="25"/>
                                  </p:iterate>
                                  <p:childTnLst>
                                    <p:set>
                                      <p:cBhvr>
                                        <p:cTn id="1844" dur="indefinite"/>
                                        <p:tgtEl>
                                          <p:spTgt spid="462">
                                            <p:txEl>
                                              <p:pRg st="7" end="7"/>
                                            </p:txEl>
                                          </p:spTgt>
                                        </p:tgtEl>
                                        <p:attrNameLst>
                                          <p:attrName>style.fontWeight</p:attrName>
                                        </p:attrNameLst>
                                      </p:cBhvr>
                                      <p:to>
                                        <p:strVal val="bold"/>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3" name="PlaceHolder 1"/>
          <p:cNvSpPr>
            <a:spLocks noGrp="1"/>
          </p:cNvSpPr>
          <p:nvPr>
            <p:ph type="title"/>
          </p:nvPr>
        </p:nvSpPr>
        <p:spPr>
          <a:xfrm>
            <a:off x="311760" y="2151000"/>
            <a:ext cx="8520120" cy="841320"/>
          </a:xfrm>
          <a:prstGeom prst="rect">
            <a:avLst/>
          </a:prstGeom>
          <a:noFill/>
          <a:ln w="0">
            <a:noFill/>
          </a:ln>
        </p:spPr>
        <p:txBody>
          <a:bodyPr lIns="91440" rIns="91440" tIns="91440" bIns="91440" anchor="ctr">
            <a:noAutofit/>
          </a:bodyPr>
          <a:p>
            <a:pPr indent="0" algn="ctr">
              <a:lnSpc>
                <a:spcPct val="100000"/>
              </a:lnSpc>
              <a:buNone/>
            </a:pPr>
            <a:r>
              <a:rPr b="0" lang="de-DE" sz="3600" strike="noStrike" u="none">
                <a:solidFill>
                  <a:schemeClr val="dk1"/>
                </a:solidFill>
                <a:uFillTx/>
                <a:latin typeface="Open Sans"/>
                <a:ea typeface="Open Sans"/>
              </a:rPr>
              <a:t>Namespaces</a:t>
            </a:r>
            <a:endParaRPr b="0" lang="en-US" sz="36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rPr sz="4800" b="0">
                <a:solidFill>
                  <a:srgbClr val="444444"/>
                </a:solidFill>
                <a:latin typeface="Open Sans"/>
              </a:rPr>
              <a:t>Design Patterns</a:t>
            </a:r>
          </a:p>
        </p:txBody>
      </p:sp>
      <p:sp>
        <p:nvSpPr>
          <p:cNvPr id="3" name="Subtitle 2"/>
          <p:cNvSpPr>
            <a:spLocks noGrp="1"/>
          </p:cNvSpPr>
          <p:nvPr>
            <p:ph type="subTitle"/>
          </p:nvPr>
        </p:nvSpPr>
        <p:spPr/>
        <p:txBody>
          <a:bodyPr/>
          <a:lstStyle/>
          <a:p>
            <a:pPr algn="ctr"/>
            <a:r>
              <a:rPr sz="2800" b="0">
                <a:solidFill>
                  <a:srgbClr val="646464"/>
                </a:solidFill>
                <a:latin typeface="Open Sans Light"/>
              </a:rPr>
              <a:t>Creational Patterns</a:t>
            </a:r>
          </a:p>
          <a:p>
            <a:pPr algn="ctr"/>
          </a:p>
          <a:p>
            <a:pPr algn="ctr"/>
            <a:r>
              <a:rPr sz="2800" b="0">
                <a:solidFill>
                  <a:srgbClr val="646464"/>
                </a:solidFill>
                <a:latin typeface="Open Sans Light"/>
              </a:rPr>
              <a:t>Bewährte Lösungen für Objekterzeugung</a:t>
            </a:r>
          </a:p>
        </p:txBody>
      </p:sp>
    </p:spTree>
  </p:cSld>
  <p:clrMapOvr>
    <a:masterClrMapping/>
  </p:clrMapOvr>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rPr sz="4800" b="0">
                <a:solidFill>
                  <a:srgbClr val="444444"/>
                </a:solidFill>
                <a:latin typeface="Open Sans"/>
              </a:rPr>
              <a:t>Design Patterns</a:t>
            </a:r>
          </a:p>
        </p:txBody>
      </p:sp>
      <p:sp>
        <p:nvSpPr>
          <p:cNvPr id="3" name="Subtitle 2"/>
          <p:cNvSpPr>
            <a:spLocks noGrp="1"/>
          </p:cNvSpPr>
          <p:nvPr>
            <p:ph type="subTitle"/>
          </p:nvPr>
        </p:nvSpPr>
        <p:spPr/>
        <p:txBody>
          <a:bodyPr/>
          <a:lstStyle/>
          <a:p>
            <a:pPr algn="ctr"/>
            <a:r>
              <a:rPr sz="2800" b="0">
                <a:solidFill>
                  <a:srgbClr val="646464"/>
                </a:solidFill>
                <a:latin typeface="Open Sans Light"/>
              </a:rPr>
              <a:t>Creational Patterns</a:t>
            </a:r>
          </a:p>
          <a:p>
            <a:pPr algn="ctr"/>
          </a:p>
          <a:p>
            <a:pPr algn="ctr"/>
            <a:r>
              <a:rPr sz="2800" b="0">
                <a:solidFill>
                  <a:srgbClr val="646464"/>
                </a:solidFill>
                <a:latin typeface="Open Sans Light"/>
              </a:rPr>
              <a:t>Bewährte Lösungen für Objekterzeugung</a:t>
            </a:r>
          </a:p>
        </p:txBody>
      </p:sp>
    </p:spTree>
  </p:cSld>
  <p:clrMapOvr>
    <a:masterClrMapping/>
  </p:clrMapOvr>
</p:sld>
</file>

<file path=ppt/slides/slide1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4" name="PlaceHolder 1"/>
          <p:cNvSpPr>
            <a:spLocks noGrp="1"/>
          </p:cNvSpPr>
          <p:nvPr>
            <p:ph type="title"/>
          </p:nvPr>
        </p:nvSpPr>
        <p:spPr>
          <a:xfrm>
            <a:off x="311760" y="444960"/>
            <a:ext cx="7683120" cy="609840"/>
          </a:xfrm>
          <a:prstGeom prst="rect">
            <a:avLst/>
          </a:prstGeom>
          <a:noFill/>
          <a:ln w="0">
            <a:noFill/>
          </a:ln>
        </p:spPr>
        <p:txBody>
          <a:bodyPr lIns="91440" rIns="91440" tIns="91440" bIns="91440" anchor="t">
            <a:noAutofit/>
          </a:bodyPr>
          <a:p>
            <a:pPr indent="0">
              <a:lnSpc>
                <a:spcPct val="100000"/>
              </a:lnSpc>
              <a:buNone/>
            </a:pPr>
            <a:r>
              <a:rPr b="0" lang="de-DE" sz="2800" strike="noStrike" u="none">
                <a:solidFill>
                  <a:schemeClr val="dk1"/>
                </a:solidFill>
                <a:uFillTx/>
                <a:latin typeface="Open Sans"/>
                <a:ea typeface="Open Sans"/>
              </a:rPr>
              <a:t>Namespaces</a:t>
            </a:r>
            <a:endParaRPr b="0" lang="en-US" sz="2800" strike="noStrike" u="none">
              <a:solidFill>
                <a:srgbClr val="000000"/>
              </a:solidFill>
              <a:uFillTx/>
              <a:latin typeface="Arial"/>
            </a:endParaRPr>
          </a:p>
        </p:txBody>
      </p:sp>
      <p:sp>
        <p:nvSpPr>
          <p:cNvPr id="465" name="PlaceHolder 2"/>
          <p:cNvSpPr>
            <a:spLocks noGrp="1"/>
          </p:cNvSpPr>
          <p:nvPr>
            <p:ph/>
          </p:nvPr>
        </p:nvSpPr>
        <p:spPr>
          <a:xfrm>
            <a:off x="311760" y="1152360"/>
            <a:ext cx="8520120" cy="3416040"/>
          </a:xfrm>
          <a:prstGeom prst="rect">
            <a:avLst/>
          </a:prstGeom>
          <a:noFill/>
          <a:ln w="0">
            <a:noFill/>
          </a:ln>
        </p:spPr>
        <p:txBody>
          <a:bodyPr lIns="91440" rIns="91440" tIns="91440" bIns="91440" anchor="t">
            <a:noAutofit/>
          </a:bodyPr>
          <a:p>
            <a:pPr marL="457200" indent="-343080">
              <a:lnSpc>
                <a:spcPct val="200000"/>
              </a:lnSpc>
              <a:buClr>
                <a:srgbClr val="595959"/>
              </a:buClr>
              <a:buFont typeface="Arial"/>
              <a:buChar char="•"/>
            </a:pPr>
            <a:r>
              <a:rPr b="0" lang="en-US" sz="1800" strike="noStrike" u="none">
                <a:solidFill>
                  <a:schemeClr val="dk2"/>
                </a:solidFill>
                <a:uFillTx/>
                <a:latin typeface="Open Sans"/>
                <a:ea typeface="Open Sans"/>
              </a:rPr>
              <a:t>Isolated areas in Kubernetes</a:t>
            </a:r>
            <a:endParaRPr b="0" lang="en-US" sz="1800" strike="noStrike" u="none">
              <a:solidFill>
                <a:srgbClr val="000000"/>
              </a:solidFill>
              <a:uFillTx/>
              <a:latin typeface="Open Sans"/>
            </a:endParaRPr>
          </a:p>
          <a:p>
            <a:pPr marL="457200" indent="-343080">
              <a:lnSpc>
                <a:spcPct val="200000"/>
              </a:lnSpc>
              <a:buClr>
                <a:srgbClr val="595959"/>
              </a:buClr>
              <a:buFont typeface="Arial"/>
              <a:buChar char="•"/>
            </a:pPr>
            <a:r>
              <a:rPr b="0" lang="en-US" sz="1800" strike="noStrike" u="none">
                <a:solidFill>
                  <a:schemeClr val="dk2"/>
                </a:solidFill>
                <a:uFillTx/>
                <a:latin typeface="Open Sans"/>
                <a:ea typeface="Open Sans"/>
              </a:rPr>
              <a:t>Virtual clusters or workspaces</a:t>
            </a:r>
            <a:endParaRPr b="0" lang="en-US" sz="1800" strike="noStrike" u="none">
              <a:solidFill>
                <a:srgbClr val="000000"/>
              </a:solidFill>
              <a:uFillTx/>
              <a:latin typeface="Open Sans"/>
            </a:endParaRPr>
          </a:p>
          <a:p>
            <a:pPr marL="457200" indent="-343080">
              <a:lnSpc>
                <a:spcPct val="200000"/>
              </a:lnSpc>
              <a:buClr>
                <a:srgbClr val="595959"/>
              </a:buClr>
              <a:buFont typeface="Arial"/>
              <a:buChar char="•"/>
            </a:pPr>
            <a:r>
              <a:rPr b="0" lang="en-US" sz="1800" strike="noStrike" u="none">
                <a:solidFill>
                  <a:schemeClr val="dk2"/>
                </a:solidFill>
                <a:uFillTx/>
                <a:latin typeface="Open Sans"/>
                <a:ea typeface="Open Sans"/>
              </a:rPr>
              <a:t>Separation of applications and dependencies</a:t>
            </a:r>
            <a:endParaRPr b="0" lang="en-US" sz="1800" strike="noStrike" u="none">
              <a:solidFill>
                <a:srgbClr val="000000"/>
              </a:solidFill>
              <a:uFillTx/>
              <a:latin typeface="Open Sans"/>
            </a:endParaRPr>
          </a:p>
        </p:txBody>
      </p:sp>
    </p:spTree>
  </p:cSld>
  <mc:AlternateContent>
    <mc:Choice Requires="p14">
      <p:transition spd="slow" p14:dur="2000"/>
    </mc:Choice>
    <mc:Fallback>
      <p:transition spd="slow"/>
    </mc:Fallback>
  </mc:AlternateContent>
  <p:timing>
    <p:tnLst>
      <p:par>
        <p:cTn id="1845" dur="indefinite" restart="never" nodeType="tmRoot">
          <p:childTnLst>
            <p:seq>
              <p:cTn id="1846" dur="indefinite" nodeType="mainSeq">
                <p:childTnLst>
                  <p:par>
                    <p:cTn id="1847" fill="hold">
                      <p:stCondLst>
                        <p:cond delay="indefinite"/>
                      </p:stCondLst>
                      <p:childTnLst>
                        <p:par>
                          <p:cTn id="1848" fill="hold">
                            <p:stCondLst>
                              <p:cond delay="0"/>
                            </p:stCondLst>
                            <p:childTnLst>
                              <p:par>
                                <p:cTn id="1849" nodeType="clickEffect" fill="hold" presetClass="entr" presetID="1">
                                  <p:stCondLst>
                                    <p:cond delay="0"/>
                                  </p:stCondLst>
                                  <p:childTnLst>
                                    <p:set>
                                      <p:cBhvr>
                                        <p:cTn id="1850" dur="1" fill="hold">
                                          <p:stCondLst>
                                            <p:cond delay="0"/>
                                          </p:stCondLst>
                                        </p:cTn>
                                        <p:tgtEl>
                                          <p:spTgt spid="465">
                                            <p:txEl>
                                              <p:pRg st="0" end="0"/>
                                            </p:txEl>
                                          </p:spTgt>
                                        </p:tgtEl>
                                        <p:attrNameLst>
                                          <p:attrName>style.visibility</p:attrName>
                                        </p:attrNameLst>
                                      </p:cBhvr>
                                      <p:to>
                                        <p:strVal val="visible"/>
                                      </p:to>
                                    </p:set>
                                  </p:childTnLst>
                                </p:cTn>
                              </p:par>
                            </p:childTnLst>
                          </p:cTn>
                        </p:par>
                      </p:childTnLst>
                    </p:cTn>
                  </p:par>
                  <p:par>
                    <p:cTn id="1851" fill="hold">
                      <p:stCondLst>
                        <p:cond delay="indefinite"/>
                      </p:stCondLst>
                      <p:childTnLst>
                        <p:par>
                          <p:cTn id="1852" fill="hold">
                            <p:stCondLst>
                              <p:cond delay="0"/>
                            </p:stCondLst>
                            <p:childTnLst>
                              <p:par>
                                <p:cTn id="1853" nodeType="clickEffect" fill="hold" presetClass="entr" presetID="1">
                                  <p:stCondLst>
                                    <p:cond delay="0"/>
                                  </p:stCondLst>
                                  <p:childTnLst>
                                    <p:set>
                                      <p:cBhvr>
                                        <p:cTn id="1854" dur="1" fill="hold">
                                          <p:stCondLst>
                                            <p:cond delay="0"/>
                                          </p:stCondLst>
                                        </p:cTn>
                                        <p:tgtEl>
                                          <p:spTgt spid="465">
                                            <p:txEl>
                                              <p:pRg st="1" end="1"/>
                                            </p:txEl>
                                          </p:spTgt>
                                        </p:tgtEl>
                                        <p:attrNameLst>
                                          <p:attrName>style.visibility</p:attrName>
                                        </p:attrNameLst>
                                      </p:cBhvr>
                                      <p:to>
                                        <p:strVal val="visible"/>
                                      </p:to>
                                    </p:set>
                                  </p:childTnLst>
                                </p:cTn>
                              </p:par>
                            </p:childTnLst>
                          </p:cTn>
                        </p:par>
                      </p:childTnLst>
                    </p:cTn>
                  </p:par>
                  <p:par>
                    <p:cTn id="1855" fill="hold">
                      <p:stCondLst>
                        <p:cond delay="indefinite"/>
                      </p:stCondLst>
                      <p:childTnLst>
                        <p:par>
                          <p:cTn id="1856" fill="hold">
                            <p:stCondLst>
                              <p:cond delay="0"/>
                            </p:stCondLst>
                            <p:childTnLst>
                              <p:par>
                                <p:cTn id="1857" nodeType="clickEffect" fill="hold" presetClass="entr" presetID="1">
                                  <p:stCondLst>
                                    <p:cond delay="0"/>
                                  </p:stCondLst>
                                  <p:childTnLst>
                                    <p:set>
                                      <p:cBhvr>
                                        <p:cTn id="1858" dur="1" fill="hold">
                                          <p:stCondLst>
                                            <p:cond delay="0"/>
                                          </p:stCondLst>
                                        </p:cTn>
                                        <p:tgtEl>
                                          <p:spTgt spid="465">
                                            <p:txEl>
                                              <p:pRg st="2" end="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6" name="PlaceHolder 1"/>
          <p:cNvSpPr>
            <a:spLocks noGrp="1"/>
          </p:cNvSpPr>
          <p:nvPr>
            <p:ph type="title"/>
          </p:nvPr>
        </p:nvSpPr>
        <p:spPr>
          <a:xfrm>
            <a:off x="311760" y="444960"/>
            <a:ext cx="7683120" cy="609840"/>
          </a:xfrm>
          <a:prstGeom prst="rect">
            <a:avLst/>
          </a:prstGeom>
          <a:noFill/>
          <a:ln w="0">
            <a:noFill/>
          </a:ln>
        </p:spPr>
        <p:txBody>
          <a:bodyPr lIns="91440" rIns="91440" tIns="91440" bIns="91440" anchor="t">
            <a:noAutofit/>
          </a:bodyPr>
          <a:p>
            <a:pPr indent="0">
              <a:lnSpc>
                <a:spcPct val="100000"/>
              </a:lnSpc>
              <a:buNone/>
            </a:pPr>
            <a:r>
              <a:rPr b="0" lang="de-DE" sz="2800" strike="noStrike" u="none">
                <a:solidFill>
                  <a:schemeClr val="dk1"/>
                </a:solidFill>
                <a:uFillTx/>
                <a:latin typeface="Open Sans"/>
                <a:ea typeface="Open Sans"/>
              </a:rPr>
              <a:t>Predefined Namespaces</a:t>
            </a:r>
            <a:endParaRPr b="0" lang="en-US" sz="2800" strike="noStrike" u="none">
              <a:solidFill>
                <a:srgbClr val="000000"/>
              </a:solidFill>
              <a:uFillTx/>
              <a:latin typeface="Arial"/>
            </a:endParaRPr>
          </a:p>
        </p:txBody>
      </p:sp>
      <p:sp>
        <p:nvSpPr>
          <p:cNvPr id="467" name="PlaceHolder 2"/>
          <p:cNvSpPr>
            <a:spLocks noGrp="1"/>
          </p:cNvSpPr>
          <p:nvPr>
            <p:ph/>
          </p:nvPr>
        </p:nvSpPr>
        <p:spPr>
          <a:xfrm>
            <a:off x="311760" y="1152360"/>
            <a:ext cx="8520120" cy="3416040"/>
          </a:xfrm>
          <a:prstGeom prst="rect">
            <a:avLst/>
          </a:prstGeom>
          <a:noFill/>
          <a:ln w="0">
            <a:noFill/>
          </a:ln>
        </p:spPr>
        <p:txBody>
          <a:bodyPr lIns="91440" rIns="91440" tIns="91440" bIns="91440" anchor="t">
            <a:noAutofit/>
          </a:bodyPr>
          <a:p>
            <a:pPr marL="457200" indent="-343080">
              <a:lnSpc>
                <a:spcPct val="115000"/>
              </a:lnSpc>
              <a:buClr>
                <a:srgbClr val="595959"/>
              </a:buClr>
              <a:buFont typeface="Trebuchet MS"/>
              <a:buChar char="●"/>
            </a:pPr>
            <a:r>
              <a:rPr b="0" lang="de-DE" sz="1800" strike="noStrike" u="none">
                <a:solidFill>
                  <a:schemeClr val="dk2"/>
                </a:solidFill>
                <a:uFillTx/>
                <a:latin typeface="Open Sans"/>
                <a:ea typeface="Open Sans"/>
              </a:rPr>
              <a:t>kube-public</a:t>
            </a:r>
            <a:endParaRPr b="0" lang="en-US" sz="1800" strike="noStrike" u="none">
              <a:solidFill>
                <a:srgbClr val="000000"/>
              </a:solidFill>
              <a:uFillTx/>
              <a:latin typeface="Open Sans"/>
            </a:endParaRPr>
          </a:p>
          <a:p>
            <a:pPr indent="0">
              <a:lnSpc>
                <a:spcPct val="115000"/>
              </a:lnSpc>
              <a:buNone/>
            </a:pPr>
            <a:endParaRPr b="0" lang="en-US" sz="1800" strike="noStrike" u="none">
              <a:solidFill>
                <a:srgbClr val="000000"/>
              </a:solidFill>
              <a:uFillTx/>
              <a:latin typeface="Open Sans"/>
            </a:endParaRPr>
          </a:p>
          <a:p>
            <a:pPr marL="457200" indent="-343080">
              <a:lnSpc>
                <a:spcPct val="115000"/>
              </a:lnSpc>
              <a:buClr>
                <a:srgbClr val="595959"/>
              </a:buClr>
              <a:buFont typeface="Trebuchet MS"/>
              <a:buChar char="●"/>
            </a:pPr>
            <a:r>
              <a:rPr b="0" lang="de-DE" sz="1800" strike="noStrike" u="none">
                <a:solidFill>
                  <a:schemeClr val="dk2"/>
                </a:solidFill>
                <a:uFillTx/>
                <a:latin typeface="Open Sans"/>
                <a:ea typeface="Open Sans"/>
              </a:rPr>
              <a:t>kube-system</a:t>
            </a:r>
            <a:endParaRPr b="0" lang="en-US" sz="1800" strike="noStrike" u="none">
              <a:solidFill>
                <a:srgbClr val="000000"/>
              </a:solidFill>
              <a:uFillTx/>
              <a:latin typeface="Open Sans"/>
            </a:endParaRPr>
          </a:p>
          <a:p>
            <a:pPr indent="0">
              <a:lnSpc>
                <a:spcPct val="115000"/>
              </a:lnSpc>
              <a:buNone/>
            </a:pPr>
            <a:endParaRPr b="0" lang="en-US" sz="1800" strike="noStrike" u="none">
              <a:solidFill>
                <a:srgbClr val="000000"/>
              </a:solidFill>
              <a:uFillTx/>
              <a:latin typeface="Open Sans"/>
            </a:endParaRPr>
          </a:p>
          <a:p>
            <a:pPr marL="457200" indent="-343080">
              <a:lnSpc>
                <a:spcPct val="115000"/>
              </a:lnSpc>
              <a:buClr>
                <a:srgbClr val="595959"/>
              </a:buClr>
              <a:buFont typeface="Trebuchet MS"/>
              <a:buChar char="●"/>
            </a:pPr>
            <a:r>
              <a:rPr b="0" lang="de-DE" sz="1800" strike="noStrike" u="none">
                <a:solidFill>
                  <a:schemeClr val="dk2"/>
                </a:solidFill>
                <a:uFillTx/>
                <a:latin typeface="Open Sans"/>
                <a:ea typeface="Open Sans"/>
              </a:rPr>
              <a:t>default</a:t>
            </a:r>
            <a:endParaRPr b="0" lang="en-US" sz="1800" strike="noStrike" u="none">
              <a:solidFill>
                <a:srgbClr val="000000"/>
              </a:solidFill>
              <a:uFillTx/>
              <a:latin typeface="Open Sans"/>
            </a:endParaRPr>
          </a:p>
        </p:txBody>
      </p:sp>
    </p:spTree>
  </p:cSld>
  <mc:AlternateContent>
    <mc:Choice Requires="p14">
      <p:transition spd="slow" p14:dur="2000"/>
    </mc:Choice>
    <mc:Fallback>
      <p:transition spd="slow"/>
    </mc:Fallback>
  </mc:AlternateContent>
  <p:timing>
    <p:tnLst>
      <p:par>
        <p:cTn id="1859" dur="indefinite" restart="never" nodeType="tmRoot">
          <p:childTnLst>
            <p:seq>
              <p:cTn id="1860" dur="indefinite" nodeType="mainSeq">
                <p:childTnLst>
                  <p:par>
                    <p:cTn id="1861" fill="hold">
                      <p:stCondLst>
                        <p:cond delay="indefinite"/>
                      </p:stCondLst>
                      <p:childTnLst>
                        <p:par>
                          <p:cTn id="1862" fill="hold">
                            <p:stCondLst>
                              <p:cond delay="0"/>
                            </p:stCondLst>
                            <p:childTnLst>
                              <p:par>
                                <p:cTn id="1863" nodeType="clickEffect" fill="hold" presetClass="entr" presetID="1">
                                  <p:stCondLst>
                                    <p:cond delay="0"/>
                                  </p:stCondLst>
                                  <p:childTnLst>
                                    <p:set>
                                      <p:cBhvr>
                                        <p:cTn id="1864" dur="1" fill="hold">
                                          <p:stCondLst>
                                            <p:cond delay="0"/>
                                          </p:stCondLst>
                                        </p:cTn>
                                        <p:tgtEl>
                                          <p:spTgt spid="467">
                                            <p:txEl>
                                              <p:pRg st="0" end="0"/>
                                            </p:txEl>
                                          </p:spTgt>
                                        </p:tgtEl>
                                        <p:attrNameLst>
                                          <p:attrName>style.visibility</p:attrName>
                                        </p:attrNameLst>
                                      </p:cBhvr>
                                      <p:to>
                                        <p:strVal val="visible"/>
                                      </p:to>
                                    </p:set>
                                  </p:childTnLst>
                                </p:cTn>
                              </p:par>
                            </p:childTnLst>
                          </p:cTn>
                        </p:par>
                      </p:childTnLst>
                    </p:cTn>
                  </p:par>
                  <p:par>
                    <p:cTn id="1865" fill="hold">
                      <p:stCondLst>
                        <p:cond delay="indefinite"/>
                      </p:stCondLst>
                      <p:childTnLst>
                        <p:par>
                          <p:cTn id="1866" fill="hold">
                            <p:stCondLst>
                              <p:cond delay="0"/>
                            </p:stCondLst>
                            <p:childTnLst>
                              <p:par>
                                <p:cTn id="1867" nodeType="clickEffect" fill="hold" presetClass="entr" presetID="1">
                                  <p:stCondLst>
                                    <p:cond delay="0"/>
                                  </p:stCondLst>
                                  <p:childTnLst>
                                    <p:set>
                                      <p:cBhvr>
                                        <p:cTn id="1868" dur="1" fill="hold">
                                          <p:stCondLst>
                                            <p:cond delay="0"/>
                                          </p:stCondLst>
                                        </p:cTn>
                                        <p:tgtEl>
                                          <p:spTgt spid="467">
                                            <p:txEl>
                                              <p:pRg st="2" end="2"/>
                                            </p:txEl>
                                          </p:spTgt>
                                        </p:tgtEl>
                                        <p:attrNameLst>
                                          <p:attrName>style.visibility</p:attrName>
                                        </p:attrNameLst>
                                      </p:cBhvr>
                                      <p:to>
                                        <p:strVal val="visible"/>
                                      </p:to>
                                    </p:set>
                                  </p:childTnLst>
                                </p:cTn>
                              </p:par>
                            </p:childTnLst>
                          </p:cTn>
                        </p:par>
                      </p:childTnLst>
                    </p:cTn>
                  </p:par>
                  <p:par>
                    <p:cTn id="1869" fill="hold">
                      <p:stCondLst>
                        <p:cond delay="indefinite"/>
                      </p:stCondLst>
                      <p:childTnLst>
                        <p:par>
                          <p:cTn id="1870" fill="hold">
                            <p:stCondLst>
                              <p:cond delay="0"/>
                            </p:stCondLst>
                            <p:childTnLst>
                              <p:par>
                                <p:cTn id="1871" nodeType="clickEffect" fill="hold" presetClass="entr" presetID="1">
                                  <p:stCondLst>
                                    <p:cond delay="0"/>
                                  </p:stCondLst>
                                  <p:childTnLst>
                                    <p:set>
                                      <p:cBhvr>
                                        <p:cTn id="1872" dur="1" fill="hold">
                                          <p:stCondLst>
                                            <p:cond delay="0"/>
                                          </p:stCondLst>
                                        </p:cTn>
                                        <p:tgtEl>
                                          <p:spTgt spid="467">
                                            <p:txEl>
                                              <p:pRg st="4" end="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8" name="PlaceHolder 1"/>
          <p:cNvSpPr>
            <a:spLocks noGrp="1"/>
          </p:cNvSpPr>
          <p:nvPr>
            <p:ph type="title"/>
          </p:nvPr>
        </p:nvSpPr>
        <p:spPr>
          <a:xfrm>
            <a:off x="311760" y="444960"/>
            <a:ext cx="7683120" cy="609840"/>
          </a:xfrm>
          <a:prstGeom prst="rect">
            <a:avLst/>
          </a:prstGeom>
          <a:noFill/>
          <a:ln w="0">
            <a:noFill/>
          </a:ln>
        </p:spPr>
        <p:txBody>
          <a:bodyPr lIns="91440" rIns="91440" tIns="91440" bIns="91440" anchor="t">
            <a:noAutofit/>
          </a:bodyPr>
          <a:p>
            <a:pPr indent="0">
              <a:lnSpc>
                <a:spcPct val="100000"/>
              </a:lnSpc>
              <a:buNone/>
            </a:pPr>
            <a:r>
              <a:rPr b="0" lang="de-DE" sz="2800" strike="noStrike" u="none">
                <a:solidFill>
                  <a:schemeClr val="dk1"/>
                </a:solidFill>
                <a:uFillTx/>
                <a:latin typeface="Open Sans"/>
                <a:ea typeface="Open Sans"/>
              </a:rPr>
              <a:t>Definition</a:t>
            </a:r>
            <a:endParaRPr b="0" lang="en-US" sz="2800" strike="noStrike" u="none">
              <a:solidFill>
                <a:srgbClr val="000000"/>
              </a:solidFill>
              <a:uFillTx/>
              <a:latin typeface="Arial"/>
            </a:endParaRPr>
          </a:p>
        </p:txBody>
      </p:sp>
      <p:sp>
        <p:nvSpPr>
          <p:cNvPr id="469" name="PlaceHolder 2"/>
          <p:cNvSpPr>
            <a:spLocks noGrp="1"/>
          </p:cNvSpPr>
          <p:nvPr>
            <p:ph/>
          </p:nvPr>
        </p:nvSpPr>
        <p:spPr>
          <a:xfrm>
            <a:off x="311760" y="1152360"/>
            <a:ext cx="8520120" cy="3416040"/>
          </a:xfrm>
          <a:prstGeom prst="rect">
            <a:avLst/>
          </a:prstGeom>
          <a:noFill/>
          <a:ln w="0">
            <a:noFill/>
          </a:ln>
        </p:spPr>
        <p:txBody>
          <a:bodyPr lIns="91440" rIns="91440" tIns="91440" bIns="91440" anchor="t">
            <a:noAutofit/>
          </a:bodyPr>
          <a:p>
            <a:pPr marL="114480" indent="0">
              <a:lnSpc>
                <a:spcPct val="115000"/>
              </a:lnSpc>
              <a:buNone/>
              <a:tabLst>
                <a:tab algn="l" pos="0"/>
              </a:tabLst>
            </a:pPr>
            <a:r>
              <a:rPr b="0" lang="en-US" sz="1800" strike="noStrike" u="none">
                <a:solidFill>
                  <a:schemeClr val="dk2"/>
                </a:solidFill>
                <a:uFillTx/>
                <a:latin typeface="Consolas"/>
                <a:ea typeface="Open Sans"/>
              </a:rPr>
              <a:t>apiVersion: v1</a:t>
            </a:r>
            <a:endParaRPr b="0" lang="en-US" sz="1800" strike="noStrike" u="none">
              <a:solidFill>
                <a:srgbClr val="000000"/>
              </a:solidFill>
              <a:uFillTx/>
              <a:latin typeface="Open Sans"/>
            </a:endParaRPr>
          </a:p>
          <a:p>
            <a:pPr marL="114480" indent="0">
              <a:lnSpc>
                <a:spcPct val="115000"/>
              </a:lnSpc>
              <a:buNone/>
              <a:tabLst>
                <a:tab algn="l" pos="0"/>
              </a:tabLst>
            </a:pPr>
            <a:r>
              <a:rPr b="0" lang="en-US" sz="1800" strike="noStrike" u="none">
                <a:solidFill>
                  <a:schemeClr val="dk2"/>
                </a:solidFill>
                <a:uFillTx/>
                <a:latin typeface="Consolas"/>
                <a:ea typeface="Open Sans"/>
              </a:rPr>
              <a:t>kind: Namespace</a:t>
            </a:r>
            <a:endParaRPr b="0" lang="en-US" sz="1800" strike="noStrike" u="none">
              <a:solidFill>
                <a:srgbClr val="000000"/>
              </a:solidFill>
              <a:uFillTx/>
              <a:latin typeface="Open Sans"/>
            </a:endParaRPr>
          </a:p>
          <a:p>
            <a:pPr marL="114480" indent="0">
              <a:lnSpc>
                <a:spcPct val="115000"/>
              </a:lnSpc>
              <a:buNone/>
              <a:tabLst>
                <a:tab algn="l" pos="0"/>
              </a:tabLst>
            </a:pPr>
            <a:r>
              <a:rPr b="0" lang="en-US" sz="1800" strike="noStrike" u="none">
                <a:solidFill>
                  <a:schemeClr val="dk2"/>
                </a:solidFill>
                <a:uFillTx/>
                <a:latin typeface="Consolas"/>
                <a:ea typeface="Open Sans"/>
              </a:rPr>
              <a:t>metadata:</a:t>
            </a:r>
            <a:endParaRPr b="0" lang="en-US" sz="1800" strike="noStrike" u="none">
              <a:solidFill>
                <a:srgbClr val="000000"/>
              </a:solidFill>
              <a:uFillTx/>
              <a:latin typeface="Open Sans"/>
            </a:endParaRPr>
          </a:p>
          <a:p>
            <a:pPr marL="114480" indent="0">
              <a:lnSpc>
                <a:spcPct val="115000"/>
              </a:lnSpc>
              <a:buNone/>
              <a:tabLst>
                <a:tab algn="l" pos="0"/>
              </a:tabLst>
            </a:pPr>
            <a:r>
              <a:rPr b="0" lang="en-US" sz="1800" strike="noStrike" u="none">
                <a:solidFill>
                  <a:schemeClr val="dk2"/>
                </a:solidFill>
                <a:uFillTx/>
                <a:latin typeface="Consolas"/>
                <a:ea typeface="Open Sans"/>
              </a:rPr>
              <a:t>  </a:t>
            </a:r>
            <a:r>
              <a:rPr b="0" lang="en-US" sz="1800" strike="noStrike" u="none">
                <a:solidFill>
                  <a:schemeClr val="dk2"/>
                </a:solidFill>
                <a:uFillTx/>
                <a:latin typeface="Consolas"/>
                <a:ea typeface="Open Sans"/>
              </a:rPr>
              <a:t>name: development</a:t>
            </a:r>
            <a:endParaRPr b="0" lang="en-US" sz="1800" strike="noStrike" u="none">
              <a:solidFill>
                <a:srgbClr val="000000"/>
              </a:solidFill>
              <a:uFillTx/>
              <a:latin typeface="Open Sans"/>
            </a:endParaRPr>
          </a:p>
          <a:p>
            <a:pPr marL="114480" indent="0">
              <a:lnSpc>
                <a:spcPct val="115000"/>
              </a:lnSpc>
              <a:buNone/>
              <a:tabLst>
                <a:tab algn="l" pos="0"/>
              </a:tabLst>
            </a:pPr>
            <a:r>
              <a:rPr b="0" lang="de-DE" sz="1800" strike="noStrike" u="none">
                <a:solidFill>
                  <a:schemeClr val="dk2"/>
                </a:solidFill>
                <a:uFillTx/>
                <a:latin typeface="Consolas"/>
                <a:ea typeface="Open Sans"/>
              </a:rPr>
              <a:t>  </a:t>
            </a:r>
            <a:r>
              <a:rPr b="0" lang="de-DE" sz="1800" strike="noStrike" u="none">
                <a:solidFill>
                  <a:schemeClr val="dk2"/>
                </a:solidFill>
                <a:uFillTx/>
                <a:latin typeface="Consolas"/>
                <a:ea typeface="Open Sans"/>
              </a:rPr>
              <a:t>labels:</a:t>
            </a:r>
            <a:endParaRPr b="0" lang="en-US" sz="1800" strike="noStrike" u="none">
              <a:solidFill>
                <a:srgbClr val="000000"/>
              </a:solidFill>
              <a:uFillTx/>
              <a:latin typeface="Open Sans"/>
            </a:endParaRPr>
          </a:p>
          <a:p>
            <a:pPr marL="114480" indent="0">
              <a:lnSpc>
                <a:spcPct val="115000"/>
              </a:lnSpc>
              <a:buNone/>
              <a:tabLst>
                <a:tab algn="l" pos="0"/>
              </a:tabLst>
            </a:pPr>
            <a:r>
              <a:rPr b="0" lang="de-DE" sz="1800" strike="noStrike" u="none">
                <a:solidFill>
                  <a:schemeClr val="dk2"/>
                </a:solidFill>
                <a:uFillTx/>
                <a:latin typeface="Consolas"/>
                <a:ea typeface="Open Sans"/>
              </a:rPr>
              <a:t>    </a:t>
            </a:r>
            <a:r>
              <a:rPr b="0" lang="de-DE" sz="1800" strike="noStrike" u="none">
                <a:solidFill>
                  <a:schemeClr val="dk2"/>
                </a:solidFill>
                <a:uFillTx/>
                <a:latin typeface="Consolas"/>
                <a:ea typeface="Open Sans"/>
              </a:rPr>
              <a:t>"name" : "dev"</a:t>
            </a:r>
            <a:endParaRPr b="0" lang="en-US" sz="1800" strike="noStrike" u="none">
              <a:solidFill>
                <a:srgbClr val="000000"/>
              </a:solidFill>
              <a:uFillTx/>
              <a:latin typeface="Open Sans"/>
            </a:endParaRPr>
          </a:p>
        </p:txBody>
      </p:sp>
    </p:spTree>
  </p:cSld>
  <mc:AlternateContent>
    <mc:Choice Requires="p14">
      <p:transition spd="slow" p14:dur="2000"/>
    </mc:Choice>
    <mc:Fallback>
      <p:transition spd="slow"/>
    </mc:Fallback>
  </mc:AlternateContent>
  <p:timing>
    <p:tnLst>
      <p:par>
        <p:cTn id="1873" dur="indefinite" restart="never" nodeType="tmRoot">
          <p:childTnLst>
            <p:seq>
              <p:cTn id="1874" dur="indefinite" nodeType="mainSeq">
                <p:childTnLst>
                  <p:par>
                    <p:cTn id="1875" fill="hold">
                      <p:stCondLst>
                        <p:cond delay="indefinite"/>
                      </p:stCondLst>
                      <p:childTnLst>
                        <p:par>
                          <p:cTn id="1876" fill="hold">
                            <p:stCondLst>
                              <p:cond delay="0"/>
                            </p:stCondLst>
                            <p:childTnLst>
                              <p:par>
                                <p:cTn id="1877" nodeType="clickEffect" fill="hold" presetClass="entr" presetID="1">
                                  <p:stCondLst>
                                    <p:cond delay="0"/>
                                  </p:stCondLst>
                                  <p:childTnLst>
                                    <p:set>
                                      <p:cBhvr>
                                        <p:cTn id="1878" dur="1" fill="hold">
                                          <p:stCondLst>
                                            <p:cond delay="0"/>
                                          </p:stCondLst>
                                        </p:cTn>
                                        <p:tgtEl>
                                          <p:spTgt spid="469">
                                            <p:txEl>
                                              <p:pRg st="0" end="0"/>
                                            </p:txEl>
                                          </p:spTgt>
                                        </p:tgtEl>
                                        <p:attrNameLst>
                                          <p:attrName>style.visibility</p:attrName>
                                        </p:attrNameLst>
                                      </p:cBhvr>
                                      <p:to>
                                        <p:strVal val="visible"/>
                                      </p:to>
                                    </p:set>
                                  </p:childTnLst>
                                </p:cTn>
                              </p:par>
                              <p:par>
                                <p:cTn id="1879" nodeType="withEffect" fill="hold" presetClass="entr" presetID="1">
                                  <p:stCondLst>
                                    <p:cond delay="0"/>
                                  </p:stCondLst>
                                  <p:iterate type="lt">
                                    <p:tmAbs val="0"/>
                                  </p:iterate>
                                  <p:childTnLst>
                                    <p:set>
                                      <p:cBhvr>
                                        <p:cTn id="1880" dur="1" fill="hold">
                                          <p:stCondLst>
                                            <p:cond delay="0"/>
                                          </p:stCondLst>
                                        </p:cTn>
                                        <p:tgtEl>
                                          <p:spTgt spid="469">
                                            <p:txEl>
                                              <p:pRg st="1" end="1"/>
                                            </p:txEl>
                                          </p:spTgt>
                                        </p:tgtEl>
                                        <p:attrNameLst>
                                          <p:attrName>style.visibility</p:attrName>
                                        </p:attrNameLst>
                                      </p:cBhvr>
                                      <p:to>
                                        <p:strVal val="visible"/>
                                      </p:to>
                                    </p:set>
                                  </p:childTnLst>
                                </p:cTn>
                              </p:par>
                              <p:par>
                                <p:cTn id="1881" nodeType="withEffect" fill="hold" presetClass="entr" presetID="1">
                                  <p:stCondLst>
                                    <p:cond delay="0"/>
                                  </p:stCondLst>
                                  <p:childTnLst>
                                    <p:set>
                                      <p:cBhvr>
                                        <p:cTn id="1882" dur="1" fill="hold">
                                          <p:stCondLst>
                                            <p:cond delay="0"/>
                                          </p:stCondLst>
                                        </p:cTn>
                                        <p:tgtEl>
                                          <p:spTgt spid="469">
                                            <p:txEl>
                                              <p:pRg st="2" end="2"/>
                                            </p:txEl>
                                          </p:spTgt>
                                        </p:tgtEl>
                                        <p:attrNameLst>
                                          <p:attrName>style.visibility</p:attrName>
                                        </p:attrNameLst>
                                      </p:cBhvr>
                                      <p:to>
                                        <p:strVal val="visible"/>
                                      </p:to>
                                    </p:set>
                                  </p:childTnLst>
                                </p:cTn>
                              </p:par>
                              <p:par>
                                <p:cTn id="1883" nodeType="withEffect" fill="hold" presetClass="entr" presetID="1">
                                  <p:stCondLst>
                                    <p:cond delay="0"/>
                                  </p:stCondLst>
                                  <p:iterate type="lt">
                                    <p:tmAbs val="0"/>
                                  </p:iterate>
                                  <p:childTnLst>
                                    <p:set>
                                      <p:cBhvr>
                                        <p:cTn id="1884" dur="1" fill="hold">
                                          <p:stCondLst>
                                            <p:cond delay="0"/>
                                          </p:stCondLst>
                                        </p:cTn>
                                        <p:tgtEl>
                                          <p:spTgt spid="469">
                                            <p:txEl>
                                              <p:pRg st="3" end="3"/>
                                            </p:txEl>
                                          </p:spTgt>
                                        </p:tgtEl>
                                        <p:attrNameLst>
                                          <p:attrName>style.visibility</p:attrName>
                                        </p:attrNameLst>
                                      </p:cBhvr>
                                      <p:to>
                                        <p:strVal val="visible"/>
                                      </p:to>
                                    </p:set>
                                  </p:childTnLst>
                                </p:cTn>
                              </p:par>
                              <p:par>
                                <p:cTn id="1885" nodeType="withEffect" fill="hold" presetClass="entr" presetID="1">
                                  <p:stCondLst>
                                    <p:cond delay="0"/>
                                  </p:stCondLst>
                                  <p:iterate type="lt">
                                    <p:tmAbs val="0"/>
                                  </p:iterate>
                                  <p:childTnLst>
                                    <p:set>
                                      <p:cBhvr>
                                        <p:cTn id="1886" dur="1" fill="hold">
                                          <p:stCondLst>
                                            <p:cond delay="0"/>
                                          </p:stCondLst>
                                        </p:cTn>
                                        <p:tgtEl>
                                          <p:spTgt spid="469">
                                            <p:txEl>
                                              <p:pRg st="4" end="4"/>
                                            </p:txEl>
                                          </p:spTgt>
                                        </p:tgtEl>
                                        <p:attrNameLst>
                                          <p:attrName>style.visibility</p:attrName>
                                        </p:attrNameLst>
                                      </p:cBhvr>
                                      <p:to>
                                        <p:strVal val="visible"/>
                                      </p:to>
                                    </p:set>
                                  </p:childTnLst>
                                </p:cTn>
                              </p:par>
                              <p:par>
                                <p:cTn id="1887" nodeType="withEffect" fill="hold" presetClass="entr" presetID="1">
                                  <p:stCondLst>
                                    <p:cond delay="0"/>
                                  </p:stCondLst>
                                  <p:iterate type="lt">
                                    <p:tmAbs val="0"/>
                                  </p:iterate>
                                  <p:childTnLst>
                                    <p:set>
                                      <p:cBhvr>
                                        <p:cTn id="1888" dur="1" fill="hold">
                                          <p:stCondLst>
                                            <p:cond delay="0"/>
                                          </p:stCondLst>
                                        </p:cTn>
                                        <p:tgtEl>
                                          <p:spTgt spid="469">
                                            <p:txEl>
                                              <p:pRg st="5" end="5"/>
                                            </p:txEl>
                                          </p:spTgt>
                                        </p:tgtEl>
                                        <p:attrNameLst>
                                          <p:attrName>style.visibility</p:attrName>
                                        </p:attrNameLst>
                                      </p:cBhvr>
                                      <p:to>
                                        <p:strVal val="visible"/>
                                      </p:to>
                                    </p:set>
                                  </p:childTnLst>
                                </p:cTn>
                              </p:par>
                            </p:childTnLst>
                          </p:cTn>
                        </p:par>
                      </p:childTnLst>
                    </p:cTn>
                  </p:par>
                  <p:par>
                    <p:cTn id="1889" fill="hold">
                      <p:stCondLst>
                        <p:cond delay="indefinite"/>
                      </p:stCondLst>
                      <p:childTnLst>
                        <p:par>
                          <p:cTn id="1890" fill="hold">
                            <p:stCondLst>
                              <p:cond delay="0"/>
                            </p:stCondLst>
                            <p:childTnLst>
                              <p:par>
                                <p:cTn id="1891" nodeType="clickEffect" fill="hold" presetClass="emph" presetID="15">
                                  <p:stCondLst>
                                    <p:cond delay="0"/>
                                  </p:stCondLst>
                                  <p:iterate type="lt">
                                    <p:tmAbs val="25"/>
                                  </p:iterate>
                                  <p:childTnLst>
                                    <p:set>
                                      <p:cBhvr>
                                        <p:cTn id="1892" dur="indefinite"/>
                                        <p:tgtEl>
                                          <p:spTgt spid="469">
                                            <p:txEl>
                                              <p:pRg st="1" end="1"/>
                                            </p:txEl>
                                          </p:spTgt>
                                        </p:tgtEl>
                                        <p:attrNameLst>
                                          <p:attrName>style.fontWeight</p:attrName>
                                        </p:attrNameLst>
                                      </p:cBhvr>
                                      <p:to>
                                        <p:strVal val="bold"/>
                                      </p:to>
                                    </p:set>
                                  </p:childTnLst>
                                </p:cTn>
                              </p:par>
                            </p:childTnLst>
                          </p:cTn>
                        </p:par>
                      </p:childTnLst>
                    </p:cTn>
                  </p:par>
                  <p:par>
                    <p:cTn id="1893" fill="hold">
                      <p:stCondLst>
                        <p:cond delay="indefinite"/>
                      </p:stCondLst>
                      <p:childTnLst>
                        <p:par>
                          <p:cTn id="1894" fill="hold">
                            <p:stCondLst>
                              <p:cond delay="0"/>
                            </p:stCondLst>
                            <p:childTnLst>
                              <p:par>
                                <p:cTn id="1895" nodeType="clickEffect" fill="hold" presetClass="emph" presetID="15">
                                  <p:stCondLst>
                                    <p:cond delay="0"/>
                                  </p:stCondLst>
                                  <p:iterate type="lt">
                                    <p:tmAbs val="25"/>
                                  </p:iterate>
                                  <p:childTnLst>
                                    <p:set>
                                      <p:cBhvr>
                                        <p:cTn id="1896" dur="indefinite"/>
                                        <p:tgtEl>
                                          <p:spTgt spid="469">
                                            <p:txEl>
                                              <p:pRg st="3" end="3"/>
                                            </p:txEl>
                                          </p:spTgt>
                                        </p:tgtEl>
                                        <p:attrNameLst>
                                          <p:attrName>style.fontWeight</p:attrName>
                                        </p:attrNameLst>
                                      </p:cBhvr>
                                      <p:to>
                                        <p:strVal val="bold"/>
                                      </p:to>
                                    </p:set>
                                  </p:childTnLst>
                                </p:cTn>
                              </p:par>
                            </p:childTnLst>
                          </p:cTn>
                        </p:par>
                      </p:childTnLst>
                    </p:cTn>
                  </p:par>
                  <p:par>
                    <p:cTn id="1897" fill="hold">
                      <p:stCondLst>
                        <p:cond delay="indefinite"/>
                      </p:stCondLst>
                      <p:childTnLst>
                        <p:par>
                          <p:cTn id="1898" fill="hold">
                            <p:stCondLst>
                              <p:cond delay="0"/>
                            </p:stCondLst>
                            <p:childTnLst>
                              <p:par>
                                <p:cTn id="1899" nodeType="clickEffect" fill="hold" presetClass="emph" presetID="15">
                                  <p:stCondLst>
                                    <p:cond delay="0"/>
                                  </p:stCondLst>
                                  <p:iterate type="lt">
                                    <p:tmAbs val="25"/>
                                  </p:iterate>
                                  <p:childTnLst>
                                    <p:set>
                                      <p:cBhvr>
                                        <p:cTn id="1900" dur="indefinite"/>
                                        <p:tgtEl>
                                          <p:spTgt spid="469">
                                            <p:txEl>
                                              <p:pRg st="4" end="4"/>
                                            </p:txEl>
                                          </p:spTgt>
                                        </p:tgtEl>
                                        <p:attrNameLst>
                                          <p:attrName>style.fontWeight</p:attrName>
                                        </p:attrNameLst>
                                      </p:cBhvr>
                                      <p:to>
                                        <p:strVal val="bold"/>
                                      </p:to>
                                    </p:set>
                                  </p:childTnLst>
                                </p:cTn>
                              </p:par>
                              <p:par>
                                <p:cTn id="1901" nodeType="withEffect" fill="hold" presetClass="emph" presetID="15">
                                  <p:stCondLst>
                                    <p:cond delay="0"/>
                                  </p:stCondLst>
                                  <p:iterate type="lt">
                                    <p:tmAbs val="25"/>
                                  </p:iterate>
                                  <p:childTnLst>
                                    <p:set>
                                      <p:cBhvr>
                                        <p:cTn id="1902" dur="indefinite"/>
                                        <p:tgtEl>
                                          <p:spTgt spid="469">
                                            <p:txEl>
                                              <p:pRg st="5" end="5"/>
                                            </p:txEl>
                                          </p:spTgt>
                                        </p:tgtEl>
                                        <p:attrNameLst>
                                          <p:attrName>style.fontWeight</p:attrName>
                                        </p:attrNameLst>
                                      </p:cBhvr>
                                      <p:to>
                                        <p:strVal val="bold"/>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0" name="PlaceHolder 1"/>
          <p:cNvSpPr>
            <a:spLocks noGrp="1"/>
          </p:cNvSpPr>
          <p:nvPr>
            <p:ph type="title"/>
          </p:nvPr>
        </p:nvSpPr>
        <p:spPr>
          <a:xfrm>
            <a:off x="311760" y="444960"/>
            <a:ext cx="7683120" cy="609840"/>
          </a:xfrm>
          <a:prstGeom prst="rect">
            <a:avLst/>
          </a:prstGeom>
          <a:noFill/>
          <a:ln w="0">
            <a:noFill/>
          </a:ln>
        </p:spPr>
        <p:txBody>
          <a:bodyPr lIns="91440" rIns="91440" tIns="91440" bIns="91440" anchor="t">
            <a:noAutofit/>
          </a:bodyPr>
          <a:p>
            <a:pPr indent="0">
              <a:lnSpc>
                <a:spcPct val="100000"/>
              </a:lnSpc>
              <a:buNone/>
            </a:pPr>
            <a:r>
              <a:rPr b="0" lang="de-DE" sz="2800" strike="noStrike" u="none">
                <a:solidFill>
                  <a:schemeClr val="dk1"/>
                </a:solidFill>
                <a:uFillTx/>
                <a:latin typeface="Open Sans"/>
                <a:ea typeface="Open Sans"/>
              </a:rPr>
              <a:t>kubectl: Working with Namespaces</a:t>
            </a:r>
            <a:endParaRPr b="0" lang="en-US" sz="2800" strike="noStrike" u="none">
              <a:solidFill>
                <a:srgbClr val="000000"/>
              </a:solidFill>
              <a:uFillTx/>
              <a:latin typeface="Arial"/>
            </a:endParaRPr>
          </a:p>
        </p:txBody>
      </p:sp>
      <p:sp>
        <p:nvSpPr>
          <p:cNvPr id="471" name="PlaceHolder 2"/>
          <p:cNvSpPr>
            <a:spLocks noGrp="1"/>
          </p:cNvSpPr>
          <p:nvPr>
            <p:ph/>
          </p:nvPr>
        </p:nvSpPr>
        <p:spPr>
          <a:xfrm>
            <a:off x="311760" y="1152360"/>
            <a:ext cx="8520120" cy="3416040"/>
          </a:xfrm>
          <a:prstGeom prst="rect">
            <a:avLst/>
          </a:prstGeom>
          <a:noFill/>
          <a:ln w="0">
            <a:noFill/>
          </a:ln>
        </p:spPr>
        <p:txBody>
          <a:bodyPr lIns="91440" rIns="91440" tIns="91440" bIns="91440" anchor="t">
            <a:normAutofit/>
          </a:bodyPr>
          <a:p>
            <a:pPr marL="343080" indent="-343080">
              <a:lnSpc>
                <a:spcPct val="115000"/>
              </a:lnSpc>
              <a:buClr>
                <a:srgbClr val="595959"/>
              </a:buClr>
              <a:buFont typeface="Arial"/>
              <a:buChar char="•"/>
            </a:pPr>
            <a:r>
              <a:rPr b="0" lang="de-DE" sz="1800" strike="noStrike" u="none">
                <a:solidFill>
                  <a:schemeClr val="dk2"/>
                </a:solidFill>
                <a:uFillTx/>
                <a:latin typeface="Open Sans"/>
                <a:ea typeface="Open Sans"/>
              </a:rPr>
              <a:t>Temporary Usage</a:t>
            </a:r>
            <a:endParaRPr b="0" lang="en-US" sz="1800" strike="noStrike" u="none">
              <a:solidFill>
                <a:srgbClr val="000000"/>
              </a:solidFill>
              <a:uFillTx/>
              <a:latin typeface="Open Sans"/>
            </a:endParaRPr>
          </a:p>
          <a:p>
            <a:pPr lvl="1" marL="857520" indent="-343080">
              <a:lnSpc>
                <a:spcPct val="115000"/>
              </a:lnSpc>
              <a:spcBef>
                <a:spcPts val="1599"/>
              </a:spcBef>
              <a:buClr>
                <a:srgbClr val="595959"/>
              </a:buClr>
              <a:buFont typeface="Arial"/>
              <a:buChar char="•"/>
            </a:pPr>
            <a:r>
              <a:rPr b="0" lang="de-DE" sz="1400" strike="noStrike" u="none">
                <a:solidFill>
                  <a:schemeClr val="dk2"/>
                </a:solidFill>
                <a:uFillTx/>
                <a:latin typeface="Trebuchet MS"/>
                <a:ea typeface="Trebuchet MS"/>
              </a:rPr>
              <a:t>-n &lt;Name&gt; </a:t>
            </a:r>
            <a:endParaRPr b="0" lang="en-US" sz="1400" strike="noStrike" u="none">
              <a:solidFill>
                <a:srgbClr val="000000"/>
              </a:solidFill>
              <a:uFillTx/>
              <a:latin typeface="Arial"/>
            </a:endParaRPr>
          </a:p>
          <a:p>
            <a:pPr indent="0">
              <a:lnSpc>
                <a:spcPct val="115000"/>
              </a:lnSpc>
              <a:spcBef>
                <a:spcPts val="1599"/>
              </a:spcBef>
              <a:buNone/>
            </a:pPr>
            <a:endParaRPr b="0" lang="en-US" sz="1400" strike="noStrike" u="none">
              <a:solidFill>
                <a:srgbClr val="000000"/>
              </a:solidFill>
              <a:uFillTx/>
              <a:latin typeface="Open Sans"/>
            </a:endParaRPr>
          </a:p>
          <a:p>
            <a:pPr marL="343080" indent="-343080">
              <a:lnSpc>
                <a:spcPct val="115000"/>
              </a:lnSpc>
              <a:buClr>
                <a:srgbClr val="595959"/>
              </a:buClr>
              <a:buFont typeface="Arial"/>
              <a:buChar char="•"/>
            </a:pPr>
            <a:r>
              <a:rPr b="0" lang="de-DE" sz="1800" strike="noStrike" u="none">
                <a:solidFill>
                  <a:schemeClr val="dk2"/>
                </a:solidFill>
                <a:uFillTx/>
                <a:latin typeface="Open Sans"/>
                <a:ea typeface="Open Sans"/>
              </a:rPr>
              <a:t>Permanent Usage</a:t>
            </a:r>
            <a:endParaRPr b="0" lang="en-US" sz="1800" strike="noStrike" u="none">
              <a:solidFill>
                <a:srgbClr val="000000"/>
              </a:solidFill>
              <a:uFillTx/>
              <a:latin typeface="Open Sans"/>
            </a:endParaRPr>
          </a:p>
          <a:p>
            <a:pPr lvl="1" marL="857520" indent="-343080">
              <a:lnSpc>
                <a:spcPct val="115000"/>
              </a:lnSpc>
              <a:spcBef>
                <a:spcPts val="1599"/>
              </a:spcBef>
              <a:buClr>
                <a:srgbClr val="595959"/>
              </a:buClr>
              <a:buFont typeface="Arial"/>
              <a:buChar char="•"/>
            </a:pPr>
            <a:r>
              <a:rPr b="0" lang="de-DE" sz="1400" strike="noStrike" u="none">
                <a:solidFill>
                  <a:schemeClr val="dk2"/>
                </a:solidFill>
                <a:uFillTx/>
                <a:latin typeface="Trebuchet MS"/>
                <a:ea typeface="Trebuchet MS"/>
              </a:rPr>
              <a:t>kubectl config view</a:t>
            </a:r>
            <a:endParaRPr b="0" lang="en-US" sz="1400" strike="noStrike" u="none">
              <a:solidFill>
                <a:srgbClr val="000000"/>
              </a:solidFill>
              <a:uFillTx/>
              <a:latin typeface="Arial"/>
            </a:endParaRPr>
          </a:p>
          <a:p>
            <a:pPr lvl="1" marL="857520" indent="-343080">
              <a:lnSpc>
                <a:spcPct val="115000"/>
              </a:lnSpc>
              <a:spcBef>
                <a:spcPts val="1599"/>
              </a:spcBef>
              <a:buClr>
                <a:srgbClr val="595959"/>
              </a:buClr>
              <a:buFont typeface="Arial"/>
              <a:buChar char="•"/>
            </a:pPr>
            <a:r>
              <a:rPr b="0" lang="de-DE" sz="1400" strike="noStrike" u="none">
                <a:solidFill>
                  <a:schemeClr val="dk2"/>
                </a:solidFill>
                <a:uFillTx/>
                <a:latin typeface="Trebuchet MS"/>
                <a:ea typeface="Trebuchet MS"/>
              </a:rPr>
              <a:t>kubectl config set-context &lt;Name&gt; --namespace=&lt;Namespace</a:t>
            </a:r>
            <a:endParaRPr b="0" lang="en-US" sz="1400" strike="noStrike" u="none">
              <a:solidFill>
                <a:srgbClr val="000000"/>
              </a:solidFill>
              <a:uFillTx/>
              <a:latin typeface="Arial"/>
            </a:endParaRPr>
          </a:p>
          <a:p>
            <a:pPr lvl="1" marL="857520" indent="-343080">
              <a:lnSpc>
                <a:spcPct val="115000"/>
              </a:lnSpc>
              <a:spcBef>
                <a:spcPts val="1599"/>
              </a:spcBef>
              <a:buClr>
                <a:srgbClr val="595959"/>
              </a:buClr>
              <a:buFont typeface="Arial"/>
              <a:buChar char="•"/>
            </a:pPr>
            <a:r>
              <a:rPr b="0" lang="de-DE" sz="1400" strike="noStrike" u="none">
                <a:solidFill>
                  <a:schemeClr val="dk2"/>
                </a:solidFill>
                <a:uFillTx/>
                <a:latin typeface="Trebuchet MS"/>
                <a:ea typeface="Trebuchet MS"/>
              </a:rPr>
              <a:t>kubectl config use-context &lt;Name&gt;</a:t>
            </a:r>
            <a:endParaRPr b="0" lang="en-US" sz="1400" strike="noStrike" u="none">
              <a:solidFill>
                <a:srgbClr val="000000"/>
              </a:solidFill>
              <a:uFillTx/>
              <a:latin typeface="Arial"/>
            </a:endParaRPr>
          </a:p>
        </p:txBody>
      </p:sp>
    </p:spTree>
  </p:cSld>
  <mc:AlternateContent>
    <mc:Choice Requires="p14">
      <p:transition spd="slow" p14:dur="2000"/>
    </mc:Choice>
    <mc:Fallback>
      <p:transition spd="slow"/>
    </mc:Fallback>
  </mc:AlternateContent>
  <p:timing>
    <p:tnLst>
      <p:par>
        <p:cTn id="1903" dur="indefinite" restart="never" nodeType="tmRoot">
          <p:childTnLst>
            <p:seq>
              <p:cTn id="1904" dur="indefinite" nodeType="mainSeq">
                <p:childTnLst>
                  <p:par>
                    <p:cTn id="1905" fill="hold">
                      <p:stCondLst>
                        <p:cond delay="indefinite"/>
                      </p:stCondLst>
                      <p:childTnLst>
                        <p:par>
                          <p:cTn id="1906" fill="hold">
                            <p:stCondLst>
                              <p:cond delay="0"/>
                            </p:stCondLst>
                            <p:childTnLst>
                              <p:par>
                                <p:cTn id="1907" nodeType="clickEffect" fill="hold" presetClass="entr" presetID="1">
                                  <p:stCondLst>
                                    <p:cond delay="0"/>
                                  </p:stCondLst>
                                  <p:childTnLst>
                                    <p:set>
                                      <p:cBhvr>
                                        <p:cTn id="1908" dur="1" fill="hold">
                                          <p:stCondLst>
                                            <p:cond delay="0"/>
                                          </p:stCondLst>
                                        </p:cTn>
                                        <p:tgtEl>
                                          <p:spTgt spid="471">
                                            <p:txEl>
                                              <p:pRg st="0" end="0"/>
                                            </p:txEl>
                                          </p:spTgt>
                                        </p:tgtEl>
                                        <p:attrNameLst>
                                          <p:attrName>style.visibility</p:attrName>
                                        </p:attrNameLst>
                                      </p:cBhvr>
                                      <p:to>
                                        <p:strVal val="visible"/>
                                      </p:to>
                                    </p:set>
                                  </p:childTnLst>
                                </p:cTn>
                              </p:par>
                            </p:childTnLst>
                          </p:cTn>
                        </p:par>
                      </p:childTnLst>
                    </p:cTn>
                  </p:par>
                  <p:par>
                    <p:cTn id="1909" fill="hold">
                      <p:stCondLst>
                        <p:cond delay="indefinite"/>
                      </p:stCondLst>
                      <p:childTnLst>
                        <p:par>
                          <p:cTn id="1910" fill="hold">
                            <p:stCondLst>
                              <p:cond delay="0"/>
                            </p:stCondLst>
                            <p:childTnLst>
                              <p:par>
                                <p:cTn id="1911" nodeType="clickEffect" fill="hold" presetClass="entr" presetID="1">
                                  <p:stCondLst>
                                    <p:cond delay="0"/>
                                  </p:stCondLst>
                                  <p:childTnLst>
                                    <p:set>
                                      <p:cBhvr>
                                        <p:cTn id="1912" dur="1" fill="hold">
                                          <p:stCondLst>
                                            <p:cond delay="0"/>
                                          </p:stCondLst>
                                        </p:cTn>
                                        <p:tgtEl>
                                          <p:spTgt spid="471">
                                            <p:txEl>
                                              <p:pRg st="1" end="1"/>
                                            </p:txEl>
                                          </p:spTgt>
                                        </p:tgtEl>
                                        <p:attrNameLst>
                                          <p:attrName>style.visibility</p:attrName>
                                        </p:attrNameLst>
                                      </p:cBhvr>
                                      <p:to>
                                        <p:strVal val="visible"/>
                                      </p:to>
                                    </p:set>
                                  </p:childTnLst>
                                </p:cTn>
                              </p:par>
                            </p:childTnLst>
                          </p:cTn>
                        </p:par>
                      </p:childTnLst>
                    </p:cTn>
                  </p:par>
                  <p:par>
                    <p:cTn id="1913" fill="hold">
                      <p:stCondLst>
                        <p:cond delay="indefinite"/>
                      </p:stCondLst>
                      <p:childTnLst>
                        <p:par>
                          <p:cTn id="1914" fill="hold">
                            <p:stCondLst>
                              <p:cond delay="0"/>
                            </p:stCondLst>
                            <p:childTnLst>
                              <p:par>
                                <p:cTn id="1915" nodeType="clickEffect" fill="hold" presetClass="entr" presetID="1">
                                  <p:stCondLst>
                                    <p:cond delay="0"/>
                                  </p:stCondLst>
                                  <p:childTnLst>
                                    <p:set>
                                      <p:cBhvr>
                                        <p:cTn id="1916" dur="1" fill="hold">
                                          <p:stCondLst>
                                            <p:cond delay="0"/>
                                          </p:stCondLst>
                                        </p:cTn>
                                        <p:tgtEl>
                                          <p:spTgt spid="471">
                                            <p:txEl>
                                              <p:pRg st="3" end="3"/>
                                            </p:txEl>
                                          </p:spTgt>
                                        </p:tgtEl>
                                        <p:attrNameLst>
                                          <p:attrName>style.visibility</p:attrName>
                                        </p:attrNameLst>
                                      </p:cBhvr>
                                      <p:to>
                                        <p:strVal val="visible"/>
                                      </p:to>
                                    </p:set>
                                  </p:childTnLst>
                                </p:cTn>
                              </p:par>
                            </p:childTnLst>
                          </p:cTn>
                        </p:par>
                      </p:childTnLst>
                    </p:cTn>
                  </p:par>
                  <p:par>
                    <p:cTn id="1917" fill="hold">
                      <p:stCondLst>
                        <p:cond delay="indefinite"/>
                      </p:stCondLst>
                      <p:childTnLst>
                        <p:par>
                          <p:cTn id="1918" fill="hold">
                            <p:stCondLst>
                              <p:cond delay="0"/>
                            </p:stCondLst>
                            <p:childTnLst>
                              <p:par>
                                <p:cTn id="1919" nodeType="clickEffect" fill="hold" presetClass="entr" presetID="1">
                                  <p:stCondLst>
                                    <p:cond delay="0"/>
                                  </p:stCondLst>
                                  <p:childTnLst>
                                    <p:set>
                                      <p:cBhvr>
                                        <p:cTn id="1920" dur="1" fill="hold">
                                          <p:stCondLst>
                                            <p:cond delay="0"/>
                                          </p:stCondLst>
                                        </p:cTn>
                                        <p:tgtEl>
                                          <p:spTgt spid="471">
                                            <p:txEl>
                                              <p:pRg st="4" end="4"/>
                                            </p:txEl>
                                          </p:spTgt>
                                        </p:tgtEl>
                                        <p:attrNameLst>
                                          <p:attrName>style.visibility</p:attrName>
                                        </p:attrNameLst>
                                      </p:cBhvr>
                                      <p:to>
                                        <p:strVal val="visible"/>
                                      </p:to>
                                    </p:set>
                                  </p:childTnLst>
                                </p:cTn>
                              </p:par>
                            </p:childTnLst>
                          </p:cTn>
                        </p:par>
                      </p:childTnLst>
                    </p:cTn>
                  </p:par>
                  <p:par>
                    <p:cTn id="1921" fill="hold">
                      <p:stCondLst>
                        <p:cond delay="indefinite"/>
                      </p:stCondLst>
                      <p:childTnLst>
                        <p:par>
                          <p:cTn id="1922" fill="hold">
                            <p:stCondLst>
                              <p:cond delay="0"/>
                            </p:stCondLst>
                            <p:childTnLst>
                              <p:par>
                                <p:cTn id="1923" nodeType="clickEffect" fill="hold" presetClass="entr" presetID="1">
                                  <p:stCondLst>
                                    <p:cond delay="0"/>
                                  </p:stCondLst>
                                  <p:childTnLst>
                                    <p:set>
                                      <p:cBhvr>
                                        <p:cTn id="1924" dur="1" fill="hold">
                                          <p:stCondLst>
                                            <p:cond delay="0"/>
                                          </p:stCondLst>
                                        </p:cTn>
                                        <p:tgtEl>
                                          <p:spTgt spid="471">
                                            <p:txEl>
                                              <p:pRg st="5" end="5"/>
                                            </p:txEl>
                                          </p:spTgt>
                                        </p:tgtEl>
                                        <p:attrNameLst>
                                          <p:attrName>style.visibility</p:attrName>
                                        </p:attrNameLst>
                                      </p:cBhvr>
                                      <p:to>
                                        <p:strVal val="visible"/>
                                      </p:to>
                                    </p:set>
                                  </p:childTnLst>
                                </p:cTn>
                              </p:par>
                            </p:childTnLst>
                          </p:cTn>
                        </p:par>
                      </p:childTnLst>
                    </p:cTn>
                  </p:par>
                  <p:par>
                    <p:cTn id="1925" fill="hold">
                      <p:stCondLst>
                        <p:cond delay="indefinite"/>
                      </p:stCondLst>
                      <p:childTnLst>
                        <p:par>
                          <p:cTn id="1926" fill="hold">
                            <p:stCondLst>
                              <p:cond delay="0"/>
                            </p:stCondLst>
                            <p:childTnLst>
                              <p:par>
                                <p:cTn id="1927" nodeType="clickEffect" fill="hold" presetClass="entr" presetID="1">
                                  <p:stCondLst>
                                    <p:cond delay="0"/>
                                  </p:stCondLst>
                                  <p:childTnLst>
                                    <p:set>
                                      <p:cBhvr>
                                        <p:cTn id="1928" dur="1" fill="hold">
                                          <p:stCondLst>
                                            <p:cond delay="0"/>
                                          </p:stCondLst>
                                        </p:cTn>
                                        <p:tgtEl>
                                          <p:spTgt spid="471">
                                            <p:txEl>
                                              <p:pRg st="6" end="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2" name="PlaceHolder 1"/>
          <p:cNvSpPr>
            <a:spLocks noGrp="1"/>
          </p:cNvSpPr>
          <p:nvPr>
            <p:ph type="title"/>
          </p:nvPr>
        </p:nvSpPr>
        <p:spPr>
          <a:xfrm>
            <a:off x="311760" y="444960"/>
            <a:ext cx="7683120" cy="609840"/>
          </a:xfrm>
          <a:prstGeom prst="rect">
            <a:avLst/>
          </a:prstGeom>
          <a:noFill/>
          <a:ln w="0">
            <a:noFill/>
          </a:ln>
        </p:spPr>
        <p:txBody>
          <a:bodyPr lIns="91440" rIns="91440" tIns="91440" bIns="91440" anchor="t">
            <a:noAutofit/>
          </a:bodyPr>
          <a:p>
            <a:pPr indent="0">
              <a:lnSpc>
                <a:spcPct val="100000"/>
              </a:lnSpc>
              <a:buNone/>
            </a:pPr>
            <a:r>
              <a:rPr b="0" lang="de-DE" sz="2800" strike="noStrike" u="none">
                <a:solidFill>
                  <a:schemeClr val="dk1"/>
                </a:solidFill>
                <a:uFillTx/>
                <a:latin typeface="Open Sans"/>
                <a:ea typeface="Open Sans"/>
              </a:rPr>
              <a:t>kubectl: Working with Namespaces</a:t>
            </a:r>
            <a:endParaRPr b="0" lang="en-US" sz="2800" strike="noStrike" u="none">
              <a:solidFill>
                <a:srgbClr val="000000"/>
              </a:solidFill>
              <a:uFillTx/>
              <a:latin typeface="Arial"/>
            </a:endParaRPr>
          </a:p>
        </p:txBody>
      </p:sp>
      <p:sp>
        <p:nvSpPr>
          <p:cNvPr id="473" name="PlaceHolder 2"/>
          <p:cNvSpPr>
            <a:spLocks noGrp="1"/>
          </p:cNvSpPr>
          <p:nvPr>
            <p:ph/>
          </p:nvPr>
        </p:nvSpPr>
        <p:spPr>
          <a:xfrm>
            <a:off x="311760" y="1152360"/>
            <a:ext cx="8520120" cy="3416040"/>
          </a:xfrm>
          <a:prstGeom prst="rect">
            <a:avLst/>
          </a:prstGeom>
          <a:noFill/>
          <a:ln w="0">
            <a:noFill/>
          </a:ln>
        </p:spPr>
        <p:txBody>
          <a:bodyPr lIns="91440" rIns="91440" tIns="91440" bIns="91440" anchor="t">
            <a:normAutofit/>
          </a:bodyPr>
          <a:p>
            <a:pPr marL="343080" indent="-343080">
              <a:lnSpc>
                <a:spcPct val="115000"/>
              </a:lnSpc>
              <a:buClr>
                <a:srgbClr val="595959"/>
              </a:buClr>
              <a:buFont typeface="Arial"/>
              <a:buChar char="•"/>
            </a:pPr>
            <a:r>
              <a:rPr b="0" lang="de-DE" sz="1800" strike="noStrike" u="none">
                <a:solidFill>
                  <a:schemeClr val="dk2"/>
                </a:solidFill>
                <a:uFillTx/>
                <a:latin typeface="Open Sans"/>
                <a:ea typeface="Open Sans"/>
              </a:rPr>
              <a:t>List all Namespaces</a:t>
            </a:r>
            <a:endParaRPr b="0" lang="en-US" sz="1800" strike="noStrike" u="none">
              <a:solidFill>
                <a:srgbClr val="000000"/>
              </a:solidFill>
              <a:uFillTx/>
              <a:latin typeface="Open Sans"/>
            </a:endParaRPr>
          </a:p>
          <a:p>
            <a:pPr lvl="1" marL="857520" indent="-343080">
              <a:lnSpc>
                <a:spcPct val="115000"/>
              </a:lnSpc>
              <a:spcBef>
                <a:spcPts val="1599"/>
              </a:spcBef>
              <a:buClr>
                <a:srgbClr val="595959"/>
              </a:buClr>
              <a:buFont typeface="Arial"/>
              <a:buChar char="•"/>
            </a:pPr>
            <a:r>
              <a:rPr b="0" lang="de-DE" sz="1400" strike="noStrike" u="none">
                <a:solidFill>
                  <a:schemeClr val="dk2"/>
                </a:solidFill>
                <a:uFillTx/>
                <a:latin typeface="Trebuchet MS"/>
                <a:ea typeface="Trebuchet MS"/>
              </a:rPr>
              <a:t>kubectl get namespaces --show-labels</a:t>
            </a:r>
            <a:endParaRPr b="0" lang="en-US" sz="1400" strike="noStrike" u="none">
              <a:solidFill>
                <a:srgbClr val="000000"/>
              </a:solidFill>
              <a:uFillTx/>
              <a:latin typeface="Arial"/>
            </a:endParaRPr>
          </a:p>
          <a:p>
            <a:pPr indent="0">
              <a:lnSpc>
                <a:spcPct val="115000"/>
              </a:lnSpc>
              <a:spcBef>
                <a:spcPts val="1599"/>
              </a:spcBef>
              <a:buNone/>
            </a:pPr>
            <a:endParaRPr b="0" lang="en-US" sz="1400" strike="noStrike" u="none">
              <a:solidFill>
                <a:srgbClr val="000000"/>
              </a:solidFill>
              <a:uFillTx/>
              <a:latin typeface="Open Sans"/>
            </a:endParaRPr>
          </a:p>
          <a:p>
            <a:pPr marL="343080" indent="-343080">
              <a:lnSpc>
                <a:spcPct val="115000"/>
              </a:lnSpc>
              <a:buClr>
                <a:srgbClr val="595959"/>
              </a:buClr>
              <a:buFont typeface="Arial"/>
              <a:buChar char="•"/>
            </a:pPr>
            <a:r>
              <a:rPr b="0" lang="de-DE" sz="1800" strike="noStrike" u="none">
                <a:solidFill>
                  <a:schemeClr val="dk2"/>
                </a:solidFill>
                <a:uFillTx/>
                <a:latin typeface="Open Sans"/>
                <a:ea typeface="Open Sans"/>
              </a:rPr>
              <a:t>Delete a Namespace</a:t>
            </a:r>
            <a:endParaRPr b="0" lang="en-US" sz="1800" strike="noStrike" u="none">
              <a:solidFill>
                <a:srgbClr val="000000"/>
              </a:solidFill>
              <a:uFillTx/>
              <a:latin typeface="Open Sans"/>
            </a:endParaRPr>
          </a:p>
          <a:p>
            <a:pPr lvl="1" marL="857520" indent="-343080">
              <a:lnSpc>
                <a:spcPct val="115000"/>
              </a:lnSpc>
              <a:spcBef>
                <a:spcPts val="1599"/>
              </a:spcBef>
              <a:buClr>
                <a:srgbClr val="595959"/>
              </a:buClr>
              <a:buFont typeface="Arial"/>
              <a:buChar char="•"/>
            </a:pPr>
            <a:r>
              <a:rPr b="0" lang="de-DE" sz="1400" strike="noStrike" u="none">
                <a:solidFill>
                  <a:schemeClr val="dk2"/>
                </a:solidFill>
                <a:uFillTx/>
                <a:latin typeface="Trebuchet MS"/>
                <a:ea typeface="Trebuchet MS"/>
              </a:rPr>
              <a:t>kubectl delete namespace &lt;Name&gt;</a:t>
            </a:r>
            <a:endParaRPr b="0" lang="en-US" sz="1400" strike="noStrike" u="none">
              <a:solidFill>
                <a:srgbClr val="000000"/>
              </a:solidFill>
              <a:uFillTx/>
              <a:latin typeface="Arial"/>
            </a:endParaRPr>
          </a:p>
        </p:txBody>
      </p:sp>
    </p:spTree>
  </p:cSld>
  <mc:AlternateContent>
    <mc:Choice Requires="p14">
      <p:transition spd="slow" p14:dur="2000"/>
    </mc:Choice>
    <mc:Fallback>
      <p:transition spd="slow"/>
    </mc:Fallback>
  </mc:AlternateContent>
  <p:timing>
    <p:tnLst>
      <p:par>
        <p:cTn id="1929" dur="indefinite" restart="never" nodeType="tmRoot">
          <p:childTnLst>
            <p:seq>
              <p:cTn id="1930" dur="indefinite" nodeType="mainSeq">
                <p:childTnLst>
                  <p:par>
                    <p:cTn id="1931" fill="hold">
                      <p:stCondLst>
                        <p:cond delay="indefinite"/>
                      </p:stCondLst>
                      <p:childTnLst>
                        <p:par>
                          <p:cTn id="1932" fill="hold">
                            <p:stCondLst>
                              <p:cond delay="0"/>
                            </p:stCondLst>
                            <p:childTnLst>
                              <p:par>
                                <p:cTn id="1933" nodeType="clickEffect" fill="hold" presetClass="entr" presetID="1">
                                  <p:stCondLst>
                                    <p:cond delay="0"/>
                                  </p:stCondLst>
                                  <p:childTnLst>
                                    <p:set>
                                      <p:cBhvr>
                                        <p:cTn id="1934" dur="1" fill="hold">
                                          <p:stCondLst>
                                            <p:cond delay="0"/>
                                          </p:stCondLst>
                                        </p:cTn>
                                        <p:tgtEl>
                                          <p:spTgt spid="473">
                                            <p:txEl>
                                              <p:pRg st="0" end="0"/>
                                            </p:txEl>
                                          </p:spTgt>
                                        </p:tgtEl>
                                        <p:attrNameLst>
                                          <p:attrName>style.visibility</p:attrName>
                                        </p:attrNameLst>
                                      </p:cBhvr>
                                      <p:to>
                                        <p:strVal val="visible"/>
                                      </p:to>
                                    </p:set>
                                  </p:childTnLst>
                                </p:cTn>
                              </p:par>
                            </p:childTnLst>
                          </p:cTn>
                        </p:par>
                      </p:childTnLst>
                    </p:cTn>
                  </p:par>
                  <p:par>
                    <p:cTn id="1935" fill="hold">
                      <p:stCondLst>
                        <p:cond delay="indefinite"/>
                      </p:stCondLst>
                      <p:childTnLst>
                        <p:par>
                          <p:cTn id="1936" fill="hold">
                            <p:stCondLst>
                              <p:cond delay="0"/>
                            </p:stCondLst>
                            <p:childTnLst>
                              <p:par>
                                <p:cTn id="1937" nodeType="clickEffect" fill="hold" presetClass="entr" presetID="1">
                                  <p:stCondLst>
                                    <p:cond delay="0"/>
                                  </p:stCondLst>
                                  <p:childTnLst>
                                    <p:set>
                                      <p:cBhvr>
                                        <p:cTn id="1938" dur="1" fill="hold">
                                          <p:stCondLst>
                                            <p:cond delay="0"/>
                                          </p:stCondLst>
                                        </p:cTn>
                                        <p:tgtEl>
                                          <p:spTgt spid="473">
                                            <p:txEl>
                                              <p:pRg st="1" end="1"/>
                                            </p:txEl>
                                          </p:spTgt>
                                        </p:tgtEl>
                                        <p:attrNameLst>
                                          <p:attrName>style.visibility</p:attrName>
                                        </p:attrNameLst>
                                      </p:cBhvr>
                                      <p:to>
                                        <p:strVal val="visible"/>
                                      </p:to>
                                    </p:set>
                                  </p:childTnLst>
                                </p:cTn>
                              </p:par>
                            </p:childTnLst>
                          </p:cTn>
                        </p:par>
                      </p:childTnLst>
                    </p:cTn>
                  </p:par>
                  <p:par>
                    <p:cTn id="1939" fill="hold">
                      <p:stCondLst>
                        <p:cond delay="indefinite"/>
                      </p:stCondLst>
                      <p:childTnLst>
                        <p:par>
                          <p:cTn id="1940" fill="hold">
                            <p:stCondLst>
                              <p:cond delay="0"/>
                            </p:stCondLst>
                            <p:childTnLst>
                              <p:par>
                                <p:cTn id="1941" nodeType="clickEffect" fill="hold" presetClass="entr" presetID="1">
                                  <p:stCondLst>
                                    <p:cond delay="0"/>
                                  </p:stCondLst>
                                  <p:childTnLst>
                                    <p:set>
                                      <p:cBhvr>
                                        <p:cTn id="1942" dur="1" fill="hold">
                                          <p:stCondLst>
                                            <p:cond delay="0"/>
                                          </p:stCondLst>
                                        </p:cTn>
                                        <p:tgtEl>
                                          <p:spTgt spid="473">
                                            <p:txEl>
                                              <p:pRg st="3" end="3"/>
                                            </p:txEl>
                                          </p:spTgt>
                                        </p:tgtEl>
                                        <p:attrNameLst>
                                          <p:attrName>style.visibility</p:attrName>
                                        </p:attrNameLst>
                                      </p:cBhvr>
                                      <p:to>
                                        <p:strVal val="visible"/>
                                      </p:to>
                                    </p:set>
                                  </p:childTnLst>
                                </p:cTn>
                              </p:par>
                            </p:childTnLst>
                          </p:cTn>
                        </p:par>
                      </p:childTnLst>
                    </p:cTn>
                  </p:par>
                  <p:par>
                    <p:cTn id="1943" fill="hold">
                      <p:stCondLst>
                        <p:cond delay="indefinite"/>
                      </p:stCondLst>
                      <p:childTnLst>
                        <p:par>
                          <p:cTn id="1944" fill="hold">
                            <p:stCondLst>
                              <p:cond delay="0"/>
                            </p:stCondLst>
                            <p:childTnLst>
                              <p:par>
                                <p:cTn id="1945" nodeType="clickEffect" fill="hold" presetClass="entr" presetID="1">
                                  <p:stCondLst>
                                    <p:cond delay="0"/>
                                  </p:stCondLst>
                                  <p:childTnLst>
                                    <p:set>
                                      <p:cBhvr>
                                        <p:cTn id="1946" dur="1" fill="hold">
                                          <p:stCondLst>
                                            <p:cond delay="0"/>
                                          </p:stCondLst>
                                        </p:cTn>
                                        <p:tgtEl>
                                          <p:spTgt spid="473">
                                            <p:txEl>
                                              <p:pRg st="4" end="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4" name="PlaceHolder 1"/>
          <p:cNvSpPr>
            <a:spLocks noGrp="1"/>
          </p:cNvSpPr>
          <p:nvPr>
            <p:ph type="title"/>
          </p:nvPr>
        </p:nvSpPr>
        <p:spPr>
          <a:xfrm>
            <a:off x="311760" y="2151000"/>
            <a:ext cx="8520120" cy="841320"/>
          </a:xfrm>
          <a:prstGeom prst="rect">
            <a:avLst/>
          </a:prstGeom>
          <a:noFill/>
          <a:ln w="0">
            <a:noFill/>
          </a:ln>
        </p:spPr>
        <p:txBody>
          <a:bodyPr lIns="91440" rIns="91440" tIns="91440" bIns="91440" anchor="ctr">
            <a:noAutofit/>
          </a:bodyPr>
          <a:p>
            <a:pPr indent="0" algn="ctr">
              <a:lnSpc>
                <a:spcPct val="100000"/>
              </a:lnSpc>
              <a:buNone/>
            </a:pPr>
            <a:r>
              <a:rPr b="0" lang="en-US" sz="3600" strike="noStrike" u="none">
                <a:solidFill>
                  <a:schemeClr val="dk1"/>
                </a:solidFill>
                <a:uFillTx/>
                <a:latin typeface="Open Sans"/>
                <a:ea typeface="Open Sans"/>
              </a:rPr>
              <a:t>Services</a:t>
            </a:r>
            <a:endParaRPr b="0" lang="en-US" sz="36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1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5" name="PlaceHolder 1"/>
          <p:cNvSpPr>
            <a:spLocks noGrp="1"/>
          </p:cNvSpPr>
          <p:nvPr>
            <p:ph type="title"/>
          </p:nvPr>
        </p:nvSpPr>
        <p:spPr>
          <a:xfrm>
            <a:off x="311760" y="444960"/>
            <a:ext cx="7683120" cy="609840"/>
          </a:xfrm>
          <a:prstGeom prst="rect">
            <a:avLst/>
          </a:prstGeom>
          <a:noFill/>
          <a:ln w="0">
            <a:noFill/>
          </a:ln>
        </p:spPr>
        <p:txBody>
          <a:bodyPr lIns="91440" rIns="91440" tIns="91440" bIns="91440" anchor="t">
            <a:noAutofit/>
          </a:bodyPr>
          <a:p>
            <a:pPr indent="0">
              <a:lnSpc>
                <a:spcPct val="100000"/>
              </a:lnSpc>
              <a:buNone/>
            </a:pPr>
            <a:r>
              <a:rPr b="0" lang="en-US" sz="2800" strike="noStrike" u="none">
                <a:solidFill>
                  <a:schemeClr val="dk1"/>
                </a:solidFill>
                <a:uFillTx/>
                <a:latin typeface="Open Sans"/>
                <a:ea typeface="Open Sans"/>
              </a:rPr>
              <a:t>Pods and Services</a:t>
            </a:r>
            <a:endParaRPr b="0" lang="en-US" sz="2800" strike="noStrike" u="none">
              <a:solidFill>
                <a:srgbClr val="000000"/>
              </a:solidFill>
              <a:uFillTx/>
              <a:latin typeface="Arial"/>
            </a:endParaRPr>
          </a:p>
        </p:txBody>
      </p:sp>
      <p:sp>
        <p:nvSpPr>
          <p:cNvPr id="476" name="PlaceHolder 2"/>
          <p:cNvSpPr>
            <a:spLocks noGrp="1"/>
          </p:cNvSpPr>
          <p:nvPr>
            <p:ph/>
          </p:nvPr>
        </p:nvSpPr>
        <p:spPr>
          <a:xfrm>
            <a:off x="311760" y="1152360"/>
            <a:ext cx="3999600" cy="3416040"/>
          </a:xfrm>
          <a:prstGeom prst="rect">
            <a:avLst/>
          </a:prstGeom>
          <a:noFill/>
          <a:ln w="0">
            <a:noFill/>
          </a:ln>
        </p:spPr>
        <p:txBody>
          <a:bodyPr lIns="91440" rIns="91440" tIns="91440" bIns="91440" anchor="t">
            <a:normAutofit/>
          </a:bodyPr>
          <a:p>
            <a:pPr marL="139680" indent="0">
              <a:lnSpc>
                <a:spcPct val="200000"/>
              </a:lnSpc>
              <a:buNone/>
              <a:tabLst>
                <a:tab algn="l" pos="0"/>
              </a:tabLst>
            </a:pPr>
            <a:r>
              <a:rPr b="1" lang="en-US" sz="1400" strike="noStrike" u="none">
                <a:solidFill>
                  <a:schemeClr val="dk2"/>
                </a:solidFill>
                <a:uFillTx/>
                <a:latin typeface="Open Sans SemiBold"/>
                <a:ea typeface="Open Sans SemiBold"/>
              </a:rPr>
              <a:t>Pod</a:t>
            </a:r>
            <a:endParaRPr b="0" lang="en-US" sz="1400" strike="noStrike" u="none">
              <a:solidFill>
                <a:srgbClr val="000000"/>
              </a:solidFill>
              <a:uFillTx/>
              <a:latin typeface="Open Sans"/>
            </a:endParaRPr>
          </a:p>
          <a:p>
            <a:pPr marL="457200" indent="-317520">
              <a:lnSpc>
                <a:spcPct val="200000"/>
              </a:lnSpc>
              <a:buClr>
                <a:srgbClr val="595959"/>
              </a:buClr>
              <a:buFont typeface="Arial"/>
              <a:buChar char="•"/>
              <a:tabLst>
                <a:tab algn="l" pos="0"/>
              </a:tabLst>
            </a:pPr>
            <a:r>
              <a:rPr b="0" lang="en-US" sz="1400" strike="noStrike" u="none">
                <a:solidFill>
                  <a:schemeClr val="dk2"/>
                </a:solidFill>
                <a:uFillTx/>
                <a:latin typeface="Open Sans"/>
                <a:ea typeface="Open Sans"/>
              </a:rPr>
              <a:t>Unit-of-Work</a:t>
            </a:r>
            <a:endParaRPr b="0" lang="en-US" sz="1400" strike="noStrike" u="none">
              <a:solidFill>
                <a:srgbClr val="000000"/>
              </a:solidFill>
              <a:uFillTx/>
              <a:latin typeface="Open Sans"/>
            </a:endParaRPr>
          </a:p>
          <a:p>
            <a:pPr marL="457200" indent="-317520">
              <a:lnSpc>
                <a:spcPct val="200000"/>
              </a:lnSpc>
              <a:buClr>
                <a:srgbClr val="595959"/>
              </a:buClr>
              <a:buFont typeface="Arial"/>
              <a:buChar char="•"/>
              <a:tabLst>
                <a:tab algn="l" pos="0"/>
              </a:tabLst>
            </a:pPr>
            <a:r>
              <a:rPr b="0" lang="en-US" sz="1400" strike="noStrike" u="none">
                <a:solidFill>
                  <a:schemeClr val="dk2"/>
                </a:solidFill>
                <a:uFillTx/>
                <a:latin typeface="Open Sans"/>
                <a:ea typeface="Open Sans"/>
              </a:rPr>
              <a:t>Cheap to run, cheap to remove</a:t>
            </a:r>
            <a:endParaRPr b="0" lang="en-US" sz="1400" strike="noStrike" u="none">
              <a:solidFill>
                <a:srgbClr val="000000"/>
              </a:solidFill>
              <a:uFillTx/>
              <a:latin typeface="Open Sans"/>
            </a:endParaRPr>
          </a:p>
          <a:p>
            <a:pPr marL="457200" indent="-317520">
              <a:lnSpc>
                <a:spcPct val="200000"/>
              </a:lnSpc>
              <a:buClr>
                <a:srgbClr val="595959"/>
              </a:buClr>
              <a:buFont typeface="Arial"/>
              <a:buChar char="•"/>
              <a:tabLst>
                <a:tab algn="l" pos="0"/>
              </a:tabLst>
            </a:pPr>
            <a:r>
              <a:rPr b="0" lang="en-US" sz="1400" strike="noStrike" u="none">
                <a:solidFill>
                  <a:schemeClr val="dk2"/>
                </a:solidFill>
                <a:uFillTx/>
                <a:latin typeface="Open Sans"/>
                <a:ea typeface="Open Sans"/>
              </a:rPr>
              <a:t>Unique and unpredictable IP per Pod</a:t>
            </a:r>
            <a:endParaRPr b="0" lang="en-US" sz="1400" strike="noStrike" u="none">
              <a:solidFill>
                <a:srgbClr val="000000"/>
              </a:solidFill>
              <a:uFillTx/>
              <a:latin typeface="Open Sans"/>
            </a:endParaRPr>
          </a:p>
          <a:p>
            <a:pPr marL="457200" indent="-317520">
              <a:lnSpc>
                <a:spcPct val="200000"/>
              </a:lnSpc>
              <a:buClr>
                <a:srgbClr val="595959"/>
              </a:buClr>
              <a:buFont typeface="Arial"/>
              <a:buChar char="•"/>
              <a:tabLst>
                <a:tab algn="l" pos="0"/>
              </a:tabLst>
            </a:pPr>
            <a:r>
              <a:rPr b="0" lang="en-US" sz="1400" strike="noStrike" u="none">
                <a:solidFill>
                  <a:schemeClr val="dk2"/>
                </a:solidFill>
                <a:uFillTx/>
                <a:latin typeface="Open Sans"/>
                <a:ea typeface="Open Sans"/>
              </a:rPr>
              <a:t>Volatile Component</a:t>
            </a:r>
            <a:endParaRPr b="0" lang="en-US" sz="1400" strike="noStrike" u="none">
              <a:solidFill>
                <a:srgbClr val="000000"/>
              </a:solidFill>
              <a:uFillTx/>
              <a:latin typeface="Open Sans"/>
            </a:endParaRPr>
          </a:p>
        </p:txBody>
      </p:sp>
      <p:sp>
        <p:nvSpPr>
          <p:cNvPr id="477" name="PlaceHolder 3"/>
          <p:cNvSpPr>
            <a:spLocks noGrp="1"/>
          </p:cNvSpPr>
          <p:nvPr>
            <p:ph/>
          </p:nvPr>
        </p:nvSpPr>
        <p:spPr>
          <a:xfrm>
            <a:off x="4832280" y="1152360"/>
            <a:ext cx="3999600" cy="3416040"/>
          </a:xfrm>
          <a:prstGeom prst="rect">
            <a:avLst/>
          </a:prstGeom>
          <a:noFill/>
          <a:ln w="0">
            <a:noFill/>
          </a:ln>
        </p:spPr>
        <p:txBody>
          <a:bodyPr lIns="91440" rIns="91440" tIns="91440" bIns="91440" anchor="t">
            <a:normAutofit/>
          </a:bodyPr>
          <a:p>
            <a:pPr marL="139680" indent="0">
              <a:lnSpc>
                <a:spcPct val="200000"/>
              </a:lnSpc>
              <a:buNone/>
              <a:tabLst>
                <a:tab algn="l" pos="0"/>
              </a:tabLst>
            </a:pPr>
            <a:r>
              <a:rPr b="1" lang="en-US" sz="1400" strike="noStrike" u="none">
                <a:solidFill>
                  <a:schemeClr val="dk2"/>
                </a:solidFill>
                <a:uFillTx/>
                <a:latin typeface="Open Sans SemiBold"/>
                <a:ea typeface="Open Sans SemiBold"/>
              </a:rPr>
              <a:t>Service</a:t>
            </a:r>
            <a:endParaRPr b="0" lang="en-US" sz="1400" strike="noStrike" u="none">
              <a:solidFill>
                <a:srgbClr val="000000"/>
              </a:solidFill>
              <a:uFillTx/>
              <a:latin typeface="Open Sans"/>
            </a:endParaRPr>
          </a:p>
          <a:p>
            <a:pPr marL="457200" indent="-317520">
              <a:lnSpc>
                <a:spcPct val="200000"/>
              </a:lnSpc>
              <a:buClr>
                <a:srgbClr val="595959"/>
              </a:buClr>
              <a:buFont typeface="Arial"/>
              <a:buChar char="•"/>
              <a:tabLst>
                <a:tab algn="l" pos="0"/>
              </a:tabLst>
            </a:pPr>
            <a:r>
              <a:rPr b="0" lang="en-US" sz="1400" strike="noStrike" u="none">
                <a:solidFill>
                  <a:schemeClr val="dk2"/>
                </a:solidFill>
                <a:uFillTx/>
                <a:latin typeface="Open Sans"/>
                <a:ea typeface="Open Sans"/>
              </a:rPr>
              <a:t>Hides a Set of Pods</a:t>
            </a:r>
            <a:endParaRPr b="0" lang="en-US" sz="1400" strike="noStrike" u="none">
              <a:solidFill>
                <a:srgbClr val="000000"/>
              </a:solidFill>
              <a:uFillTx/>
              <a:latin typeface="Open Sans"/>
            </a:endParaRPr>
          </a:p>
          <a:p>
            <a:pPr marL="457200" indent="-317520">
              <a:lnSpc>
                <a:spcPct val="200000"/>
              </a:lnSpc>
              <a:buClr>
                <a:srgbClr val="595959"/>
              </a:buClr>
              <a:buFont typeface="Arial"/>
              <a:buChar char="•"/>
              <a:tabLst>
                <a:tab algn="l" pos="0"/>
              </a:tabLst>
            </a:pPr>
            <a:r>
              <a:rPr b="0" lang="en-US" sz="1400" strike="noStrike" u="none">
                <a:solidFill>
                  <a:schemeClr val="dk2"/>
                </a:solidFill>
                <a:uFillTx/>
                <a:latin typeface="Open Sans"/>
                <a:ea typeface="Open Sans"/>
              </a:rPr>
              <a:t>Managed by Kubernetes</a:t>
            </a:r>
            <a:endParaRPr b="0" lang="en-US" sz="1400" strike="noStrike" u="none">
              <a:solidFill>
                <a:srgbClr val="000000"/>
              </a:solidFill>
              <a:uFillTx/>
              <a:latin typeface="Open Sans"/>
            </a:endParaRPr>
          </a:p>
          <a:p>
            <a:pPr marL="457200" indent="-317520">
              <a:lnSpc>
                <a:spcPct val="200000"/>
              </a:lnSpc>
              <a:buClr>
                <a:srgbClr val="595959"/>
              </a:buClr>
              <a:buFont typeface="Arial"/>
              <a:buChar char="•"/>
              <a:tabLst>
                <a:tab algn="l" pos="0"/>
              </a:tabLst>
            </a:pPr>
            <a:r>
              <a:rPr b="0" lang="en-US" sz="1400" strike="noStrike" u="none">
                <a:solidFill>
                  <a:schemeClr val="dk2"/>
                </a:solidFill>
                <a:uFillTx/>
                <a:latin typeface="Open Sans"/>
                <a:ea typeface="Open Sans"/>
              </a:rPr>
              <a:t>Stable and predictable IP</a:t>
            </a:r>
            <a:endParaRPr b="0" lang="en-US" sz="1400" strike="noStrike" u="none">
              <a:solidFill>
                <a:srgbClr val="000000"/>
              </a:solidFill>
              <a:uFillTx/>
              <a:latin typeface="Open Sans"/>
            </a:endParaRPr>
          </a:p>
          <a:p>
            <a:pPr marL="457200" indent="-317520">
              <a:lnSpc>
                <a:spcPct val="200000"/>
              </a:lnSpc>
              <a:buClr>
                <a:srgbClr val="595959"/>
              </a:buClr>
              <a:buFont typeface="Arial"/>
              <a:buChar char="•"/>
              <a:tabLst>
                <a:tab algn="l" pos="0"/>
              </a:tabLst>
            </a:pPr>
            <a:r>
              <a:rPr b="0" lang="en-US" sz="1400" strike="noStrike" u="none">
                <a:solidFill>
                  <a:schemeClr val="dk2"/>
                </a:solidFill>
                <a:uFillTx/>
                <a:latin typeface="Open Sans"/>
                <a:ea typeface="Open Sans"/>
              </a:rPr>
              <a:t>Load-Balancer Functionality</a:t>
            </a:r>
            <a:endParaRPr b="0" lang="en-US" sz="1400" strike="noStrike" u="none">
              <a:solidFill>
                <a:srgbClr val="000000"/>
              </a:solidFill>
              <a:uFillTx/>
              <a:latin typeface="Open Sans"/>
            </a:endParaRPr>
          </a:p>
        </p:txBody>
      </p:sp>
    </p:spTree>
  </p:cSld>
  <mc:AlternateContent>
    <mc:Choice Requires="p14">
      <p:transition spd="slow" p14:dur="2000"/>
    </mc:Choice>
    <mc:Fallback>
      <p:transition spd="slow"/>
    </mc:Fallback>
  </mc:AlternateContent>
  <p:timing>
    <p:tnLst>
      <p:par>
        <p:cTn id="1947" dur="indefinite" restart="never" nodeType="tmRoot">
          <p:childTnLst>
            <p:seq>
              <p:cTn id="1948" dur="indefinite" nodeType="mainSeq">
                <p:childTnLst>
                  <p:par>
                    <p:cTn id="1949" fill="hold">
                      <p:stCondLst>
                        <p:cond delay="0"/>
                      </p:stCondLst>
                      <p:childTnLst>
                        <p:par>
                          <p:cTn id="1950" fill="hold">
                            <p:stCondLst>
                              <p:cond delay="0"/>
                            </p:stCondLst>
                            <p:childTnLst>
                              <p:par>
                                <p:cTn id="1951" nodeType="withEffect" fill="hold" presetClass="entr" presetID="1">
                                  <p:stCondLst>
                                    <p:cond delay="0"/>
                                  </p:stCondLst>
                                  <p:childTnLst>
                                    <p:set>
                                      <p:cBhvr>
                                        <p:cTn id="1952" dur="1" fill="hold">
                                          <p:stCondLst>
                                            <p:cond delay="0"/>
                                          </p:stCondLst>
                                        </p:cTn>
                                        <p:tgtEl>
                                          <p:spTgt spid="476">
                                            <p:txEl>
                                              <p:pRg st="0" end="0"/>
                                            </p:txEl>
                                          </p:spTgt>
                                        </p:tgtEl>
                                        <p:attrNameLst>
                                          <p:attrName>style.visibility</p:attrName>
                                        </p:attrNameLst>
                                      </p:cBhvr>
                                      <p:to>
                                        <p:strVal val="visible"/>
                                      </p:to>
                                    </p:set>
                                  </p:childTnLst>
                                </p:cTn>
                              </p:par>
                              <p:par>
                                <p:cTn id="1953" nodeType="withEffect" fill="hold" presetClass="entr" presetID="1">
                                  <p:stCondLst>
                                    <p:cond delay="0"/>
                                  </p:stCondLst>
                                  <p:childTnLst>
                                    <p:set>
                                      <p:cBhvr>
                                        <p:cTn id="1954" dur="1" fill="hold">
                                          <p:stCondLst>
                                            <p:cond delay="0"/>
                                          </p:stCondLst>
                                        </p:cTn>
                                        <p:tgtEl>
                                          <p:spTgt spid="477">
                                            <p:txEl>
                                              <p:pRg st="0" end="0"/>
                                            </p:txEl>
                                          </p:spTgt>
                                        </p:tgtEl>
                                        <p:attrNameLst>
                                          <p:attrName>style.visibility</p:attrName>
                                        </p:attrNameLst>
                                      </p:cBhvr>
                                      <p:to>
                                        <p:strVal val="visible"/>
                                      </p:to>
                                    </p:set>
                                  </p:childTnLst>
                                </p:cTn>
                              </p:par>
                            </p:childTnLst>
                          </p:cTn>
                        </p:par>
                      </p:childTnLst>
                    </p:cTn>
                  </p:par>
                  <p:par>
                    <p:cTn id="1955" fill="hold">
                      <p:stCondLst>
                        <p:cond delay="indefinite"/>
                      </p:stCondLst>
                      <p:childTnLst>
                        <p:par>
                          <p:cTn id="1956" fill="hold">
                            <p:stCondLst>
                              <p:cond delay="0"/>
                            </p:stCondLst>
                            <p:childTnLst>
                              <p:par>
                                <p:cTn id="1957" nodeType="clickEffect" fill="hold" presetClass="entr" presetID="1">
                                  <p:stCondLst>
                                    <p:cond delay="0"/>
                                  </p:stCondLst>
                                  <p:childTnLst>
                                    <p:set>
                                      <p:cBhvr>
                                        <p:cTn id="1958" dur="1" fill="hold">
                                          <p:stCondLst>
                                            <p:cond delay="0"/>
                                          </p:stCondLst>
                                        </p:cTn>
                                        <p:tgtEl>
                                          <p:spTgt spid="476">
                                            <p:txEl>
                                              <p:pRg st="1" end="1"/>
                                            </p:txEl>
                                          </p:spTgt>
                                        </p:tgtEl>
                                        <p:attrNameLst>
                                          <p:attrName>style.visibility</p:attrName>
                                        </p:attrNameLst>
                                      </p:cBhvr>
                                      <p:to>
                                        <p:strVal val="visible"/>
                                      </p:to>
                                    </p:set>
                                  </p:childTnLst>
                                </p:cTn>
                              </p:par>
                            </p:childTnLst>
                          </p:cTn>
                        </p:par>
                      </p:childTnLst>
                    </p:cTn>
                  </p:par>
                  <p:par>
                    <p:cTn id="1959" fill="hold">
                      <p:stCondLst>
                        <p:cond delay="indefinite"/>
                      </p:stCondLst>
                      <p:childTnLst>
                        <p:par>
                          <p:cTn id="1960" fill="hold">
                            <p:stCondLst>
                              <p:cond delay="0"/>
                            </p:stCondLst>
                            <p:childTnLst>
                              <p:par>
                                <p:cTn id="1961" nodeType="clickEffect" fill="hold" presetClass="entr" presetID="1">
                                  <p:stCondLst>
                                    <p:cond delay="0"/>
                                  </p:stCondLst>
                                  <p:childTnLst>
                                    <p:set>
                                      <p:cBhvr>
                                        <p:cTn id="1962" dur="1" fill="hold">
                                          <p:stCondLst>
                                            <p:cond delay="0"/>
                                          </p:stCondLst>
                                        </p:cTn>
                                        <p:tgtEl>
                                          <p:spTgt spid="476">
                                            <p:txEl>
                                              <p:pRg st="2" end="2"/>
                                            </p:txEl>
                                          </p:spTgt>
                                        </p:tgtEl>
                                        <p:attrNameLst>
                                          <p:attrName>style.visibility</p:attrName>
                                        </p:attrNameLst>
                                      </p:cBhvr>
                                      <p:to>
                                        <p:strVal val="visible"/>
                                      </p:to>
                                    </p:set>
                                  </p:childTnLst>
                                </p:cTn>
                              </p:par>
                            </p:childTnLst>
                          </p:cTn>
                        </p:par>
                      </p:childTnLst>
                    </p:cTn>
                  </p:par>
                  <p:par>
                    <p:cTn id="1963" fill="hold">
                      <p:stCondLst>
                        <p:cond delay="indefinite"/>
                      </p:stCondLst>
                      <p:childTnLst>
                        <p:par>
                          <p:cTn id="1964" fill="hold">
                            <p:stCondLst>
                              <p:cond delay="0"/>
                            </p:stCondLst>
                            <p:childTnLst>
                              <p:par>
                                <p:cTn id="1965" nodeType="clickEffect" fill="hold" presetClass="entr" presetID="1">
                                  <p:stCondLst>
                                    <p:cond delay="0"/>
                                  </p:stCondLst>
                                  <p:childTnLst>
                                    <p:set>
                                      <p:cBhvr>
                                        <p:cTn id="1966" dur="1" fill="hold">
                                          <p:stCondLst>
                                            <p:cond delay="0"/>
                                          </p:stCondLst>
                                        </p:cTn>
                                        <p:tgtEl>
                                          <p:spTgt spid="476">
                                            <p:txEl>
                                              <p:pRg st="3" end="3"/>
                                            </p:txEl>
                                          </p:spTgt>
                                        </p:tgtEl>
                                        <p:attrNameLst>
                                          <p:attrName>style.visibility</p:attrName>
                                        </p:attrNameLst>
                                      </p:cBhvr>
                                      <p:to>
                                        <p:strVal val="visible"/>
                                      </p:to>
                                    </p:set>
                                  </p:childTnLst>
                                </p:cTn>
                              </p:par>
                            </p:childTnLst>
                          </p:cTn>
                        </p:par>
                      </p:childTnLst>
                    </p:cTn>
                  </p:par>
                  <p:par>
                    <p:cTn id="1967" fill="hold">
                      <p:stCondLst>
                        <p:cond delay="indefinite"/>
                      </p:stCondLst>
                      <p:childTnLst>
                        <p:par>
                          <p:cTn id="1968" fill="hold">
                            <p:stCondLst>
                              <p:cond delay="0"/>
                            </p:stCondLst>
                            <p:childTnLst>
                              <p:par>
                                <p:cTn id="1969" nodeType="clickEffect" fill="hold" presetClass="entr" presetID="1">
                                  <p:stCondLst>
                                    <p:cond delay="0"/>
                                  </p:stCondLst>
                                  <p:childTnLst>
                                    <p:set>
                                      <p:cBhvr>
                                        <p:cTn id="1970" dur="1" fill="hold">
                                          <p:stCondLst>
                                            <p:cond delay="0"/>
                                          </p:stCondLst>
                                        </p:cTn>
                                        <p:tgtEl>
                                          <p:spTgt spid="476">
                                            <p:txEl>
                                              <p:pRg st="4" end="4"/>
                                            </p:txEl>
                                          </p:spTgt>
                                        </p:tgtEl>
                                        <p:attrNameLst>
                                          <p:attrName>style.visibility</p:attrName>
                                        </p:attrNameLst>
                                      </p:cBhvr>
                                      <p:to>
                                        <p:strVal val="visible"/>
                                      </p:to>
                                    </p:set>
                                  </p:childTnLst>
                                </p:cTn>
                              </p:par>
                            </p:childTnLst>
                          </p:cTn>
                        </p:par>
                      </p:childTnLst>
                    </p:cTn>
                  </p:par>
                  <p:par>
                    <p:cTn id="1971" fill="hold">
                      <p:stCondLst>
                        <p:cond delay="indefinite"/>
                      </p:stCondLst>
                      <p:childTnLst>
                        <p:par>
                          <p:cTn id="1972" fill="hold">
                            <p:stCondLst>
                              <p:cond delay="0"/>
                            </p:stCondLst>
                            <p:childTnLst>
                              <p:par>
                                <p:cTn id="1973" nodeType="clickEffect" fill="hold" presetClass="entr" presetID="1">
                                  <p:stCondLst>
                                    <p:cond delay="0"/>
                                  </p:stCondLst>
                                  <p:childTnLst>
                                    <p:set>
                                      <p:cBhvr>
                                        <p:cTn id="1974" dur="1" fill="hold">
                                          <p:stCondLst>
                                            <p:cond delay="0"/>
                                          </p:stCondLst>
                                        </p:cTn>
                                        <p:tgtEl>
                                          <p:spTgt spid="477">
                                            <p:txEl>
                                              <p:pRg st="1" end="1"/>
                                            </p:txEl>
                                          </p:spTgt>
                                        </p:tgtEl>
                                        <p:attrNameLst>
                                          <p:attrName>style.visibility</p:attrName>
                                        </p:attrNameLst>
                                      </p:cBhvr>
                                      <p:to>
                                        <p:strVal val="visible"/>
                                      </p:to>
                                    </p:set>
                                  </p:childTnLst>
                                </p:cTn>
                              </p:par>
                            </p:childTnLst>
                          </p:cTn>
                        </p:par>
                      </p:childTnLst>
                    </p:cTn>
                  </p:par>
                  <p:par>
                    <p:cTn id="1975" fill="hold">
                      <p:stCondLst>
                        <p:cond delay="indefinite"/>
                      </p:stCondLst>
                      <p:childTnLst>
                        <p:par>
                          <p:cTn id="1976" fill="hold">
                            <p:stCondLst>
                              <p:cond delay="0"/>
                            </p:stCondLst>
                            <p:childTnLst>
                              <p:par>
                                <p:cTn id="1977" nodeType="clickEffect" fill="hold" presetClass="entr" presetID="1">
                                  <p:stCondLst>
                                    <p:cond delay="0"/>
                                  </p:stCondLst>
                                  <p:childTnLst>
                                    <p:set>
                                      <p:cBhvr>
                                        <p:cTn id="1978" dur="1" fill="hold">
                                          <p:stCondLst>
                                            <p:cond delay="0"/>
                                          </p:stCondLst>
                                        </p:cTn>
                                        <p:tgtEl>
                                          <p:spTgt spid="477">
                                            <p:txEl>
                                              <p:pRg st="2" end="2"/>
                                            </p:txEl>
                                          </p:spTgt>
                                        </p:tgtEl>
                                        <p:attrNameLst>
                                          <p:attrName>style.visibility</p:attrName>
                                        </p:attrNameLst>
                                      </p:cBhvr>
                                      <p:to>
                                        <p:strVal val="visible"/>
                                      </p:to>
                                    </p:set>
                                  </p:childTnLst>
                                </p:cTn>
                              </p:par>
                            </p:childTnLst>
                          </p:cTn>
                        </p:par>
                      </p:childTnLst>
                    </p:cTn>
                  </p:par>
                  <p:par>
                    <p:cTn id="1979" fill="hold">
                      <p:stCondLst>
                        <p:cond delay="indefinite"/>
                      </p:stCondLst>
                      <p:childTnLst>
                        <p:par>
                          <p:cTn id="1980" fill="hold">
                            <p:stCondLst>
                              <p:cond delay="0"/>
                            </p:stCondLst>
                            <p:childTnLst>
                              <p:par>
                                <p:cTn id="1981" nodeType="clickEffect" fill="hold" presetClass="entr" presetID="1">
                                  <p:stCondLst>
                                    <p:cond delay="0"/>
                                  </p:stCondLst>
                                  <p:childTnLst>
                                    <p:set>
                                      <p:cBhvr>
                                        <p:cTn id="1982" dur="1" fill="hold">
                                          <p:stCondLst>
                                            <p:cond delay="0"/>
                                          </p:stCondLst>
                                        </p:cTn>
                                        <p:tgtEl>
                                          <p:spTgt spid="477">
                                            <p:txEl>
                                              <p:pRg st="3" end="3"/>
                                            </p:txEl>
                                          </p:spTgt>
                                        </p:tgtEl>
                                        <p:attrNameLst>
                                          <p:attrName>style.visibility</p:attrName>
                                        </p:attrNameLst>
                                      </p:cBhvr>
                                      <p:to>
                                        <p:strVal val="visible"/>
                                      </p:to>
                                    </p:set>
                                  </p:childTnLst>
                                </p:cTn>
                              </p:par>
                            </p:childTnLst>
                          </p:cTn>
                        </p:par>
                      </p:childTnLst>
                    </p:cTn>
                  </p:par>
                  <p:par>
                    <p:cTn id="1983" fill="hold">
                      <p:stCondLst>
                        <p:cond delay="indefinite"/>
                      </p:stCondLst>
                      <p:childTnLst>
                        <p:par>
                          <p:cTn id="1984" fill="hold">
                            <p:stCondLst>
                              <p:cond delay="0"/>
                            </p:stCondLst>
                            <p:childTnLst>
                              <p:par>
                                <p:cTn id="1985" nodeType="clickEffect" fill="hold" presetClass="entr" presetID="1">
                                  <p:stCondLst>
                                    <p:cond delay="0"/>
                                  </p:stCondLst>
                                  <p:childTnLst>
                                    <p:set>
                                      <p:cBhvr>
                                        <p:cTn id="1986" dur="1" fill="hold">
                                          <p:stCondLst>
                                            <p:cond delay="0"/>
                                          </p:stCondLst>
                                        </p:cTn>
                                        <p:tgtEl>
                                          <p:spTgt spid="477">
                                            <p:txEl>
                                              <p:pRg st="4" end="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8" name="PlaceHolder 1"/>
          <p:cNvSpPr>
            <a:spLocks noGrp="1"/>
          </p:cNvSpPr>
          <p:nvPr>
            <p:ph type="title"/>
          </p:nvPr>
        </p:nvSpPr>
        <p:spPr>
          <a:xfrm>
            <a:off x="311760" y="444960"/>
            <a:ext cx="7683120" cy="609840"/>
          </a:xfrm>
          <a:prstGeom prst="rect">
            <a:avLst/>
          </a:prstGeom>
          <a:noFill/>
          <a:ln w="0">
            <a:noFill/>
          </a:ln>
        </p:spPr>
        <p:txBody>
          <a:bodyPr lIns="91440" rIns="91440" tIns="91440" bIns="91440" anchor="t">
            <a:noAutofit/>
          </a:bodyPr>
          <a:p>
            <a:pPr indent="0">
              <a:lnSpc>
                <a:spcPct val="100000"/>
              </a:lnSpc>
              <a:buNone/>
            </a:pPr>
            <a:r>
              <a:rPr b="0" lang="en-US" sz="2800" strike="noStrike" u="none">
                <a:solidFill>
                  <a:schemeClr val="dk1"/>
                </a:solidFill>
                <a:uFillTx/>
                <a:latin typeface="Open Sans"/>
                <a:ea typeface="Open Sans"/>
              </a:rPr>
              <a:t>Pods and Services</a:t>
            </a:r>
            <a:endParaRPr b="0" lang="en-US" sz="2800" strike="noStrike" u="none">
              <a:solidFill>
                <a:srgbClr val="000000"/>
              </a:solidFill>
              <a:uFillTx/>
              <a:latin typeface="Arial"/>
            </a:endParaRPr>
          </a:p>
        </p:txBody>
      </p:sp>
      <p:sp>
        <p:nvSpPr>
          <p:cNvPr id="479" name="Rechteck 3"/>
          <p:cNvSpPr/>
          <p:nvPr/>
        </p:nvSpPr>
        <p:spPr>
          <a:xfrm>
            <a:off x="6064200" y="2118960"/>
            <a:ext cx="2375640" cy="1659240"/>
          </a:xfrm>
          <a:prstGeom prst="rect">
            <a:avLst/>
          </a:prstGeom>
          <a:solidFill>
            <a:srgbClr val="0080df"/>
          </a:solidFill>
          <a:ln w="12700">
            <a:solidFill>
              <a:srgbClr val="000000"/>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1800" strike="noStrike" u="none">
              <a:solidFill>
                <a:schemeClr val="lt1"/>
              </a:solidFill>
              <a:uFillTx/>
              <a:latin typeface="Source Sans Pro"/>
              <a:ea typeface="Source Sans Pro"/>
            </a:endParaRPr>
          </a:p>
        </p:txBody>
      </p:sp>
      <p:sp>
        <p:nvSpPr>
          <p:cNvPr id="480" name="Rechteck 4"/>
          <p:cNvSpPr/>
          <p:nvPr/>
        </p:nvSpPr>
        <p:spPr>
          <a:xfrm>
            <a:off x="3643920" y="2520720"/>
            <a:ext cx="1944360" cy="723240"/>
          </a:xfrm>
          <a:prstGeom prst="rect">
            <a:avLst/>
          </a:prstGeom>
          <a:solidFill>
            <a:srgbClr val="6e9e3f"/>
          </a:solidFill>
          <a:ln w="12700">
            <a:solidFill>
              <a:srgbClr val="000000"/>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800" strike="noStrike" u="none">
                <a:solidFill>
                  <a:schemeClr val="lt1"/>
                </a:solidFill>
                <a:uFillTx/>
                <a:latin typeface="Source Sans Pro"/>
                <a:ea typeface="Source Sans Pro"/>
              </a:rPr>
              <a:t>Service</a:t>
            </a:r>
            <a:endParaRPr b="0" lang="en-US" sz="1800" strike="noStrike" u="none">
              <a:solidFill>
                <a:srgbClr val="ffffff"/>
              </a:solidFill>
              <a:uFillTx/>
              <a:latin typeface="Arial"/>
            </a:endParaRPr>
          </a:p>
          <a:p>
            <a:pPr algn="ctr">
              <a:lnSpc>
                <a:spcPct val="100000"/>
              </a:lnSpc>
            </a:pPr>
            <a:r>
              <a:rPr b="0" lang="en-US" sz="1050" strike="noStrike" u="none">
                <a:solidFill>
                  <a:schemeClr val="lt1"/>
                </a:solidFill>
                <a:uFillTx/>
                <a:latin typeface="Source Sans Pro"/>
                <a:ea typeface="Source Sans Pro"/>
              </a:rPr>
              <a:t>mode=prod</a:t>
            </a:r>
            <a:endParaRPr b="0" lang="en-US" sz="1050" strike="noStrike" u="none">
              <a:solidFill>
                <a:srgbClr val="ffffff"/>
              </a:solidFill>
              <a:uFillTx/>
              <a:latin typeface="Arial"/>
            </a:endParaRPr>
          </a:p>
        </p:txBody>
      </p:sp>
      <p:sp>
        <p:nvSpPr>
          <p:cNvPr id="481" name="Rechteck 5"/>
          <p:cNvSpPr/>
          <p:nvPr/>
        </p:nvSpPr>
        <p:spPr>
          <a:xfrm>
            <a:off x="6260760" y="2241360"/>
            <a:ext cx="1816200" cy="334080"/>
          </a:xfrm>
          <a:prstGeom prst="rect">
            <a:avLst/>
          </a:prstGeom>
          <a:solidFill>
            <a:schemeClr val="tx2">
              <a:lumMod val="50000"/>
            </a:schemeClr>
          </a:solidFill>
          <a:ln w="12700">
            <a:solidFill>
              <a:srgbClr val="000000"/>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050" strike="noStrike" u="none">
                <a:solidFill>
                  <a:schemeClr val="lt1"/>
                </a:solidFill>
                <a:uFillTx/>
                <a:latin typeface="Source Sans Pro"/>
                <a:ea typeface="Source Sans Pro"/>
              </a:rPr>
              <a:t>mode=prod</a:t>
            </a:r>
            <a:endParaRPr b="0" lang="en-US" sz="1050" strike="noStrike" u="none">
              <a:solidFill>
                <a:srgbClr val="ffffff"/>
              </a:solidFill>
              <a:uFillTx/>
              <a:latin typeface="Arial"/>
            </a:endParaRPr>
          </a:p>
        </p:txBody>
      </p:sp>
      <p:sp>
        <p:nvSpPr>
          <p:cNvPr id="482" name="Rechteck 6"/>
          <p:cNvSpPr/>
          <p:nvPr/>
        </p:nvSpPr>
        <p:spPr>
          <a:xfrm>
            <a:off x="6627960" y="2704680"/>
            <a:ext cx="1676160" cy="334080"/>
          </a:xfrm>
          <a:prstGeom prst="rect">
            <a:avLst/>
          </a:prstGeom>
          <a:solidFill>
            <a:schemeClr val="tx2">
              <a:lumMod val="50000"/>
            </a:schemeClr>
          </a:solidFill>
          <a:ln w="12700">
            <a:solidFill>
              <a:srgbClr val="000000"/>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050" strike="noStrike" u="none">
                <a:solidFill>
                  <a:schemeClr val="lt1"/>
                </a:solidFill>
                <a:uFillTx/>
                <a:latin typeface="Source Sans Pro"/>
                <a:ea typeface="Source Sans Pro"/>
              </a:rPr>
              <a:t>mode=stage</a:t>
            </a:r>
            <a:endParaRPr b="0" lang="en-US" sz="1050" strike="noStrike" u="none">
              <a:solidFill>
                <a:srgbClr val="ffffff"/>
              </a:solidFill>
              <a:uFillTx/>
              <a:latin typeface="Arial"/>
            </a:endParaRPr>
          </a:p>
        </p:txBody>
      </p:sp>
      <p:sp>
        <p:nvSpPr>
          <p:cNvPr id="483" name="Rechteck 7"/>
          <p:cNvSpPr/>
          <p:nvPr/>
        </p:nvSpPr>
        <p:spPr>
          <a:xfrm>
            <a:off x="6260760" y="3149280"/>
            <a:ext cx="1816200" cy="334080"/>
          </a:xfrm>
          <a:prstGeom prst="rect">
            <a:avLst/>
          </a:prstGeom>
          <a:solidFill>
            <a:schemeClr val="tx2">
              <a:lumMod val="50000"/>
            </a:schemeClr>
          </a:solidFill>
          <a:ln w="12700">
            <a:solidFill>
              <a:srgbClr val="000000"/>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050" strike="noStrike" u="none">
                <a:solidFill>
                  <a:schemeClr val="lt1"/>
                </a:solidFill>
                <a:uFillTx/>
                <a:latin typeface="Source Sans Pro"/>
                <a:ea typeface="Source Sans Pro"/>
              </a:rPr>
              <a:t>mode=prod</a:t>
            </a:r>
            <a:endParaRPr b="0" lang="en-US" sz="1050" strike="noStrike" u="none">
              <a:solidFill>
                <a:srgbClr val="ffffff"/>
              </a:solidFill>
              <a:uFillTx/>
              <a:latin typeface="Arial"/>
            </a:endParaRPr>
          </a:p>
        </p:txBody>
      </p:sp>
      <p:sp>
        <p:nvSpPr>
          <p:cNvPr id="484" name="Rechteck 8"/>
          <p:cNvSpPr/>
          <p:nvPr/>
        </p:nvSpPr>
        <p:spPr>
          <a:xfrm>
            <a:off x="703800" y="2118960"/>
            <a:ext cx="2375640" cy="1659240"/>
          </a:xfrm>
          <a:prstGeom prst="rect">
            <a:avLst/>
          </a:prstGeom>
          <a:solidFill>
            <a:srgbClr val="0080df"/>
          </a:solidFill>
          <a:ln w="12700">
            <a:solidFill>
              <a:srgbClr val="000000"/>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1800" strike="noStrike" u="none">
              <a:solidFill>
                <a:schemeClr val="lt1"/>
              </a:solidFill>
              <a:uFillTx/>
              <a:latin typeface="Source Sans Pro"/>
              <a:ea typeface="Source Sans Pro"/>
            </a:endParaRPr>
          </a:p>
        </p:txBody>
      </p:sp>
      <p:sp>
        <p:nvSpPr>
          <p:cNvPr id="485" name="Rechteck 9"/>
          <p:cNvSpPr/>
          <p:nvPr/>
        </p:nvSpPr>
        <p:spPr>
          <a:xfrm>
            <a:off x="892800" y="2386800"/>
            <a:ext cx="1948680" cy="334080"/>
          </a:xfrm>
          <a:prstGeom prst="rect">
            <a:avLst/>
          </a:prstGeom>
          <a:solidFill>
            <a:schemeClr val="tx2">
              <a:lumMod val="50000"/>
            </a:schemeClr>
          </a:solidFill>
          <a:ln w="12700">
            <a:solidFill>
              <a:srgbClr val="000000"/>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050" strike="noStrike" u="none">
                <a:solidFill>
                  <a:schemeClr val="lt1"/>
                </a:solidFill>
                <a:uFillTx/>
                <a:latin typeface="Source Sans Pro"/>
                <a:ea typeface="Source Sans Pro"/>
              </a:rPr>
              <a:t>mode=prod</a:t>
            </a:r>
            <a:endParaRPr b="0" lang="en-US" sz="1050" strike="noStrike" u="none">
              <a:solidFill>
                <a:srgbClr val="ffffff"/>
              </a:solidFill>
              <a:uFillTx/>
              <a:latin typeface="Arial"/>
            </a:endParaRPr>
          </a:p>
        </p:txBody>
      </p:sp>
      <p:sp>
        <p:nvSpPr>
          <p:cNvPr id="486" name="Rechteck 10"/>
          <p:cNvSpPr/>
          <p:nvPr/>
        </p:nvSpPr>
        <p:spPr>
          <a:xfrm>
            <a:off x="892800" y="3058200"/>
            <a:ext cx="1948680" cy="334080"/>
          </a:xfrm>
          <a:prstGeom prst="rect">
            <a:avLst/>
          </a:prstGeom>
          <a:solidFill>
            <a:schemeClr val="tx2">
              <a:lumMod val="50000"/>
            </a:schemeClr>
          </a:solidFill>
          <a:ln w="12700">
            <a:solidFill>
              <a:srgbClr val="000000"/>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050" strike="noStrike" u="none">
                <a:solidFill>
                  <a:schemeClr val="lt1"/>
                </a:solidFill>
                <a:uFillTx/>
                <a:latin typeface="Source Sans Pro"/>
                <a:ea typeface="Source Sans Pro"/>
              </a:rPr>
              <a:t>mode=test</a:t>
            </a:r>
            <a:endParaRPr b="0" lang="en-US" sz="1050" strike="noStrike" u="none">
              <a:solidFill>
                <a:srgbClr val="ffffff"/>
              </a:solidFill>
              <a:uFillTx/>
              <a:latin typeface="Arial"/>
            </a:endParaRPr>
          </a:p>
        </p:txBody>
      </p:sp>
      <p:cxnSp>
        <p:nvCxnSpPr>
          <p:cNvPr id="487" name="Gerade Verbindung mit Pfeil 11"/>
          <p:cNvCxnSpPr>
            <a:stCxn id="480" idx="1"/>
            <a:endCxn id="485" idx="3"/>
          </p:cNvCxnSpPr>
          <p:nvPr/>
        </p:nvCxnSpPr>
        <p:spPr>
          <a:xfrm flipH="1" flipV="1">
            <a:off x="2841480" y="2553840"/>
            <a:ext cx="802800" cy="328680"/>
          </a:xfrm>
          <a:prstGeom prst="straightConnector1">
            <a:avLst/>
          </a:prstGeom>
          <a:ln>
            <a:solidFill>
              <a:srgbClr val="000000"/>
            </a:solidFill>
            <a:round/>
            <a:headEnd len="med" type="triangle" w="med"/>
            <a:tailEnd len="med" type="triangle" w="med"/>
          </a:ln>
        </p:spPr>
      </p:cxnSp>
      <p:cxnSp>
        <p:nvCxnSpPr>
          <p:cNvPr id="488" name="Gerade Verbindung mit Pfeil 13"/>
          <p:cNvCxnSpPr>
            <a:stCxn id="480" idx="3"/>
            <a:endCxn id="481" idx="1"/>
          </p:cNvCxnSpPr>
          <p:nvPr/>
        </p:nvCxnSpPr>
        <p:spPr>
          <a:xfrm flipV="1">
            <a:off x="5588280" y="2408400"/>
            <a:ext cx="672840" cy="474120"/>
          </a:xfrm>
          <a:prstGeom prst="straightConnector1">
            <a:avLst/>
          </a:prstGeom>
          <a:ln>
            <a:solidFill>
              <a:srgbClr val="000000"/>
            </a:solidFill>
            <a:round/>
            <a:headEnd len="med" type="triangle" w="med"/>
            <a:tailEnd len="med" type="triangle" w="med"/>
          </a:ln>
        </p:spPr>
      </p:cxnSp>
      <p:cxnSp>
        <p:nvCxnSpPr>
          <p:cNvPr id="489" name="Gerade Verbindung mit Pfeil 15"/>
          <p:cNvCxnSpPr>
            <a:stCxn id="480" idx="3"/>
            <a:endCxn id="483" idx="1"/>
          </p:cNvCxnSpPr>
          <p:nvPr/>
        </p:nvCxnSpPr>
        <p:spPr>
          <a:xfrm>
            <a:off x="5588280" y="2882160"/>
            <a:ext cx="672840" cy="434520"/>
          </a:xfrm>
          <a:prstGeom prst="straightConnector1">
            <a:avLst/>
          </a:prstGeom>
          <a:ln>
            <a:solidFill>
              <a:srgbClr val="000000"/>
            </a:solidFill>
            <a:round/>
            <a:headEnd len="med" type="triangle" w="med"/>
            <a:tailEnd len="med" type="triangle" w="med"/>
          </a:ln>
        </p:spPr>
      </p:cxnSp>
      <p:sp>
        <p:nvSpPr>
          <p:cNvPr id="490" name="Textfeld 16"/>
          <p:cNvSpPr/>
          <p:nvPr/>
        </p:nvSpPr>
        <p:spPr>
          <a:xfrm>
            <a:off x="761040" y="3476160"/>
            <a:ext cx="1006560" cy="2494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en-US" sz="1050" strike="noStrike" u="none">
                <a:solidFill>
                  <a:schemeClr val="lt1"/>
                </a:solidFill>
                <a:uFillTx/>
                <a:latin typeface="Arial"/>
                <a:ea typeface="Arial"/>
              </a:rPr>
              <a:t>Deployment A</a:t>
            </a:r>
            <a:endParaRPr b="0" lang="en-US" sz="1050" strike="noStrike" u="none">
              <a:solidFill>
                <a:srgbClr val="000000"/>
              </a:solidFill>
              <a:uFillTx/>
              <a:latin typeface="Arial"/>
            </a:endParaRPr>
          </a:p>
        </p:txBody>
      </p:sp>
      <p:sp>
        <p:nvSpPr>
          <p:cNvPr id="491" name="Textfeld 17"/>
          <p:cNvSpPr/>
          <p:nvPr/>
        </p:nvSpPr>
        <p:spPr>
          <a:xfrm>
            <a:off x="7363080" y="3476160"/>
            <a:ext cx="1013760" cy="249480"/>
          </a:xfrm>
          <a:prstGeom prst="rect">
            <a:avLst/>
          </a:prstGeom>
          <a:noFill/>
          <a:ln w="0">
            <a:noFill/>
          </a:ln>
        </p:spPr>
        <p:style>
          <a:lnRef idx="0"/>
          <a:fillRef idx="0"/>
          <a:effectRef idx="0"/>
          <a:fontRef idx="minor"/>
        </p:style>
        <p:txBody>
          <a:bodyPr wrap="none" lIns="90000" rIns="90000" tIns="45000" bIns="45000" anchor="t">
            <a:spAutoFit/>
          </a:bodyPr>
          <a:p>
            <a:pPr algn="r">
              <a:lnSpc>
                <a:spcPct val="100000"/>
              </a:lnSpc>
            </a:pPr>
            <a:r>
              <a:rPr b="0" lang="en-US" sz="1050" strike="noStrike" u="none">
                <a:solidFill>
                  <a:schemeClr val="lt1"/>
                </a:solidFill>
                <a:uFillTx/>
                <a:latin typeface="Arial"/>
                <a:ea typeface="Arial"/>
              </a:rPr>
              <a:t>Deployment B</a:t>
            </a:r>
            <a:endParaRPr b="0" lang="en-US" sz="1050" strike="noStrike" u="none">
              <a:solidFill>
                <a:srgbClr val="000000"/>
              </a:solidFill>
              <a:uFillTx/>
              <a:latin typeface="Arial"/>
            </a:endParaRPr>
          </a:p>
        </p:txBody>
      </p:sp>
      <p:sp>
        <p:nvSpPr>
          <p:cNvPr id="492" name="Pfeil nach unten 23"/>
          <p:cNvSpPr/>
          <p:nvPr/>
        </p:nvSpPr>
        <p:spPr>
          <a:xfrm>
            <a:off x="4299840" y="1338840"/>
            <a:ext cx="543960" cy="1047600"/>
          </a:xfrm>
          <a:prstGeom prst="downArrow">
            <a:avLst>
              <a:gd name="adj1" fmla="val 50000"/>
              <a:gd name="adj2" fmla="val 50000"/>
            </a:avLst>
          </a:prstGeom>
          <a:solidFill>
            <a:srgbClr val="d7d7d7"/>
          </a:solidFill>
          <a:ln>
            <a:solidFill>
              <a:srgbClr val="bc7e2f"/>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1050" strike="noStrike" u="none">
              <a:solidFill>
                <a:schemeClr val="lt1"/>
              </a:solidFill>
              <a:uFillTx/>
              <a:latin typeface="Arial"/>
              <a:ea typeface="Arial"/>
            </a:endParaRPr>
          </a:p>
        </p:txBody>
      </p:sp>
    </p:spTree>
  </p:cSld>
  <mc:AlternateContent>
    <mc:Choice Requires="p14">
      <p:transition spd="slow" p14:dur="2000"/>
    </mc:Choice>
    <mc:Fallback>
      <p:transition spd="slow"/>
    </mc:Fallback>
  </mc:AlternateContent>
  <p:timing>
    <p:tnLst>
      <p:par>
        <p:cTn id="1987" dur="indefinite" restart="never" nodeType="tmRoot">
          <p:childTnLst>
            <p:seq>
              <p:cTn id="1988" dur="indefinite" nodeType="mainSeq">
                <p:childTnLst>
                  <p:par>
                    <p:cTn id="1989" fill="hold">
                      <p:stCondLst>
                        <p:cond delay="indefinite"/>
                      </p:stCondLst>
                      <p:childTnLst>
                        <p:par>
                          <p:cTn id="1990" fill="hold">
                            <p:stCondLst>
                              <p:cond delay="0"/>
                            </p:stCondLst>
                            <p:childTnLst>
                              <p:par>
                                <p:cTn id="1991" nodeType="clickEffect" fill="hold" presetClass="entr" presetID="1">
                                  <p:stCondLst>
                                    <p:cond delay="0"/>
                                  </p:stCondLst>
                                  <p:childTnLst>
                                    <p:set>
                                      <p:cBhvr>
                                        <p:cTn id="1992" dur="1" fill="hold">
                                          <p:stCondLst>
                                            <p:cond delay="0"/>
                                          </p:stCondLst>
                                        </p:cTn>
                                        <p:tgtEl>
                                          <p:spTgt spid="480"/>
                                        </p:tgtEl>
                                        <p:attrNameLst>
                                          <p:attrName>style.visibility</p:attrName>
                                        </p:attrNameLst>
                                      </p:cBhvr>
                                      <p:to>
                                        <p:strVal val="visible"/>
                                      </p:to>
                                    </p:set>
                                  </p:childTnLst>
                                </p:cTn>
                              </p:par>
                              <p:par>
                                <p:cTn id="1993" nodeType="withEffect" fill="hold" presetClass="entr" presetID="1">
                                  <p:stCondLst>
                                    <p:cond delay="0"/>
                                  </p:stCondLst>
                                  <p:childTnLst>
                                    <p:set>
                                      <p:cBhvr>
                                        <p:cTn id="1994" dur="1" fill="hold">
                                          <p:stCondLst>
                                            <p:cond delay="0"/>
                                          </p:stCondLst>
                                        </p:cTn>
                                        <p:tgtEl>
                                          <p:spTgt spid="484"/>
                                        </p:tgtEl>
                                        <p:attrNameLst>
                                          <p:attrName>style.visibility</p:attrName>
                                        </p:attrNameLst>
                                      </p:cBhvr>
                                      <p:to>
                                        <p:strVal val="visible"/>
                                      </p:to>
                                    </p:set>
                                  </p:childTnLst>
                                </p:cTn>
                              </p:par>
                              <p:par>
                                <p:cTn id="1995" nodeType="withEffect" fill="hold" presetClass="entr" presetID="1">
                                  <p:stCondLst>
                                    <p:cond delay="0"/>
                                  </p:stCondLst>
                                  <p:childTnLst>
                                    <p:set>
                                      <p:cBhvr>
                                        <p:cTn id="1996" dur="1" fill="hold">
                                          <p:stCondLst>
                                            <p:cond delay="0"/>
                                          </p:stCondLst>
                                        </p:cTn>
                                        <p:tgtEl>
                                          <p:spTgt spid="479"/>
                                        </p:tgtEl>
                                        <p:attrNameLst>
                                          <p:attrName>style.visibility</p:attrName>
                                        </p:attrNameLst>
                                      </p:cBhvr>
                                      <p:to>
                                        <p:strVal val="visible"/>
                                      </p:to>
                                    </p:set>
                                  </p:childTnLst>
                                </p:cTn>
                              </p:par>
                              <p:par>
                                <p:cTn id="1997" nodeType="withEffect" fill="hold" presetClass="entr" presetID="1">
                                  <p:stCondLst>
                                    <p:cond delay="0"/>
                                  </p:stCondLst>
                                  <p:childTnLst>
                                    <p:set>
                                      <p:cBhvr>
                                        <p:cTn id="1998" dur="1" fill="hold">
                                          <p:stCondLst>
                                            <p:cond delay="0"/>
                                          </p:stCondLst>
                                        </p:cTn>
                                        <p:tgtEl>
                                          <p:spTgt spid="486"/>
                                        </p:tgtEl>
                                        <p:attrNameLst>
                                          <p:attrName>style.visibility</p:attrName>
                                        </p:attrNameLst>
                                      </p:cBhvr>
                                      <p:to>
                                        <p:strVal val="visible"/>
                                      </p:to>
                                    </p:set>
                                  </p:childTnLst>
                                </p:cTn>
                              </p:par>
                              <p:par>
                                <p:cTn id="1999" nodeType="withEffect" fill="hold" presetClass="entr" presetID="1">
                                  <p:stCondLst>
                                    <p:cond delay="0"/>
                                  </p:stCondLst>
                                  <p:childTnLst>
                                    <p:set>
                                      <p:cBhvr>
                                        <p:cTn id="2000" dur="1" fill="hold">
                                          <p:stCondLst>
                                            <p:cond delay="0"/>
                                          </p:stCondLst>
                                        </p:cTn>
                                        <p:tgtEl>
                                          <p:spTgt spid="485"/>
                                        </p:tgtEl>
                                        <p:attrNameLst>
                                          <p:attrName>style.visibility</p:attrName>
                                        </p:attrNameLst>
                                      </p:cBhvr>
                                      <p:to>
                                        <p:strVal val="visible"/>
                                      </p:to>
                                    </p:set>
                                  </p:childTnLst>
                                </p:cTn>
                              </p:par>
                              <p:par>
                                <p:cTn id="2001" nodeType="withEffect" fill="hold" presetClass="entr" presetID="1">
                                  <p:stCondLst>
                                    <p:cond delay="0"/>
                                  </p:stCondLst>
                                  <p:childTnLst>
                                    <p:set>
                                      <p:cBhvr>
                                        <p:cTn id="2002" dur="1" fill="hold">
                                          <p:stCondLst>
                                            <p:cond delay="0"/>
                                          </p:stCondLst>
                                        </p:cTn>
                                        <p:tgtEl>
                                          <p:spTgt spid="481"/>
                                        </p:tgtEl>
                                        <p:attrNameLst>
                                          <p:attrName>style.visibility</p:attrName>
                                        </p:attrNameLst>
                                      </p:cBhvr>
                                      <p:to>
                                        <p:strVal val="visible"/>
                                      </p:to>
                                    </p:set>
                                  </p:childTnLst>
                                </p:cTn>
                              </p:par>
                              <p:par>
                                <p:cTn id="2003" nodeType="withEffect" fill="hold" presetClass="entr" presetID="1">
                                  <p:stCondLst>
                                    <p:cond delay="0"/>
                                  </p:stCondLst>
                                  <p:childTnLst>
                                    <p:set>
                                      <p:cBhvr>
                                        <p:cTn id="2004" dur="1" fill="hold">
                                          <p:stCondLst>
                                            <p:cond delay="0"/>
                                          </p:stCondLst>
                                        </p:cTn>
                                        <p:tgtEl>
                                          <p:spTgt spid="482"/>
                                        </p:tgtEl>
                                        <p:attrNameLst>
                                          <p:attrName>style.visibility</p:attrName>
                                        </p:attrNameLst>
                                      </p:cBhvr>
                                      <p:to>
                                        <p:strVal val="visible"/>
                                      </p:to>
                                    </p:set>
                                  </p:childTnLst>
                                </p:cTn>
                              </p:par>
                              <p:par>
                                <p:cTn id="2005" nodeType="withEffect" fill="hold" presetClass="entr" presetID="1">
                                  <p:stCondLst>
                                    <p:cond delay="0"/>
                                  </p:stCondLst>
                                  <p:childTnLst>
                                    <p:set>
                                      <p:cBhvr>
                                        <p:cTn id="2006" dur="1" fill="hold">
                                          <p:stCondLst>
                                            <p:cond delay="0"/>
                                          </p:stCondLst>
                                        </p:cTn>
                                        <p:tgtEl>
                                          <p:spTgt spid="483"/>
                                        </p:tgtEl>
                                        <p:attrNameLst>
                                          <p:attrName>style.visibility</p:attrName>
                                        </p:attrNameLst>
                                      </p:cBhvr>
                                      <p:to>
                                        <p:strVal val="visible"/>
                                      </p:to>
                                    </p:set>
                                  </p:childTnLst>
                                </p:cTn>
                              </p:par>
                            </p:childTnLst>
                          </p:cTn>
                        </p:par>
                      </p:childTnLst>
                    </p:cTn>
                  </p:par>
                  <p:par>
                    <p:cTn id="2007" fill="hold">
                      <p:stCondLst>
                        <p:cond delay="indefinite"/>
                      </p:stCondLst>
                      <p:childTnLst>
                        <p:par>
                          <p:cTn id="2008" fill="hold">
                            <p:stCondLst>
                              <p:cond delay="0"/>
                            </p:stCondLst>
                            <p:childTnLst>
                              <p:par>
                                <p:cTn id="2009" nodeType="clickEffect" fill="hold" presetClass="entr" presetID="1">
                                  <p:stCondLst>
                                    <p:cond delay="0"/>
                                  </p:stCondLst>
                                  <p:childTnLst>
                                    <p:set>
                                      <p:cBhvr>
                                        <p:cTn id="2010" dur="1" fill="hold">
                                          <p:stCondLst>
                                            <p:cond delay="0"/>
                                          </p:stCondLst>
                                        </p:cTn>
                                        <p:tgtEl>
                                          <p:spTgt spid="488"/>
                                        </p:tgtEl>
                                        <p:attrNameLst>
                                          <p:attrName>style.visibility</p:attrName>
                                        </p:attrNameLst>
                                      </p:cBhvr>
                                      <p:to>
                                        <p:strVal val="visible"/>
                                      </p:to>
                                    </p:set>
                                  </p:childTnLst>
                                </p:cTn>
                              </p:par>
                              <p:par>
                                <p:cTn id="2011" nodeType="withEffect" fill="hold" presetClass="entr" presetID="1">
                                  <p:stCondLst>
                                    <p:cond delay="0"/>
                                  </p:stCondLst>
                                  <p:childTnLst>
                                    <p:set>
                                      <p:cBhvr>
                                        <p:cTn id="2012" dur="1" fill="hold">
                                          <p:stCondLst>
                                            <p:cond delay="0"/>
                                          </p:stCondLst>
                                        </p:cTn>
                                        <p:tgtEl>
                                          <p:spTgt spid="489"/>
                                        </p:tgtEl>
                                        <p:attrNameLst>
                                          <p:attrName>style.visibility</p:attrName>
                                        </p:attrNameLst>
                                      </p:cBhvr>
                                      <p:to>
                                        <p:strVal val="visible"/>
                                      </p:to>
                                    </p:set>
                                  </p:childTnLst>
                                </p:cTn>
                              </p:par>
                              <p:par>
                                <p:cTn id="2013" nodeType="withEffect" fill="hold" presetClass="entr" presetID="1">
                                  <p:stCondLst>
                                    <p:cond delay="0"/>
                                  </p:stCondLst>
                                  <p:childTnLst>
                                    <p:set>
                                      <p:cBhvr>
                                        <p:cTn id="2014" dur="1" fill="hold">
                                          <p:stCondLst>
                                            <p:cond delay="0"/>
                                          </p:stCondLst>
                                        </p:cTn>
                                        <p:tgtEl>
                                          <p:spTgt spid="487"/>
                                        </p:tgtEl>
                                        <p:attrNameLst>
                                          <p:attrName>style.visibility</p:attrName>
                                        </p:attrNameLst>
                                      </p:cBhvr>
                                      <p:to>
                                        <p:strVal val="visible"/>
                                      </p:to>
                                    </p:set>
                                  </p:childTnLst>
                                </p:cTn>
                              </p:par>
                              <p:par>
                                <p:cTn id="2015" nodeType="withEffect" fill="hold" presetClass="emph" presetID="1" presetSubtype="2">
                                  <p:stCondLst>
                                    <p:cond delay="0"/>
                                  </p:stCondLst>
                                  <p:childTnLst>
                                    <p:animClr clrSpc="rgb">
                                      <p:cBhvr>
                                        <p:cTn id="2016" dur="2000" fill="hold"/>
                                        <p:tgtEl>
                                          <p:spTgt spid="485"/>
                                        </p:tgtEl>
                                        <p:attrNameLst>
                                          <p:attrName>fillcolor</p:attrName>
                                        </p:attrNameLst>
                                      </p:cBhvr>
                                      <p:to>
                                        <a:srgbClr val="70ad47"/>
                                      </p:to>
                                    </p:animClr>
                                    <p:set>
                                      <p:cBhvr>
                                        <p:cTn id="2017" dur="2000" fill="hold"/>
                                        <p:tgtEl>
                                          <p:spTgt spid="485"/>
                                        </p:tgtEl>
                                        <p:attrNameLst>
                                          <p:attrName>fill.type</p:attrName>
                                        </p:attrNameLst>
                                      </p:cBhvr>
                                      <p:to>
                                        <p:strVal val="solid"/>
                                      </p:to>
                                    </p:set>
                                    <p:set>
                                      <p:cBhvr>
                                        <p:cTn id="2018" dur="2000" fill="hold"/>
                                        <p:tgtEl>
                                          <p:spTgt spid="485"/>
                                        </p:tgtEl>
                                        <p:attrNameLst>
                                          <p:attrName>fill.on</p:attrName>
                                        </p:attrNameLst>
                                      </p:cBhvr>
                                      <p:to>
                                        <p:strVal val="true"/>
                                      </p:to>
                                    </p:set>
                                  </p:childTnLst>
                                </p:cTn>
                              </p:par>
                              <p:par>
                                <p:cTn id="2019" nodeType="withEffect" fill="hold" presetClass="emph" presetID="1" presetSubtype="2">
                                  <p:stCondLst>
                                    <p:cond delay="0"/>
                                  </p:stCondLst>
                                  <p:childTnLst>
                                    <p:animClr clrSpc="rgb">
                                      <p:cBhvr>
                                        <p:cTn id="2020" dur="2000" fill="hold"/>
                                        <p:tgtEl>
                                          <p:spTgt spid="481"/>
                                        </p:tgtEl>
                                        <p:attrNameLst>
                                          <p:attrName>fillcolor</p:attrName>
                                        </p:attrNameLst>
                                      </p:cBhvr>
                                      <p:to>
                                        <a:srgbClr val="70ad47"/>
                                      </p:to>
                                    </p:animClr>
                                    <p:set>
                                      <p:cBhvr>
                                        <p:cTn id="2021" dur="2000" fill="hold"/>
                                        <p:tgtEl>
                                          <p:spTgt spid="481"/>
                                        </p:tgtEl>
                                        <p:attrNameLst>
                                          <p:attrName>fill.type</p:attrName>
                                        </p:attrNameLst>
                                      </p:cBhvr>
                                      <p:to>
                                        <p:strVal val="solid"/>
                                      </p:to>
                                    </p:set>
                                    <p:set>
                                      <p:cBhvr>
                                        <p:cTn id="2022" dur="2000" fill="hold"/>
                                        <p:tgtEl>
                                          <p:spTgt spid="481"/>
                                        </p:tgtEl>
                                        <p:attrNameLst>
                                          <p:attrName>fill.on</p:attrName>
                                        </p:attrNameLst>
                                      </p:cBhvr>
                                      <p:to>
                                        <p:strVal val="true"/>
                                      </p:to>
                                    </p:set>
                                  </p:childTnLst>
                                </p:cTn>
                              </p:par>
                              <p:par>
                                <p:cTn id="2023" nodeType="withEffect" fill="hold" presetClass="emph" presetID="1" presetSubtype="2">
                                  <p:stCondLst>
                                    <p:cond delay="0"/>
                                  </p:stCondLst>
                                  <p:childTnLst>
                                    <p:animClr clrSpc="rgb">
                                      <p:cBhvr>
                                        <p:cTn id="2024" dur="2000" fill="hold"/>
                                        <p:tgtEl>
                                          <p:spTgt spid="483"/>
                                        </p:tgtEl>
                                        <p:attrNameLst>
                                          <p:attrName>fillcolor</p:attrName>
                                        </p:attrNameLst>
                                      </p:cBhvr>
                                      <p:to>
                                        <a:srgbClr val="70ad47"/>
                                      </p:to>
                                    </p:animClr>
                                    <p:set>
                                      <p:cBhvr>
                                        <p:cTn id="2025" dur="2000" fill="hold"/>
                                        <p:tgtEl>
                                          <p:spTgt spid="483"/>
                                        </p:tgtEl>
                                        <p:attrNameLst>
                                          <p:attrName>fill.type</p:attrName>
                                        </p:attrNameLst>
                                      </p:cBhvr>
                                      <p:to>
                                        <p:strVal val="solid"/>
                                      </p:to>
                                    </p:set>
                                    <p:set>
                                      <p:cBhvr>
                                        <p:cTn id="2026" dur="2000" fill="hold"/>
                                        <p:tgtEl>
                                          <p:spTgt spid="483"/>
                                        </p:tgtEl>
                                        <p:attrNameLst>
                                          <p:attrName>fill.on</p:attrName>
                                        </p:attrNameLst>
                                      </p:cBhvr>
                                      <p:to>
                                        <p:strVal val="true"/>
                                      </p:to>
                                    </p:set>
                                  </p:childTnLst>
                                </p:cTn>
                              </p:par>
                            </p:childTnLst>
                          </p:cTn>
                        </p:par>
                      </p:childTnLst>
                    </p:cTn>
                  </p:par>
                  <p:par>
                    <p:cTn id="2027" fill="hold">
                      <p:stCondLst>
                        <p:cond delay="indefinite"/>
                      </p:stCondLst>
                      <p:childTnLst>
                        <p:par>
                          <p:cTn id="2028" fill="hold">
                            <p:stCondLst>
                              <p:cond delay="0"/>
                            </p:stCondLst>
                            <p:childTnLst>
                              <p:par>
                                <p:cTn id="2029" nodeType="clickEffect" fill="hold" presetClass="entr" presetID="1">
                                  <p:stCondLst>
                                    <p:cond delay="0"/>
                                  </p:stCondLst>
                                  <p:childTnLst>
                                    <p:set>
                                      <p:cBhvr>
                                        <p:cTn id="2030" dur="1" fill="hold">
                                          <p:stCondLst>
                                            <p:cond delay="0"/>
                                          </p:stCondLst>
                                        </p:cTn>
                                        <p:tgtEl>
                                          <p:spTgt spid="492"/>
                                        </p:tgtEl>
                                        <p:attrNameLst>
                                          <p:attrName>style.visibility</p:attrName>
                                        </p:attrNameLst>
                                      </p:cBhvr>
                                      <p:to>
                                        <p:strVal val="visible"/>
                                      </p:to>
                                    </p:set>
                                  </p:childTnLst>
                                </p:cTn>
                              </p:par>
                            </p:childTnLst>
                          </p:cTn>
                        </p:par>
                      </p:childTnLst>
                    </p:cTn>
                  </p:par>
                  <p:par>
                    <p:cTn id="2031" fill="hold">
                      <p:stCondLst>
                        <p:cond delay="indefinite"/>
                      </p:stCondLst>
                      <p:childTnLst>
                        <p:par>
                          <p:cTn id="2032" fill="hold">
                            <p:stCondLst>
                              <p:cond delay="0"/>
                            </p:stCondLst>
                            <p:childTnLst>
                              <p:par>
                                <p:cTn id="2033" nodeType="clickEffect" fill="hold" presetClass="emph" presetID="1" presetSubtype="2">
                                  <p:stCondLst>
                                    <p:cond delay="0"/>
                                  </p:stCondLst>
                                  <p:childTnLst>
                                    <p:animClr clrSpc="rgb">
                                      <p:cBhvr>
                                        <p:cTn id="2034" dur="2000" fill="hold"/>
                                        <p:tgtEl>
                                          <p:spTgt spid="480"/>
                                        </p:tgtEl>
                                        <p:attrNameLst>
                                          <p:attrName>fillcolor</p:attrName>
                                        </p:attrNameLst>
                                      </p:cBhvr>
                                      <p:to>
                                        <a:srgbClr val="212121"/>
                                      </p:to>
                                    </p:animClr>
                                    <p:set>
                                      <p:cBhvr>
                                        <p:cTn id="2035" dur="2000" fill="hold"/>
                                        <p:tgtEl>
                                          <p:spTgt spid="480"/>
                                        </p:tgtEl>
                                        <p:attrNameLst>
                                          <p:attrName>fill.type</p:attrName>
                                        </p:attrNameLst>
                                      </p:cBhvr>
                                      <p:to>
                                        <p:strVal val="solid"/>
                                      </p:to>
                                    </p:set>
                                    <p:set>
                                      <p:cBhvr>
                                        <p:cTn id="2036" dur="2000" fill="hold"/>
                                        <p:tgtEl>
                                          <p:spTgt spid="480"/>
                                        </p:tgtEl>
                                        <p:attrNameLst>
                                          <p:attrName>fill.on</p:attrName>
                                        </p:attrNameLst>
                                      </p:cBhvr>
                                      <p:to>
                                        <p:strVal val="true"/>
                                      </p:to>
                                    </p:set>
                                  </p:childTnLst>
                                </p:cTn>
                              </p:par>
                              <p:par>
                                <p:cTn id="2037" nodeType="withEffect" fill="hold" presetClass="emph" presetID="1" presetSubtype="2">
                                  <p:stCondLst>
                                    <p:cond delay="0"/>
                                  </p:stCondLst>
                                  <p:childTnLst>
                                    <p:animClr clrSpc="rgb">
                                      <p:cBhvr>
                                        <p:cTn id="2038" dur="2000" fill="hold"/>
                                        <p:tgtEl>
                                          <p:spTgt spid="485"/>
                                        </p:tgtEl>
                                        <p:attrNameLst>
                                          <p:attrName>fillcolor</p:attrName>
                                        </p:attrNameLst>
                                      </p:cBhvr>
                                      <p:to>
                                        <a:srgbClr val="212121"/>
                                      </p:to>
                                    </p:animClr>
                                    <p:set>
                                      <p:cBhvr>
                                        <p:cTn id="2039" dur="2000" fill="hold"/>
                                        <p:tgtEl>
                                          <p:spTgt spid="485"/>
                                        </p:tgtEl>
                                        <p:attrNameLst>
                                          <p:attrName>fill.type</p:attrName>
                                        </p:attrNameLst>
                                      </p:cBhvr>
                                      <p:to>
                                        <p:strVal val="solid"/>
                                      </p:to>
                                    </p:set>
                                    <p:set>
                                      <p:cBhvr>
                                        <p:cTn id="2040" dur="2000" fill="hold"/>
                                        <p:tgtEl>
                                          <p:spTgt spid="485"/>
                                        </p:tgtEl>
                                        <p:attrNameLst>
                                          <p:attrName>fill.on</p:attrName>
                                        </p:attrNameLst>
                                      </p:cBhvr>
                                      <p:to>
                                        <p:strVal val="tru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3" name="PlaceHolder 1"/>
          <p:cNvSpPr>
            <a:spLocks noGrp="1"/>
          </p:cNvSpPr>
          <p:nvPr>
            <p:ph type="title"/>
          </p:nvPr>
        </p:nvSpPr>
        <p:spPr>
          <a:xfrm>
            <a:off x="311760" y="444960"/>
            <a:ext cx="7683120" cy="609840"/>
          </a:xfrm>
          <a:prstGeom prst="rect">
            <a:avLst/>
          </a:prstGeom>
          <a:noFill/>
          <a:ln w="0">
            <a:noFill/>
          </a:ln>
        </p:spPr>
        <p:txBody>
          <a:bodyPr lIns="91440" rIns="91440" tIns="91440" bIns="91440" anchor="t">
            <a:noAutofit/>
          </a:bodyPr>
          <a:p>
            <a:pPr indent="0">
              <a:lnSpc>
                <a:spcPct val="100000"/>
              </a:lnSpc>
              <a:buNone/>
            </a:pPr>
            <a:r>
              <a:rPr b="0" lang="de-DE" sz="2800" strike="noStrike" u="none">
                <a:solidFill>
                  <a:schemeClr val="dk1"/>
                </a:solidFill>
                <a:uFillTx/>
                <a:latin typeface="Open Sans"/>
                <a:ea typeface="Open Sans"/>
              </a:rPr>
              <a:t>Service-Definition</a:t>
            </a:r>
            <a:endParaRPr b="0" lang="en-US" sz="2800" strike="noStrike" u="none">
              <a:solidFill>
                <a:srgbClr val="000000"/>
              </a:solidFill>
              <a:uFillTx/>
              <a:latin typeface="Arial"/>
            </a:endParaRPr>
          </a:p>
        </p:txBody>
      </p:sp>
      <p:sp>
        <p:nvSpPr>
          <p:cNvPr id="494" name="PlaceHolder 2"/>
          <p:cNvSpPr>
            <a:spLocks noGrp="1"/>
          </p:cNvSpPr>
          <p:nvPr>
            <p:ph/>
          </p:nvPr>
        </p:nvSpPr>
        <p:spPr>
          <a:xfrm>
            <a:off x="311760" y="1152360"/>
            <a:ext cx="8520120" cy="3416040"/>
          </a:xfrm>
          <a:prstGeom prst="rect">
            <a:avLst/>
          </a:prstGeom>
          <a:noFill/>
          <a:ln w="0">
            <a:noFill/>
          </a:ln>
        </p:spPr>
        <p:txBody>
          <a:bodyPr lIns="91440" rIns="91440" tIns="91440" bIns="91440" anchor="t">
            <a:normAutofit lnSpcReduction="9999"/>
          </a:bodyPr>
          <a:p>
            <a:pPr marL="114480" indent="0">
              <a:lnSpc>
                <a:spcPct val="115000"/>
              </a:lnSpc>
              <a:buNone/>
              <a:tabLst>
                <a:tab algn="l" pos="0"/>
              </a:tabLst>
            </a:pPr>
            <a:r>
              <a:rPr b="0" lang="en-US" sz="1800" strike="noStrike" u="none">
                <a:solidFill>
                  <a:schemeClr val="dk2"/>
                </a:solidFill>
                <a:uFillTx/>
                <a:latin typeface="Consolas"/>
                <a:ea typeface="Open Sans"/>
              </a:rPr>
              <a:t>kind: Service</a:t>
            </a:r>
            <a:endParaRPr b="0" lang="en-US" sz="1800" strike="noStrike" u="none">
              <a:solidFill>
                <a:srgbClr val="000000"/>
              </a:solidFill>
              <a:uFillTx/>
              <a:latin typeface="Open Sans"/>
            </a:endParaRPr>
          </a:p>
          <a:p>
            <a:pPr marL="114480" indent="0">
              <a:lnSpc>
                <a:spcPct val="115000"/>
              </a:lnSpc>
              <a:buNone/>
              <a:tabLst>
                <a:tab algn="l" pos="0"/>
              </a:tabLst>
            </a:pPr>
            <a:r>
              <a:rPr b="0" lang="en-US" sz="1800" strike="noStrike" u="none">
                <a:solidFill>
                  <a:schemeClr val="dk2"/>
                </a:solidFill>
                <a:uFillTx/>
                <a:latin typeface="Consolas"/>
                <a:ea typeface="Open Sans"/>
              </a:rPr>
              <a:t>apiVersion: v1</a:t>
            </a:r>
            <a:endParaRPr b="0" lang="en-US" sz="1800" strike="noStrike" u="none">
              <a:solidFill>
                <a:srgbClr val="000000"/>
              </a:solidFill>
              <a:uFillTx/>
              <a:latin typeface="Open Sans"/>
            </a:endParaRPr>
          </a:p>
          <a:p>
            <a:pPr marL="114480" indent="0">
              <a:lnSpc>
                <a:spcPct val="115000"/>
              </a:lnSpc>
              <a:buNone/>
              <a:tabLst>
                <a:tab algn="l" pos="0"/>
              </a:tabLst>
            </a:pPr>
            <a:r>
              <a:rPr b="0" lang="en-US" sz="1800" strike="noStrike" u="none">
                <a:solidFill>
                  <a:schemeClr val="dk2"/>
                </a:solidFill>
                <a:uFillTx/>
                <a:latin typeface="Consolas"/>
                <a:ea typeface="Open Sans"/>
              </a:rPr>
              <a:t>metadata:</a:t>
            </a:r>
            <a:endParaRPr b="0" lang="en-US" sz="1800" strike="noStrike" u="none">
              <a:solidFill>
                <a:srgbClr val="000000"/>
              </a:solidFill>
              <a:uFillTx/>
              <a:latin typeface="Open Sans"/>
            </a:endParaRPr>
          </a:p>
          <a:p>
            <a:pPr marL="114480" indent="0">
              <a:lnSpc>
                <a:spcPct val="115000"/>
              </a:lnSpc>
              <a:buNone/>
              <a:tabLst>
                <a:tab algn="l" pos="0"/>
              </a:tabLst>
            </a:pPr>
            <a:r>
              <a:rPr b="0" lang="en-US" sz="1800" strike="noStrike" u="none">
                <a:solidFill>
                  <a:schemeClr val="dk2"/>
                </a:solidFill>
                <a:uFillTx/>
                <a:latin typeface="Consolas"/>
                <a:ea typeface="Open Sans"/>
              </a:rPr>
              <a:t>  </a:t>
            </a:r>
            <a:r>
              <a:rPr b="0" lang="en-US" sz="1800" strike="noStrike" u="none">
                <a:solidFill>
                  <a:schemeClr val="dk2"/>
                </a:solidFill>
                <a:uFillTx/>
                <a:latin typeface="Consolas"/>
                <a:ea typeface="Open Sans"/>
              </a:rPr>
              <a:t>name: service-a</a:t>
            </a:r>
            <a:endParaRPr b="0" lang="en-US" sz="1800" strike="noStrike" u="none">
              <a:solidFill>
                <a:srgbClr val="000000"/>
              </a:solidFill>
              <a:uFillTx/>
              <a:latin typeface="Open Sans"/>
            </a:endParaRPr>
          </a:p>
          <a:p>
            <a:pPr marL="114480" indent="0">
              <a:lnSpc>
                <a:spcPct val="115000"/>
              </a:lnSpc>
              <a:buNone/>
              <a:tabLst>
                <a:tab algn="l" pos="0"/>
              </a:tabLst>
            </a:pPr>
            <a:r>
              <a:rPr b="0" lang="en-US" sz="1800" strike="noStrike" u="none">
                <a:solidFill>
                  <a:schemeClr val="dk2"/>
                </a:solidFill>
                <a:uFillTx/>
                <a:latin typeface="Consolas"/>
                <a:ea typeface="Open Sans"/>
              </a:rPr>
              <a:t>spec:</a:t>
            </a:r>
            <a:endParaRPr b="0" lang="en-US" sz="1800" strike="noStrike" u="none">
              <a:solidFill>
                <a:srgbClr val="000000"/>
              </a:solidFill>
              <a:uFillTx/>
              <a:latin typeface="Open Sans"/>
            </a:endParaRPr>
          </a:p>
          <a:p>
            <a:pPr marL="114480" indent="0">
              <a:lnSpc>
                <a:spcPct val="115000"/>
              </a:lnSpc>
              <a:buNone/>
              <a:tabLst>
                <a:tab algn="l" pos="0"/>
              </a:tabLst>
            </a:pPr>
            <a:r>
              <a:rPr b="1" lang="en-US" sz="1800" strike="noStrike" u="none">
                <a:solidFill>
                  <a:schemeClr val="dk2"/>
                </a:solidFill>
                <a:uFillTx/>
                <a:latin typeface="Consolas"/>
                <a:ea typeface="Open Sans"/>
              </a:rPr>
              <a:t>  </a:t>
            </a:r>
            <a:r>
              <a:rPr b="0" lang="en-US" sz="1800" strike="noStrike" u="none">
                <a:solidFill>
                  <a:schemeClr val="dk2"/>
                </a:solidFill>
                <a:uFillTx/>
                <a:latin typeface="Consolas"/>
                <a:ea typeface="Open Sans"/>
              </a:rPr>
              <a:t>selector:</a:t>
            </a:r>
            <a:endParaRPr b="0" lang="en-US" sz="1800" strike="noStrike" u="none">
              <a:solidFill>
                <a:srgbClr val="000000"/>
              </a:solidFill>
              <a:uFillTx/>
              <a:latin typeface="Open Sans"/>
            </a:endParaRPr>
          </a:p>
          <a:p>
            <a:pPr marL="114480" indent="0">
              <a:lnSpc>
                <a:spcPct val="115000"/>
              </a:lnSpc>
              <a:buNone/>
              <a:tabLst>
                <a:tab algn="l" pos="0"/>
              </a:tabLst>
            </a:pPr>
            <a:r>
              <a:rPr b="0" lang="en-US" sz="1800" strike="noStrike" u="none">
                <a:solidFill>
                  <a:schemeClr val="dk2"/>
                </a:solidFill>
                <a:uFillTx/>
                <a:latin typeface="Consolas"/>
                <a:ea typeface="Open Sans"/>
              </a:rPr>
              <a:t>    </a:t>
            </a:r>
            <a:r>
              <a:rPr b="0" lang="en-US" sz="1800" strike="noStrike" u="none">
                <a:solidFill>
                  <a:schemeClr val="dk2"/>
                </a:solidFill>
                <a:uFillTx/>
                <a:latin typeface="Consolas"/>
                <a:ea typeface="Open Sans"/>
              </a:rPr>
              <a:t>tier: service-a</a:t>
            </a:r>
            <a:endParaRPr b="0" lang="en-US" sz="1800" strike="noStrike" u="none">
              <a:solidFill>
                <a:srgbClr val="000000"/>
              </a:solidFill>
              <a:uFillTx/>
              <a:latin typeface="Open Sans"/>
            </a:endParaRPr>
          </a:p>
          <a:p>
            <a:pPr marL="114480" indent="0">
              <a:lnSpc>
                <a:spcPct val="115000"/>
              </a:lnSpc>
              <a:buNone/>
              <a:tabLst>
                <a:tab algn="l" pos="0"/>
              </a:tabLst>
            </a:pPr>
            <a:r>
              <a:rPr b="0" lang="en-US" sz="1800" strike="noStrike" u="none">
                <a:solidFill>
                  <a:schemeClr val="dk2"/>
                </a:solidFill>
                <a:uFillTx/>
                <a:latin typeface="Consolas"/>
                <a:ea typeface="Open Sans"/>
              </a:rPr>
              <a:t>  </a:t>
            </a:r>
            <a:r>
              <a:rPr b="0" lang="en-US" sz="1800" strike="noStrike" u="none">
                <a:solidFill>
                  <a:schemeClr val="dk2"/>
                </a:solidFill>
                <a:uFillTx/>
                <a:latin typeface="Consolas"/>
                <a:ea typeface="Open Sans"/>
              </a:rPr>
              <a:t>ports:</a:t>
            </a:r>
            <a:endParaRPr b="0" lang="en-US" sz="1800" strike="noStrike" u="none">
              <a:solidFill>
                <a:srgbClr val="000000"/>
              </a:solidFill>
              <a:uFillTx/>
              <a:latin typeface="Open Sans"/>
            </a:endParaRPr>
          </a:p>
          <a:p>
            <a:pPr marL="114480" indent="0">
              <a:lnSpc>
                <a:spcPct val="115000"/>
              </a:lnSpc>
              <a:buNone/>
              <a:tabLst>
                <a:tab algn="l" pos="0"/>
              </a:tabLst>
            </a:pPr>
            <a:r>
              <a:rPr b="0" lang="en-US" sz="1800" strike="noStrike" u="none">
                <a:solidFill>
                  <a:schemeClr val="dk2"/>
                </a:solidFill>
                <a:uFillTx/>
                <a:latin typeface="Consolas"/>
                <a:ea typeface="Open Sans"/>
              </a:rPr>
              <a:t>  </a:t>
            </a:r>
            <a:r>
              <a:rPr b="0" lang="en-US" sz="1800" strike="noStrike" u="none">
                <a:solidFill>
                  <a:schemeClr val="dk2"/>
                </a:solidFill>
                <a:uFillTx/>
                <a:latin typeface="Consolas"/>
                <a:ea typeface="Open Sans"/>
              </a:rPr>
              <a:t>- protocol: TCP</a:t>
            </a:r>
            <a:endParaRPr b="0" lang="en-US" sz="1800" strike="noStrike" u="none">
              <a:solidFill>
                <a:srgbClr val="000000"/>
              </a:solidFill>
              <a:uFillTx/>
              <a:latin typeface="Open Sans"/>
            </a:endParaRPr>
          </a:p>
          <a:p>
            <a:pPr marL="114480" indent="0">
              <a:lnSpc>
                <a:spcPct val="115000"/>
              </a:lnSpc>
              <a:buNone/>
              <a:tabLst>
                <a:tab algn="l" pos="0"/>
              </a:tabLst>
            </a:pPr>
            <a:r>
              <a:rPr b="0" lang="en-US" sz="1800" strike="noStrike" u="none">
                <a:solidFill>
                  <a:schemeClr val="dk2"/>
                </a:solidFill>
                <a:uFillTx/>
                <a:latin typeface="Consolas"/>
                <a:ea typeface="Open Sans"/>
              </a:rPr>
              <a:t>    </a:t>
            </a:r>
            <a:r>
              <a:rPr b="0" lang="en-US" sz="1800" strike="noStrike" u="none">
                <a:solidFill>
                  <a:schemeClr val="dk2"/>
                </a:solidFill>
                <a:uFillTx/>
                <a:latin typeface="Consolas"/>
                <a:ea typeface="Open Sans"/>
              </a:rPr>
              <a:t>port: 8000</a:t>
            </a:r>
            <a:endParaRPr b="0" lang="en-US" sz="1800" strike="noStrike" u="none">
              <a:solidFill>
                <a:srgbClr val="000000"/>
              </a:solidFill>
              <a:uFillTx/>
              <a:latin typeface="Open Sans"/>
            </a:endParaRPr>
          </a:p>
          <a:p>
            <a:pPr marL="114480" indent="0">
              <a:lnSpc>
                <a:spcPct val="115000"/>
              </a:lnSpc>
              <a:buNone/>
              <a:tabLst>
                <a:tab algn="l" pos="0"/>
              </a:tabLst>
            </a:pPr>
            <a:r>
              <a:rPr b="0" lang="en-US" sz="1800" strike="noStrike" u="none">
                <a:solidFill>
                  <a:schemeClr val="dk2"/>
                </a:solidFill>
                <a:uFillTx/>
                <a:latin typeface="Consolas"/>
                <a:ea typeface="Open Sans"/>
              </a:rPr>
              <a:t>    </a:t>
            </a:r>
            <a:r>
              <a:rPr b="0" lang="en-US" sz="1800" strike="noStrike" u="none">
                <a:solidFill>
                  <a:schemeClr val="dk2"/>
                </a:solidFill>
                <a:uFillTx/>
                <a:latin typeface="Consolas"/>
                <a:ea typeface="Open Sans"/>
              </a:rPr>
              <a:t>targetPort: 8000</a:t>
            </a:r>
            <a:endParaRPr b="0" lang="en-US" sz="1800" strike="noStrike" u="none">
              <a:solidFill>
                <a:srgbClr val="000000"/>
              </a:solidFill>
              <a:uFillTx/>
              <a:latin typeface="Open Sans"/>
            </a:endParaRPr>
          </a:p>
        </p:txBody>
      </p:sp>
    </p:spTree>
  </p:cSld>
  <mc:AlternateContent>
    <mc:Choice Requires="p14">
      <p:transition spd="slow" p14:dur="2000"/>
    </mc:Choice>
    <mc:Fallback>
      <p:transition spd="slow"/>
    </mc:Fallback>
  </mc:AlternateContent>
  <p:timing>
    <p:tnLst>
      <p:par>
        <p:cTn id="2041" dur="indefinite" restart="never" nodeType="tmRoot">
          <p:childTnLst>
            <p:seq>
              <p:cTn id="2042" dur="indefinite" nodeType="mainSeq">
                <p:childTnLst>
                  <p:par>
                    <p:cTn id="2043" fill="hold">
                      <p:stCondLst>
                        <p:cond delay="indefinite"/>
                      </p:stCondLst>
                      <p:childTnLst>
                        <p:par>
                          <p:cTn id="2044" fill="hold">
                            <p:stCondLst>
                              <p:cond delay="0"/>
                            </p:stCondLst>
                            <p:childTnLst>
                              <p:par>
                                <p:cTn id="2045" nodeType="clickEffect" fill="hold" presetClass="emph" presetID="15">
                                  <p:stCondLst>
                                    <p:cond delay="0"/>
                                  </p:stCondLst>
                                  <p:iterate type="lt">
                                    <p:tmAbs val="25"/>
                                  </p:iterate>
                                  <p:childTnLst>
                                    <p:set>
                                      <p:cBhvr>
                                        <p:cTn id="2046" dur="indefinite"/>
                                        <p:tgtEl>
                                          <p:spTgt spid="494">
                                            <p:txEl>
                                              <p:pRg st="5" end="5"/>
                                            </p:txEl>
                                          </p:spTgt>
                                        </p:tgtEl>
                                        <p:attrNameLst>
                                          <p:attrName>style.fontWeight</p:attrName>
                                        </p:attrNameLst>
                                      </p:cBhvr>
                                      <p:to>
                                        <p:strVal val="bold"/>
                                      </p:to>
                                    </p:set>
                                  </p:childTnLst>
                                </p:cTn>
                              </p:par>
                              <p:par>
                                <p:cTn id="2047" nodeType="withEffect" fill="hold" presetClass="emph" presetID="15">
                                  <p:stCondLst>
                                    <p:cond delay="0"/>
                                  </p:stCondLst>
                                  <p:iterate type="lt">
                                    <p:tmAbs val="25"/>
                                  </p:iterate>
                                  <p:childTnLst>
                                    <p:set>
                                      <p:cBhvr>
                                        <p:cTn id="2048" dur="indefinite"/>
                                        <p:tgtEl>
                                          <p:spTgt spid="494">
                                            <p:txEl>
                                              <p:pRg st="6" end="6"/>
                                            </p:txEl>
                                          </p:spTgt>
                                        </p:tgtEl>
                                        <p:attrNameLst>
                                          <p:attrName>style.fontWeight</p:attrName>
                                        </p:attrNameLst>
                                      </p:cBhvr>
                                      <p:to>
                                        <p:strVal val="bold"/>
                                      </p:to>
                                    </p:set>
                                  </p:childTnLst>
                                </p:cTn>
                              </p:par>
                            </p:childTnLst>
                          </p:cTn>
                        </p:par>
                      </p:childTnLst>
                    </p:cTn>
                  </p:par>
                  <p:par>
                    <p:cTn id="2049" fill="hold">
                      <p:stCondLst>
                        <p:cond delay="indefinite"/>
                      </p:stCondLst>
                      <p:childTnLst>
                        <p:par>
                          <p:cTn id="2050" fill="hold">
                            <p:stCondLst>
                              <p:cond delay="0"/>
                            </p:stCondLst>
                            <p:childTnLst>
                              <p:par>
                                <p:cTn id="2051" nodeType="clickEffect" fill="hold" presetClass="entr" presetID="1">
                                  <p:stCondLst>
                                    <p:cond delay="0"/>
                                  </p:stCondLst>
                                  <p:childTnLst>
                                    <p:set>
                                      <p:cBhvr>
                                        <p:cTn id="2052" dur="1" fill="hold">
                                          <p:stCondLst>
                                            <p:cond delay="0"/>
                                          </p:stCondLst>
                                        </p:cTn>
                                        <p:tgtEl>
                                          <p:spTgt spid="494">
                                            <p:txEl>
                                              <p:pRg st="9" end="9"/>
                                            </p:txEl>
                                          </p:spTgt>
                                        </p:tgtEl>
                                        <p:attrNameLst>
                                          <p:attrName>style.visibility</p:attrName>
                                        </p:attrNameLst>
                                      </p:cBhvr>
                                      <p:to>
                                        <p:strVal val="visible"/>
                                      </p:to>
                                    </p:set>
                                  </p:childTnLst>
                                </p:cTn>
                              </p:par>
                              <p:par>
                                <p:cTn id="2053" nodeType="withEffect" fill="hold" presetClass="entr" presetID="1">
                                  <p:stCondLst>
                                    <p:cond delay="0"/>
                                  </p:stCondLst>
                                  <p:childTnLst>
                                    <p:set>
                                      <p:cBhvr>
                                        <p:cTn id="2054" dur="1" fill="hold">
                                          <p:stCondLst>
                                            <p:cond delay="0"/>
                                          </p:stCondLst>
                                        </p:cTn>
                                        <p:tgtEl>
                                          <p:spTgt spid="494">
                                            <p:txEl>
                                              <p:pRg st="10" end="10"/>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5" name="PlaceHolder 1"/>
          <p:cNvSpPr>
            <a:spLocks noGrp="1"/>
          </p:cNvSpPr>
          <p:nvPr>
            <p:ph type="title"/>
          </p:nvPr>
        </p:nvSpPr>
        <p:spPr>
          <a:xfrm>
            <a:off x="311760" y="444960"/>
            <a:ext cx="7683120" cy="609840"/>
          </a:xfrm>
          <a:prstGeom prst="rect">
            <a:avLst/>
          </a:prstGeom>
          <a:noFill/>
          <a:ln w="0">
            <a:noFill/>
          </a:ln>
        </p:spPr>
        <p:txBody>
          <a:bodyPr lIns="91440" rIns="91440" tIns="91440" bIns="91440" anchor="t">
            <a:noAutofit/>
          </a:bodyPr>
          <a:p>
            <a:pPr indent="0">
              <a:lnSpc>
                <a:spcPct val="100000"/>
              </a:lnSpc>
              <a:buNone/>
            </a:pPr>
            <a:r>
              <a:rPr b="0" lang="de-DE" sz="2800" strike="noStrike" u="none">
                <a:solidFill>
                  <a:schemeClr val="dk1"/>
                </a:solidFill>
                <a:uFillTx/>
                <a:latin typeface="Open Sans"/>
                <a:ea typeface="Open Sans"/>
              </a:rPr>
              <a:t>Service-Types: ClusterIP</a:t>
            </a:r>
            <a:endParaRPr b="0" lang="en-US" sz="2800" strike="noStrike" u="none">
              <a:solidFill>
                <a:srgbClr val="000000"/>
              </a:solidFill>
              <a:uFillTx/>
              <a:latin typeface="Arial"/>
            </a:endParaRPr>
          </a:p>
        </p:txBody>
      </p:sp>
      <p:sp>
        <p:nvSpPr>
          <p:cNvPr id="496" name="PlaceHolder 2"/>
          <p:cNvSpPr>
            <a:spLocks noGrp="1"/>
          </p:cNvSpPr>
          <p:nvPr>
            <p:ph/>
          </p:nvPr>
        </p:nvSpPr>
        <p:spPr>
          <a:xfrm>
            <a:off x="311760" y="1152360"/>
            <a:ext cx="8520120" cy="3416040"/>
          </a:xfrm>
          <a:prstGeom prst="rect">
            <a:avLst/>
          </a:prstGeom>
          <a:noFill/>
          <a:ln w="0">
            <a:noFill/>
          </a:ln>
        </p:spPr>
        <p:txBody>
          <a:bodyPr lIns="91440" rIns="91440" tIns="91440" bIns="91440" anchor="t">
            <a:normAutofit/>
          </a:bodyPr>
          <a:p>
            <a:pPr marL="285840" indent="-285840">
              <a:lnSpc>
                <a:spcPct val="200000"/>
              </a:lnSpc>
              <a:buClr>
                <a:srgbClr val="595959"/>
              </a:buClr>
              <a:buFont typeface="Arial"/>
              <a:buChar char="•"/>
            </a:pPr>
            <a:r>
              <a:rPr b="0" lang="en-US" sz="1800" strike="noStrike" u="none">
                <a:solidFill>
                  <a:schemeClr val="dk2"/>
                </a:solidFill>
                <a:uFillTx/>
                <a:latin typeface="Open Sans"/>
                <a:ea typeface="Open Sans"/>
              </a:rPr>
              <a:t>Most commonly used type</a:t>
            </a:r>
            <a:endParaRPr b="0" lang="en-US" sz="1800" strike="noStrike" u="none">
              <a:solidFill>
                <a:srgbClr val="000000"/>
              </a:solidFill>
              <a:uFillTx/>
              <a:latin typeface="Open Sans"/>
            </a:endParaRPr>
          </a:p>
          <a:p>
            <a:pPr marL="285840" indent="-285840">
              <a:lnSpc>
                <a:spcPct val="200000"/>
              </a:lnSpc>
              <a:buClr>
                <a:srgbClr val="595959"/>
              </a:buClr>
              <a:buFont typeface="Arial"/>
              <a:buChar char="•"/>
            </a:pPr>
            <a:r>
              <a:rPr b="0" lang="en-US" sz="1800" strike="noStrike" u="none">
                <a:solidFill>
                  <a:schemeClr val="dk2"/>
                </a:solidFill>
                <a:uFillTx/>
                <a:latin typeface="Open Sans"/>
                <a:ea typeface="Open Sans"/>
              </a:rPr>
              <a:t>Internal IP address</a:t>
            </a:r>
            <a:endParaRPr b="0" lang="en-US" sz="1800" strike="noStrike" u="none">
              <a:solidFill>
                <a:srgbClr val="000000"/>
              </a:solidFill>
              <a:uFillTx/>
              <a:latin typeface="Open Sans"/>
            </a:endParaRPr>
          </a:p>
          <a:p>
            <a:pPr marL="285840" indent="-285840">
              <a:lnSpc>
                <a:spcPct val="200000"/>
              </a:lnSpc>
              <a:buClr>
                <a:srgbClr val="595959"/>
              </a:buClr>
              <a:buFont typeface="Arial"/>
              <a:buChar char="•"/>
            </a:pPr>
            <a:r>
              <a:rPr b="0" lang="en-US" sz="1800" strike="noStrike" u="none">
                <a:solidFill>
                  <a:schemeClr val="dk2"/>
                </a:solidFill>
                <a:uFillTx/>
                <a:latin typeface="Open Sans"/>
                <a:ea typeface="Open Sans"/>
              </a:rPr>
              <a:t>Service is only reachable within the cluster</a:t>
            </a:r>
            <a:endParaRPr b="0" lang="en-US" sz="1800" strike="noStrike" u="none">
              <a:solidFill>
                <a:srgbClr val="000000"/>
              </a:solidFill>
              <a:uFillTx/>
              <a:latin typeface="Open Sans"/>
            </a:endParaRPr>
          </a:p>
          <a:p>
            <a:pPr marL="285840" indent="-285840">
              <a:lnSpc>
                <a:spcPct val="200000"/>
              </a:lnSpc>
              <a:buClr>
                <a:srgbClr val="595959"/>
              </a:buClr>
              <a:buFont typeface="Arial"/>
              <a:buChar char="•"/>
            </a:pPr>
            <a:r>
              <a:rPr b="0" lang="en-US" sz="1800" strike="noStrike" u="none">
                <a:solidFill>
                  <a:schemeClr val="dk2"/>
                </a:solidFill>
                <a:uFillTx/>
                <a:latin typeface="Open Sans"/>
                <a:ea typeface="Open Sans"/>
              </a:rPr>
              <a:t>Use case: Communication within cluster</a:t>
            </a:r>
            <a:endParaRPr b="0" lang="en-US" sz="1800" strike="noStrike" u="none">
              <a:solidFill>
                <a:srgbClr val="000000"/>
              </a:solidFill>
              <a:uFillTx/>
              <a:latin typeface="Open Sans"/>
            </a:endParaRPr>
          </a:p>
        </p:txBody>
      </p:sp>
      <p:pic>
        <p:nvPicPr>
          <p:cNvPr id="497" name="Grafik 3" descr=""/>
          <p:cNvPicPr/>
          <p:nvPr/>
        </p:nvPicPr>
        <p:blipFill>
          <a:blip r:embed="rId1"/>
          <a:stretch/>
        </p:blipFill>
        <p:spPr>
          <a:xfrm>
            <a:off x="5160960" y="1247760"/>
            <a:ext cx="3670920" cy="2998080"/>
          </a:xfrm>
          <a:prstGeom prst="rect">
            <a:avLst/>
          </a:prstGeom>
          <a:noFill/>
          <a:ln w="0">
            <a:noFill/>
          </a:ln>
        </p:spPr>
      </p:pic>
    </p:spTree>
  </p:cSld>
  <mc:AlternateContent>
    <mc:Choice Requires="p14">
      <p:transition spd="slow" p14:dur="2000"/>
    </mc:Choice>
    <mc:Fallback>
      <p:transition spd="slow"/>
    </mc:Fallback>
  </mc:AlternateContent>
  <p:timing>
    <p:tnLst>
      <p:par>
        <p:cTn id="2055" dur="indefinite" restart="never" nodeType="tmRoot">
          <p:childTnLst>
            <p:seq>
              <p:cTn id="2056" dur="indefinite" nodeType="mainSeq">
                <p:childTnLst>
                  <p:par>
                    <p:cTn id="2057" fill="hold">
                      <p:stCondLst>
                        <p:cond delay="indefinite"/>
                      </p:stCondLst>
                      <p:childTnLst>
                        <p:par>
                          <p:cTn id="2058" fill="hold">
                            <p:stCondLst>
                              <p:cond delay="0"/>
                            </p:stCondLst>
                            <p:childTnLst>
                              <p:par>
                                <p:cTn id="2059" nodeType="clickEffect" fill="hold" presetClass="entr" presetID="1">
                                  <p:stCondLst>
                                    <p:cond delay="0"/>
                                  </p:stCondLst>
                                  <p:childTnLst>
                                    <p:set>
                                      <p:cBhvr>
                                        <p:cTn id="2060" dur="1" fill="hold">
                                          <p:stCondLst>
                                            <p:cond delay="0"/>
                                          </p:stCondLst>
                                        </p:cTn>
                                        <p:tgtEl>
                                          <p:spTgt spid="496">
                                            <p:txEl>
                                              <p:pRg st="0" end="0"/>
                                            </p:txEl>
                                          </p:spTgt>
                                        </p:tgtEl>
                                        <p:attrNameLst>
                                          <p:attrName>style.visibility</p:attrName>
                                        </p:attrNameLst>
                                      </p:cBhvr>
                                      <p:to>
                                        <p:strVal val="visible"/>
                                      </p:to>
                                    </p:set>
                                  </p:childTnLst>
                                </p:cTn>
                              </p:par>
                            </p:childTnLst>
                          </p:cTn>
                        </p:par>
                      </p:childTnLst>
                    </p:cTn>
                  </p:par>
                  <p:par>
                    <p:cTn id="2061" fill="hold">
                      <p:stCondLst>
                        <p:cond delay="indefinite"/>
                      </p:stCondLst>
                      <p:childTnLst>
                        <p:par>
                          <p:cTn id="2062" fill="hold">
                            <p:stCondLst>
                              <p:cond delay="0"/>
                            </p:stCondLst>
                            <p:childTnLst>
                              <p:par>
                                <p:cTn id="2063" nodeType="clickEffect" fill="hold" presetClass="entr" presetID="1">
                                  <p:stCondLst>
                                    <p:cond delay="0"/>
                                  </p:stCondLst>
                                  <p:childTnLst>
                                    <p:set>
                                      <p:cBhvr>
                                        <p:cTn id="2064" dur="1" fill="hold">
                                          <p:stCondLst>
                                            <p:cond delay="0"/>
                                          </p:stCondLst>
                                        </p:cTn>
                                        <p:tgtEl>
                                          <p:spTgt spid="496">
                                            <p:txEl>
                                              <p:pRg st="1" end="1"/>
                                            </p:txEl>
                                          </p:spTgt>
                                        </p:tgtEl>
                                        <p:attrNameLst>
                                          <p:attrName>style.visibility</p:attrName>
                                        </p:attrNameLst>
                                      </p:cBhvr>
                                      <p:to>
                                        <p:strVal val="visible"/>
                                      </p:to>
                                    </p:set>
                                  </p:childTnLst>
                                </p:cTn>
                              </p:par>
                            </p:childTnLst>
                          </p:cTn>
                        </p:par>
                      </p:childTnLst>
                    </p:cTn>
                  </p:par>
                  <p:par>
                    <p:cTn id="2065" fill="hold">
                      <p:stCondLst>
                        <p:cond delay="indefinite"/>
                      </p:stCondLst>
                      <p:childTnLst>
                        <p:par>
                          <p:cTn id="2066" fill="hold">
                            <p:stCondLst>
                              <p:cond delay="0"/>
                            </p:stCondLst>
                            <p:childTnLst>
                              <p:par>
                                <p:cTn id="2067" nodeType="clickEffect" fill="hold" presetClass="entr" presetID="1">
                                  <p:stCondLst>
                                    <p:cond delay="0"/>
                                  </p:stCondLst>
                                  <p:childTnLst>
                                    <p:set>
                                      <p:cBhvr>
                                        <p:cTn id="2068" dur="1" fill="hold">
                                          <p:stCondLst>
                                            <p:cond delay="0"/>
                                          </p:stCondLst>
                                        </p:cTn>
                                        <p:tgtEl>
                                          <p:spTgt spid="496">
                                            <p:txEl>
                                              <p:pRg st="2" end="2"/>
                                            </p:txEl>
                                          </p:spTgt>
                                        </p:tgtEl>
                                        <p:attrNameLst>
                                          <p:attrName>style.visibility</p:attrName>
                                        </p:attrNameLst>
                                      </p:cBhvr>
                                      <p:to>
                                        <p:strVal val="visible"/>
                                      </p:to>
                                    </p:set>
                                  </p:childTnLst>
                                </p:cTn>
                              </p:par>
                            </p:childTnLst>
                          </p:cTn>
                        </p:par>
                      </p:childTnLst>
                    </p:cTn>
                  </p:par>
                  <p:par>
                    <p:cTn id="2069" fill="hold">
                      <p:stCondLst>
                        <p:cond delay="indefinite"/>
                      </p:stCondLst>
                      <p:childTnLst>
                        <p:par>
                          <p:cTn id="2070" fill="hold">
                            <p:stCondLst>
                              <p:cond delay="0"/>
                            </p:stCondLst>
                            <p:childTnLst>
                              <p:par>
                                <p:cTn id="2071" nodeType="clickEffect" fill="hold" presetClass="entr" presetID="1">
                                  <p:stCondLst>
                                    <p:cond delay="0"/>
                                  </p:stCondLst>
                                  <p:childTnLst>
                                    <p:set>
                                      <p:cBhvr>
                                        <p:cTn id="2072" dur="1" fill="hold">
                                          <p:stCondLst>
                                            <p:cond delay="0"/>
                                          </p:stCondLst>
                                        </p:cTn>
                                        <p:tgtEl>
                                          <p:spTgt spid="496">
                                            <p:txEl>
                                              <p:pRg st="3" end="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rPr sz="3600" b="0">
                <a:solidFill>
                  <a:srgbClr val="444444"/>
                </a:solidFill>
                <a:latin typeface="Open Sans"/>
              </a:rPr>
              <a:t>Creational Patterns - Überblick</a:t>
            </a:r>
          </a:p>
        </p:txBody>
      </p:sp>
      <p:sp>
        <p:nvSpPr>
          <p:cNvPr id="3" name="Subtitle 2"/>
          <p:cNvSpPr>
            <a:spLocks noGrp="1"/>
          </p:cNvSpPr>
          <p:nvPr>
            <p:ph type="subTitle"/>
          </p:nvPr>
        </p:nvSpPr>
        <p:spPr/>
        <p:txBody>
          <a:bodyPr anchor="t" tIns="152400" bIns="152400" lIns="152400" rIns="152400"/>
          <a:lstStyle/>
          <a:p/>
          <a:p>
            <a:pPr>
              <a:spcBef>
                <a:spcPts val="0"/>
              </a:spcBef>
              <a:spcAft>
                <a:spcPts val="1000"/>
              </a:spcAft>
              <a:defRPr sz="1800">
                <a:latin typeface="Open Sans Light"/>
              </a:defRPr>
            </a:pPr>
            <a:r>
              <a:t>Factory Method - Objekterzeugung über Subklassen</a:t>
            </a:r>
          </a:p>
          <a:p>
            <a:pPr>
              <a:spcBef>
                <a:spcPts val="400"/>
              </a:spcBef>
              <a:spcAft>
                <a:spcPts val="1000"/>
              </a:spcAft>
              <a:defRPr sz="1800">
                <a:latin typeface="Open Sans Light"/>
              </a:defRPr>
            </a:pPr>
            <a:r>
              <a:t>Abstract Factory - Familien verwandter Objekte erstellen</a:t>
            </a:r>
          </a:p>
          <a:p>
            <a:pPr>
              <a:spcBef>
                <a:spcPts val="400"/>
              </a:spcBef>
              <a:spcAft>
                <a:spcPts val="1000"/>
              </a:spcAft>
              <a:defRPr sz="1800">
                <a:latin typeface="Open Sans Light"/>
              </a:defRPr>
            </a:pPr>
            <a:r>
              <a:t>Builder - Komplexe Objekte Schritt für Schritt konstruieren</a:t>
            </a:r>
          </a:p>
          <a:p>
            <a:pPr>
              <a:spcBef>
                <a:spcPts val="400"/>
              </a:spcBef>
              <a:spcAft>
                <a:spcPts val="1000"/>
              </a:spcAft>
              <a:defRPr sz="1800">
                <a:latin typeface="Open Sans Light"/>
              </a:defRPr>
            </a:pPr>
            <a:r>
              <a:t>Prototype - Objekte durch Klonen erzeugen</a:t>
            </a:r>
          </a:p>
          <a:p>
            <a:pPr>
              <a:spcBef>
                <a:spcPts val="400"/>
              </a:spcBef>
              <a:spcAft>
                <a:spcPts val="1000"/>
              </a:spcAft>
              <a:defRPr sz="1800">
                <a:latin typeface="Open Sans Light"/>
              </a:defRPr>
            </a:pPr>
            <a:r>
              <a:t>Singleton - Eindeutige Instanz einer Klasse gewährleisten</a:t>
            </a:r>
          </a:p>
          <a:p>
            <a:pPr>
              <a:spcBef>
                <a:spcPts val="400"/>
              </a:spcBef>
              <a:spcAft>
                <a:spcPts val="1000"/>
              </a:spcAft>
              <a:defRPr sz="1800">
                <a:latin typeface="Open Sans Light"/>
              </a:defRPr>
            </a:pPr>
          </a:p>
          <a:p>
            <a:pPr>
              <a:spcBef>
                <a:spcPts val="400"/>
              </a:spcBef>
              <a:spcAft>
                <a:spcPts val="1000"/>
              </a:spcAft>
              <a:defRPr sz="1800">
                <a:latin typeface="Open Sans Light"/>
              </a:defRPr>
            </a:pPr>
            <a:r>
              <a:t>Gemeinsames Ziel: Kontrolle über Objekterzeugung</a:t>
            </a:r>
          </a:p>
          <a:p>
            <a:pPr>
              <a:spcBef>
                <a:spcPts val="400"/>
              </a:spcBef>
              <a:spcAft>
                <a:spcPts val="1000"/>
              </a:spcAft>
              <a:defRPr sz="1800">
                <a:latin typeface="Open Sans Light"/>
              </a:defRPr>
            </a:pPr>
            <a:r>
              <a:t>Flexibilität und Entkopplung bei der Instanzierung</a:t>
            </a:r>
          </a:p>
        </p:txBody>
      </p:sp>
    </p:spTree>
  </p:cSld>
  <p:clrMapOvr>
    <a:masterClrMapping/>
  </p:clrMapOvr>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rPr sz="3600" b="0">
                <a:solidFill>
                  <a:srgbClr val="444444"/>
                </a:solidFill>
                <a:latin typeface="Open Sans"/>
              </a:rPr>
              <a:t>Creational Patterns - Überblick</a:t>
            </a:r>
          </a:p>
        </p:txBody>
      </p:sp>
      <p:sp>
        <p:nvSpPr>
          <p:cNvPr id="3" name="Subtitle 2"/>
          <p:cNvSpPr>
            <a:spLocks noGrp="1"/>
          </p:cNvSpPr>
          <p:nvPr>
            <p:ph type="subTitle"/>
          </p:nvPr>
        </p:nvSpPr>
        <p:spPr/>
        <p:txBody>
          <a:bodyPr anchor="t" tIns="152400" bIns="152400" lIns="152400" rIns="152400"/>
          <a:lstStyle/>
          <a:p/>
          <a:p>
            <a:pPr>
              <a:spcBef>
                <a:spcPts val="0"/>
              </a:spcBef>
              <a:spcAft>
                <a:spcPts val="1000"/>
              </a:spcAft>
              <a:defRPr sz="1800">
                <a:latin typeface="Open Sans Light"/>
              </a:defRPr>
            </a:pPr>
            <a:r>
              <a:t>Factory Method - Objekterzeugung über Subklassen</a:t>
            </a:r>
          </a:p>
          <a:p>
            <a:pPr>
              <a:spcBef>
                <a:spcPts val="400"/>
              </a:spcBef>
              <a:spcAft>
                <a:spcPts val="1000"/>
              </a:spcAft>
              <a:defRPr sz="1800">
                <a:latin typeface="Open Sans Light"/>
              </a:defRPr>
            </a:pPr>
            <a:r>
              <a:t>Abstract Factory - Familien verwandter Objekte erstellen</a:t>
            </a:r>
          </a:p>
          <a:p>
            <a:pPr>
              <a:spcBef>
                <a:spcPts val="400"/>
              </a:spcBef>
              <a:spcAft>
                <a:spcPts val="1000"/>
              </a:spcAft>
              <a:defRPr sz="1800">
                <a:latin typeface="Open Sans Light"/>
              </a:defRPr>
            </a:pPr>
            <a:r>
              <a:t>Builder - Komplexe Objekte Schritt für Schritt konstruieren</a:t>
            </a:r>
          </a:p>
          <a:p>
            <a:pPr>
              <a:spcBef>
                <a:spcPts val="400"/>
              </a:spcBef>
              <a:spcAft>
                <a:spcPts val="1000"/>
              </a:spcAft>
              <a:defRPr sz="1800">
                <a:latin typeface="Open Sans Light"/>
              </a:defRPr>
            </a:pPr>
            <a:r>
              <a:t>Prototype - Objekte durch Klonen erzeugen</a:t>
            </a:r>
          </a:p>
          <a:p>
            <a:pPr>
              <a:spcBef>
                <a:spcPts val="400"/>
              </a:spcBef>
              <a:spcAft>
                <a:spcPts val="1000"/>
              </a:spcAft>
              <a:defRPr sz="1800">
                <a:latin typeface="Open Sans Light"/>
              </a:defRPr>
            </a:pPr>
            <a:r>
              <a:t>Singleton - Eindeutige Instanz einer Klasse gewährleisten</a:t>
            </a:r>
          </a:p>
          <a:p>
            <a:pPr>
              <a:spcBef>
                <a:spcPts val="400"/>
              </a:spcBef>
              <a:spcAft>
                <a:spcPts val="1000"/>
              </a:spcAft>
              <a:defRPr sz="1800">
                <a:latin typeface="Open Sans Light"/>
              </a:defRPr>
            </a:pPr>
          </a:p>
          <a:p>
            <a:pPr>
              <a:spcBef>
                <a:spcPts val="400"/>
              </a:spcBef>
              <a:spcAft>
                <a:spcPts val="1000"/>
              </a:spcAft>
              <a:defRPr sz="1800">
                <a:latin typeface="Open Sans Light"/>
              </a:defRPr>
            </a:pPr>
            <a:r>
              <a:t>Gemeinsames Ziel: Kontrolle über Objekterzeugung</a:t>
            </a:r>
          </a:p>
          <a:p>
            <a:pPr>
              <a:spcBef>
                <a:spcPts val="400"/>
              </a:spcBef>
              <a:spcAft>
                <a:spcPts val="1000"/>
              </a:spcAft>
              <a:defRPr sz="1800">
                <a:latin typeface="Open Sans Light"/>
              </a:defRPr>
            </a:pPr>
            <a:r>
              <a:t>Flexibilität und Entkopplung bei der Instanzierung</a:t>
            </a:r>
          </a:p>
        </p:txBody>
      </p:sp>
    </p:spTree>
  </p:cSld>
  <p:clrMapOvr>
    <a:masterClrMapping/>
  </p:clrMapOvr>
</p:sld>
</file>

<file path=ppt/slides/slide1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8" name="PlaceHolder 1"/>
          <p:cNvSpPr>
            <a:spLocks noGrp="1"/>
          </p:cNvSpPr>
          <p:nvPr>
            <p:ph type="title"/>
          </p:nvPr>
        </p:nvSpPr>
        <p:spPr>
          <a:xfrm>
            <a:off x="311760" y="444960"/>
            <a:ext cx="7683120" cy="609840"/>
          </a:xfrm>
          <a:prstGeom prst="rect">
            <a:avLst/>
          </a:prstGeom>
          <a:noFill/>
          <a:ln w="0">
            <a:noFill/>
          </a:ln>
        </p:spPr>
        <p:txBody>
          <a:bodyPr lIns="91440" rIns="91440" tIns="91440" bIns="91440" anchor="t">
            <a:noAutofit/>
          </a:bodyPr>
          <a:p>
            <a:pPr indent="0">
              <a:lnSpc>
                <a:spcPct val="100000"/>
              </a:lnSpc>
              <a:buNone/>
            </a:pPr>
            <a:r>
              <a:rPr b="0" lang="de-DE" sz="2800" strike="noStrike" u="none">
                <a:solidFill>
                  <a:schemeClr val="dk1"/>
                </a:solidFill>
                <a:uFillTx/>
                <a:latin typeface="Open Sans"/>
                <a:ea typeface="Open Sans"/>
              </a:rPr>
              <a:t>Service-Types: NodePort</a:t>
            </a:r>
            <a:endParaRPr b="0" lang="en-US" sz="2800" strike="noStrike" u="none">
              <a:solidFill>
                <a:srgbClr val="000000"/>
              </a:solidFill>
              <a:uFillTx/>
              <a:latin typeface="Arial"/>
            </a:endParaRPr>
          </a:p>
        </p:txBody>
      </p:sp>
      <p:sp>
        <p:nvSpPr>
          <p:cNvPr id="499" name="PlaceHolder 2"/>
          <p:cNvSpPr>
            <a:spLocks noGrp="1"/>
          </p:cNvSpPr>
          <p:nvPr>
            <p:ph/>
          </p:nvPr>
        </p:nvSpPr>
        <p:spPr>
          <a:xfrm>
            <a:off x="311760" y="1152360"/>
            <a:ext cx="8520120" cy="3416040"/>
          </a:xfrm>
          <a:prstGeom prst="rect">
            <a:avLst/>
          </a:prstGeom>
          <a:noFill/>
          <a:ln w="0">
            <a:noFill/>
          </a:ln>
        </p:spPr>
        <p:txBody>
          <a:bodyPr lIns="91440" rIns="91440" tIns="91440" bIns="91440" anchor="t">
            <a:normAutofit lnSpcReduction="9999"/>
          </a:bodyPr>
          <a:p>
            <a:pPr marL="285840" indent="-285840">
              <a:lnSpc>
                <a:spcPct val="200000"/>
              </a:lnSpc>
              <a:buClr>
                <a:srgbClr val="595959"/>
              </a:buClr>
              <a:buFont typeface="Arial"/>
              <a:buChar char="•"/>
            </a:pPr>
            <a:r>
              <a:rPr b="0" lang="en-US" sz="1800" strike="noStrike" u="none">
                <a:solidFill>
                  <a:schemeClr val="dk2"/>
                </a:solidFill>
                <a:uFillTx/>
                <a:latin typeface="Open Sans"/>
                <a:ea typeface="Open Sans"/>
              </a:rPr>
              <a:t>Extension of ClusterIP</a:t>
            </a:r>
            <a:endParaRPr b="0" lang="en-US" sz="1800" strike="noStrike" u="none">
              <a:solidFill>
                <a:srgbClr val="000000"/>
              </a:solidFill>
              <a:uFillTx/>
              <a:latin typeface="Open Sans"/>
            </a:endParaRPr>
          </a:p>
          <a:p>
            <a:pPr marL="285840" indent="-285840">
              <a:lnSpc>
                <a:spcPct val="200000"/>
              </a:lnSpc>
              <a:buClr>
                <a:srgbClr val="595959"/>
              </a:buClr>
              <a:buFont typeface="Arial"/>
              <a:buChar char="•"/>
            </a:pPr>
            <a:r>
              <a:rPr b="0" lang="en-US" sz="1800" strike="noStrike" u="none">
                <a:solidFill>
                  <a:schemeClr val="dk2"/>
                </a:solidFill>
                <a:uFillTx/>
                <a:latin typeface="Open Sans"/>
                <a:ea typeface="Open Sans"/>
              </a:rPr>
              <a:t>Cluster-wide IP is assigned</a:t>
            </a:r>
            <a:endParaRPr b="0" lang="en-US" sz="1800" strike="noStrike" u="none">
              <a:solidFill>
                <a:srgbClr val="000000"/>
              </a:solidFill>
              <a:uFillTx/>
              <a:latin typeface="Open Sans"/>
            </a:endParaRPr>
          </a:p>
          <a:p>
            <a:pPr marL="285840" indent="-285840">
              <a:lnSpc>
                <a:spcPct val="200000"/>
              </a:lnSpc>
              <a:buClr>
                <a:srgbClr val="595959"/>
              </a:buClr>
              <a:buFont typeface="Arial"/>
              <a:buChar char="•"/>
            </a:pPr>
            <a:r>
              <a:rPr b="0" lang="en-US" sz="1800" strike="noStrike" u="none">
                <a:solidFill>
                  <a:schemeClr val="dk2"/>
                </a:solidFill>
                <a:uFillTx/>
                <a:latin typeface="Open Sans"/>
                <a:ea typeface="Open Sans"/>
              </a:rPr>
              <a:t>Service is externally accessible</a:t>
            </a:r>
            <a:endParaRPr b="0" lang="en-US" sz="1800" strike="noStrike" u="none">
              <a:solidFill>
                <a:srgbClr val="000000"/>
              </a:solidFill>
              <a:uFillTx/>
              <a:latin typeface="Open Sans"/>
            </a:endParaRPr>
          </a:p>
          <a:p>
            <a:pPr marL="285840" indent="-285840">
              <a:lnSpc>
                <a:spcPct val="200000"/>
              </a:lnSpc>
              <a:buClr>
                <a:srgbClr val="595959"/>
              </a:buClr>
              <a:buFont typeface="Arial"/>
              <a:buChar char="•"/>
            </a:pPr>
            <a:r>
              <a:rPr b="0" lang="en-US" sz="1800" strike="noStrike" u="none">
                <a:solidFill>
                  <a:schemeClr val="dk2"/>
                </a:solidFill>
                <a:uFillTx/>
                <a:latin typeface="Open Sans"/>
                <a:ea typeface="Open Sans"/>
              </a:rPr>
              <a:t>Service is reachable via any node IP </a:t>
            </a:r>
            <a:endParaRPr b="0" lang="en-US" sz="1800" strike="noStrike" u="none">
              <a:solidFill>
                <a:srgbClr val="000000"/>
              </a:solidFill>
              <a:uFillTx/>
              <a:latin typeface="Open Sans"/>
            </a:endParaRPr>
          </a:p>
          <a:p>
            <a:pPr marL="285840" indent="-285840">
              <a:lnSpc>
                <a:spcPct val="200000"/>
              </a:lnSpc>
              <a:buClr>
                <a:srgbClr val="595959"/>
              </a:buClr>
              <a:buFont typeface="Arial"/>
              <a:buChar char="•"/>
            </a:pPr>
            <a:r>
              <a:rPr b="0" lang="en-US" sz="1800" strike="noStrike" u="none">
                <a:solidFill>
                  <a:schemeClr val="dk2"/>
                </a:solidFill>
                <a:uFillTx/>
                <a:latin typeface="Open Sans"/>
                <a:ea typeface="Open Sans"/>
              </a:rPr>
              <a:t>Port: 30000-32767</a:t>
            </a:r>
            <a:endParaRPr b="0" lang="en-US" sz="1800" strike="noStrike" u="none">
              <a:solidFill>
                <a:srgbClr val="000000"/>
              </a:solidFill>
              <a:uFillTx/>
              <a:latin typeface="Open Sans"/>
            </a:endParaRPr>
          </a:p>
          <a:p>
            <a:pPr marL="285840" indent="-285840">
              <a:lnSpc>
                <a:spcPct val="200000"/>
              </a:lnSpc>
              <a:buClr>
                <a:srgbClr val="595959"/>
              </a:buClr>
              <a:buFont typeface="Arial"/>
              <a:buChar char="•"/>
            </a:pPr>
            <a:r>
              <a:rPr b="0" lang="en-US" sz="1800" strike="noStrike" u="none">
                <a:solidFill>
                  <a:schemeClr val="dk2"/>
                </a:solidFill>
                <a:uFillTx/>
                <a:latin typeface="Open Sans"/>
                <a:ea typeface="Open Sans"/>
              </a:rPr>
              <a:t>Use case: External accessibility</a:t>
            </a:r>
            <a:endParaRPr b="0" lang="en-US" sz="1800" strike="noStrike" u="none">
              <a:solidFill>
                <a:srgbClr val="000000"/>
              </a:solidFill>
              <a:uFillTx/>
              <a:latin typeface="Open Sans"/>
            </a:endParaRPr>
          </a:p>
        </p:txBody>
      </p:sp>
      <p:pic>
        <p:nvPicPr>
          <p:cNvPr id="500" name="Grafik 4" descr=""/>
          <p:cNvPicPr/>
          <p:nvPr/>
        </p:nvPicPr>
        <p:blipFill>
          <a:blip r:embed="rId1"/>
          <a:stretch/>
        </p:blipFill>
        <p:spPr>
          <a:xfrm>
            <a:off x="5605920" y="1308600"/>
            <a:ext cx="3142080" cy="3467160"/>
          </a:xfrm>
          <a:prstGeom prst="rect">
            <a:avLst/>
          </a:prstGeom>
          <a:noFill/>
          <a:ln w="0">
            <a:noFill/>
          </a:ln>
        </p:spPr>
      </p:pic>
    </p:spTree>
  </p:cSld>
  <mc:AlternateContent>
    <mc:Choice Requires="p14">
      <p:transition spd="slow" p14:dur="2000"/>
    </mc:Choice>
    <mc:Fallback>
      <p:transition spd="slow"/>
    </mc:Fallback>
  </mc:AlternateContent>
  <p:timing>
    <p:tnLst>
      <p:par>
        <p:cTn id="2073" dur="indefinite" restart="never" nodeType="tmRoot">
          <p:childTnLst>
            <p:seq>
              <p:cTn id="2074" dur="indefinite" nodeType="mainSeq">
                <p:childTnLst>
                  <p:par>
                    <p:cTn id="2075" fill="hold">
                      <p:stCondLst>
                        <p:cond delay="indefinite"/>
                      </p:stCondLst>
                      <p:childTnLst>
                        <p:par>
                          <p:cTn id="2076" fill="hold">
                            <p:stCondLst>
                              <p:cond delay="0"/>
                            </p:stCondLst>
                            <p:childTnLst>
                              <p:par>
                                <p:cTn id="2077" nodeType="clickEffect" fill="hold" presetClass="entr" presetID="1">
                                  <p:stCondLst>
                                    <p:cond delay="0"/>
                                  </p:stCondLst>
                                  <p:childTnLst>
                                    <p:set>
                                      <p:cBhvr>
                                        <p:cTn id="2078" dur="1" fill="hold">
                                          <p:stCondLst>
                                            <p:cond delay="0"/>
                                          </p:stCondLst>
                                        </p:cTn>
                                        <p:tgtEl>
                                          <p:spTgt spid="499">
                                            <p:txEl>
                                              <p:pRg st="0" end="0"/>
                                            </p:txEl>
                                          </p:spTgt>
                                        </p:tgtEl>
                                        <p:attrNameLst>
                                          <p:attrName>style.visibility</p:attrName>
                                        </p:attrNameLst>
                                      </p:cBhvr>
                                      <p:to>
                                        <p:strVal val="visible"/>
                                      </p:to>
                                    </p:set>
                                  </p:childTnLst>
                                </p:cTn>
                              </p:par>
                            </p:childTnLst>
                          </p:cTn>
                        </p:par>
                      </p:childTnLst>
                    </p:cTn>
                  </p:par>
                  <p:par>
                    <p:cTn id="2079" fill="hold">
                      <p:stCondLst>
                        <p:cond delay="indefinite"/>
                      </p:stCondLst>
                      <p:childTnLst>
                        <p:par>
                          <p:cTn id="2080" fill="hold">
                            <p:stCondLst>
                              <p:cond delay="0"/>
                            </p:stCondLst>
                            <p:childTnLst>
                              <p:par>
                                <p:cTn id="2081" nodeType="clickEffect" fill="hold" presetClass="entr" presetID="1">
                                  <p:stCondLst>
                                    <p:cond delay="0"/>
                                  </p:stCondLst>
                                  <p:childTnLst>
                                    <p:set>
                                      <p:cBhvr>
                                        <p:cTn id="2082" dur="1" fill="hold">
                                          <p:stCondLst>
                                            <p:cond delay="0"/>
                                          </p:stCondLst>
                                        </p:cTn>
                                        <p:tgtEl>
                                          <p:spTgt spid="499">
                                            <p:txEl>
                                              <p:pRg st="1" end="1"/>
                                            </p:txEl>
                                          </p:spTgt>
                                        </p:tgtEl>
                                        <p:attrNameLst>
                                          <p:attrName>style.visibility</p:attrName>
                                        </p:attrNameLst>
                                      </p:cBhvr>
                                      <p:to>
                                        <p:strVal val="visible"/>
                                      </p:to>
                                    </p:set>
                                  </p:childTnLst>
                                </p:cTn>
                              </p:par>
                            </p:childTnLst>
                          </p:cTn>
                        </p:par>
                      </p:childTnLst>
                    </p:cTn>
                  </p:par>
                  <p:par>
                    <p:cTn id="2083" fill="hold">
                      <p:stCondLst>
                        <p:cond delay="indefinite"/>
                      </p:stCondLst>
                      <p:childTnLst>
                        <p:par>
                          <p:cTn id="2084" fill="hold">
                            <p:stCondLst>
                              <p:cond delay="0"/>
                            </p:stCondLst>
                            <p:childTnLst>
                              <p:par>
                                <p:cTn id="2085" nodeType="clickEffect" fill="hold" presetClass="entr" presetID="1">
                                  <p:stCondLst>
                                    <p:cond delay="0"/>
                                  </p:stCondLst>
                                  <p:childTnLst>
                                    <p:set>
                                      <p:cBhvr>
                                        <p:cTn id="2086" dur="1" fill="hold">
                                          <p:stCondLst>
                                            <p:cond delay="0"/>
                                          </p:stCondLst>
                                        </p:cTn>
                                        <p:tgtEl>
                                          <p:spTgt spid="499">
                                            <p:txEl>
                                              <p:pRg st="2" end="2"/>
                                            </p:txEl>
                                          </p:spTgt>
                                        </p:tgtEl>
                                        <p:attrNameLst>
                                          <p:attrName>style.visibility</p:attrName>
                                        </p:attrNameLst>
                                      </p:cBhvr>
                                      <p:to>
                                        <p:strVal val="visible"/>
                                      </p:to>
                                    </p:set>
                                  </p:childTnLst>
                                </p:cTn>
                              </p:par>
                            </p:childTnLst>
                          </p:cTn>
                        </p:par>
                      </p:childTnLst>
                    </p:cTn>
                  </p:par>
                  <p:par>
                    <p:cTn id="2087" fill="hold">
                      <p:stCondLst>
                        <p:cond delay="indefinite"/>
                      </p:stCondLst>
                      <p:childTnLst>
                        <p:par>
                          <p:cTn id="2088" fill="hold">
                            <p:stCondLst>
                              <p:cond delay="0"/>
                            </p:stCondLst>
                            <p:childTnLst>
                              <p:par>
                                <p:cTn id="2089" nodeType="clickEffect" fill="hold" presetClass="entr" presetID="1">
                                  <p:stCondLst>
                                    <p:cond delay="0"/>
                                  </p:stCondLst>
                                  <p:childTnLst>
                                    <p:set>
                                      <p:cBhvr>
                                        <p:cTn id="2090" dur="1" fill="hold">
                                          <p:stCondLst>
                                            <p:cond delay="0"/>
                                          </p:stCondLst>
                                        </p:cTn>
                                        <p:tgtEl>
                                          <p:spTgt spid="499">
                                            <p:txEl>
                                              <p:pRg st="3" end="3"/>
                                            </p:txEl>
                                          </p:spTgt>
                                        </p:tgtEl>
                                        <p:attrNameLst>
                                          <p:attrName>style.visibility</p:attrName>
                                        </p:attrNameLst>
                                      </p:cBhvr>
                                      <p:to>
                                        <p:strVal val="visible"/>
                                      </p:to>
                                    </p:set>
                                  </p:childTnLst>
                                </p:cTn>
                              </p:par>
                            </p:childTnLst>
                          </p:cTn>
                        </p:par>
                      </p:childTnLst>
                    </p:cTn>
                  </p:par>
                  <p:par>
                    <p:cTn id="2091" fill="hold">
                      <p:stCondLst>
                        <p:cond delay="indefinite"/>
                      </p:stCondLst>
                      <p:childTnLst>
                        <p:par>
                          <p:cTn id="2092" fill="hold">
                            <p:stCondLst>
                              <p:cond delay="0"/>
                            </p:stCondLst>
                            <p:childTnLst>
                              <p:par>
                                <p:cTn id="2093" nodeType="clickEffect" fill="hold" presetClass="entr" presetID="1">
                                  <p:stCondLst>
                                    <p:cond delay="0"/>
                                  </p:stCondLst>
                                  <p:childTnLst>
                                    <p:set>
                                      <p:cBhvr>
                                        <p:cTn id="2094" dur="1" fill="hold">
                                          <p:stCondLst>
                                            <p:cond delay="0"/>
                                          </p:stCondLst>
                                        </p:cTn>
                                        <p:tgtEl>
                                          <p:spTgt spid="499">
                                            <p:txEl>
                                              <p:pRg st="4" end="4"/>
                                            </p:txEl>
                                          </p:spTgt>
                                        </p:tgtEl>
                                        <p:attrNameLst>
                                          <p:attrName>style.visibility</p:attrName>
                                        </p:attrNameLst>
                                      </p:cBhvr>
                                      <p:to>
                                        <p:strVal val="visible"/>
                                      </p:to>
                                    </p:set>
                                  </p:childTnLst>
                                </p:cTn>
                              </p:par>
                            </p:childTnLst>
                          </p:cTn>
                        </p:par>
                      </p:childTnLst>
                    </p:cTn>
                  </p:par>
                  <p:par>
                    <p:cTn id="2095" fill="hold">
                      <p:stCondLst>
                        <p:cond delay="indefinite"/>
                      </p:stCondLst>
                      <p:childTnLst>
                        <p:par>
                          <p:cTn id="2096" fill="hold">
                            <p:stCondLst>
                              <p:cond delay="0"/>
                            </p:stCondLst>
                            <p:childTnLst>
                              <p:par>
                                <p:cTn id="2097" nodeType="clickEffect" fill="hold" presetClass="entr" presetID="1">
                                  <p:stCondLst>
                                    <p:cond delay="0"/>
                                  </p:stCondLst>
                                  <p:childTnLst>
                                    <p:set>
                                      <p:cBhvr>
                                        <p:cTn id="2098" dur="1" fill="hold">
                                          <p:stCondLst>
                                            <p:cond delay="0"/>
                                          </p:stCondLst>
                                        </p:cTn>
                                        <p:tgtEl>
                                          <p:spTgt spid="499">
                                            <p:txEl>
                                              <p:pRg st="5" end="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1" name="PlaceHolder 1"/>
          <p:cNvSpPr>
            <a:spLocks noGrp="1"/>
          </p:cNvSpPr>
          <p:nvPr>
            <p:ph type="title"/>
          </p:nvPr>
        </p:nvSpPr>
        <p:spPr>
          <a:xfrm>
            <a:off x="311760" y="444960"/>
            <a:ext cx="7683120" cy="609840"/>
          </a:xfrm>
          <a:prstGeom prst="rect">
            <a:avLst/>
          </a:prstGeom>
          <a:noFill/>
          <a:ln w="0">
            <a:noFill/>
          </a:ln>
        </p:spPr>
        <p:txBody>
          <a:bodyPr lIns="91440" rIns="91440" tIns="91440" bIns="91440" anchor="t">
            <a:noAutofit/>
          </a:bodyPr>
          <a:p>
            <a:pPr indent="0">
              <a:lnSpc>
                <a:spcPct val="100000"/>
              </a:lnSpc>
              <a:buNone/>
            </a:pPr>
            <a:r>
              <a:rPr b="0" lang="de-DE" sz="2800" strike="noStrike" u="none">
                <a:solidFill>
                  <a:schemeClr val="dk1"/>
                </a:solidFill>
                <a:uFillTx/>
                <a:latin typeface="Open Sans"/>
                <a:ea typeface="Open Sans"/>
              </a:rPr>
              <a:t>Service-Types: LoadBalancer</a:t>
            </a:r>
            <a:endParaRPr b="0" lang="en-US" sz="2800" strike="noStrike" u="none">
              <a:solidFill>
                <a:srgbClr val="000000"/>
              </a:solidFill>
              <a:uFillTx/>
              <a:latin typeface="Arial"/>
            </a:endParaRPr>
          </a:p>
        </p:txBody>
      </p:sp>
      <p:sp>
        <p:nvSpPr>
          <p:cNvPr id="502" name="PlaceHolder 2"/>
          <p:cNvSpPr>
            <a:spLocks noGrp="1"/>
          </p:cNvSpPr>
          <p:nvPr>
            <p:ph/>
          </p:nvPr>
        </p:nvSpPr>
        <p:spPr>
          <a:xfrm>
            <a:off x="311760" y="1152360"/>
            <a:ext cx="8520120" cy="3416040"/>
          </a:xfrm>
          <a:prstGeom prst="rect">
            <a:avLst/>
          </a:prstGeom>
          <a:noFill/>
          <a:ln w="0">
            <a:noFill/>
          </a:ln>
        </p:spPr>
        <p:txBody>
          <a:bodyPr lIns="91440" rIns="91440" tIns="91440" bIns="91440" anchor="t">
            <a:normAutofit/>
          </a:bodyPr>
          <a:p>
            <a:pPr marL="285840" indent="-285840">
              <a:lnSpc>
                <a:spcPct val="200000"/>
              </a:lnSpc>
              <a:buClr>
                <a:srgbClr val="595959"/>
              </a:buClr>
              <a:buFont typeface="Arial"/>
              <a:buChar char="•"/>
            </a:pPr>
            <a:r>
              <a:rPr b="0" lang="en-US" sz="1800" strike="noStrike" u="none">
                <a:solidFill>
                  <a:schemeClr val="dk2"/>
                </a:solidFill>
                <a:uFillTx/>
                <a:latin typeface="Open Sans"/>
                <a:ea typeface="Open Sans"/>
              </a:rPr>
              <a:t>Extension of NodePort</a:t>
            </a:r>
            <a:endParaRPr b="0" lang="en-US" sz="1800" strike="noStrike" u="none">
              <a:solidFill>
                <a:srgbClr val="000000"/>
              </a:solidFill>
              <a:uFillTx/>
              <a:latin typeface="Open Sans"/>
            </a:endParaRPr>
          </a:p>
          <a:p>
            <a:pPr marL="285840" indent="-285840">
              <a:lnSpc>
                <a:spcPct val="200000"/>
              </a:lnSpc>
              <a:buClr>
                <a:srgbClr val="595959"/>
              </a:buClr>
              <a:buFont typeface="Arial"/>
              <a:buChar char="•"/>
            </a:pPr>
            <a:r>
              <a:rPr b="0" lang="en-US" sz="1800" strike="noStrike" u="none">
                <a:solidFill>
                  <a:schemeClr val="dk2"/>
                </a:solidFill>
                <a:uFillTx/>
                <a:latin typeface="Open Sans"/>
                <a:ea typeface="Open Sans"/>
              </a:rPr>
              <a:t>Uses external load balancer</a:t>
            </a:r>
            <a:endParaRPr b="0" lang="en-US" sz="1800" strike="noStrike" u="none">
              <a:solidFill>
                <a:srgbClr val="000000"/>
              </a:solidFill>
              <a:uFillTx/>
              <a:latin typeface="Open Sans"/>
            </a:endParaRPr>
          </a:p>
          <a:p>
            <a:pPr marL="285840" indent="-285840">
              <a:lnSpc>
                <a:spcPct val="200000"/>
              </a:lnSpc>
              <a:buClr>
                <a:srgbClr val="595959"/>
              </a:buClr>
              <a:buFont typeface="Arial"/>
              <a:buChar char="•"/>
            </a:pPr>
            <a:r>
              <a:rPr b="0" lang="en-US" sz="1800" strike="noStrike" u="none">
                <a:solidFill>
                  <a:schemeClr val="dk2"/>
                </a:solidFill>
                <a:uFillTx/>
                <a:latin typeface="Open Sans"/>
                <a:ea typeface="Open Sans"/>
              </a:rPr>
              <a:t>Load balancing is done externally</a:t>
            </a:r>
            <a:endParaRPr b="0" lang="en-US" sz="1800" strike="noStrike" u="none">
              <a:solidFill>
                <a:srgbClr val="000000"/>
              </a:solidFill>
              <a:uFillTx/>
              <a:latin typeface="Open Sans"/>
            </a:endParaRPr>
          </a:p>
          <a:p>
            <a:pPr marL="285840" indent="-285840">
              <a:lnSpc>
                <a:spcPct val="200000"/>
              </a:lnSpc>
              <a:buClr>
                <a:srgbClr val="595959"/>
              </a:buClr>
              <a:buFont typeface="Arial"/>
              <a:buChar char="•"/>
            </a:pPr>
            <a:r>
              <a:rPr b="0" lang="en-US" sz="1800" strike="noStrike" u="none">
                <a:solidFill>
                  <a:schemeClr val="dk2"/>
                </a:solidFill>
                <a:uFillTx/>
                <a:latin typeface="Open Sans"/>
                <a:ea typeface="Open Sans"/>
              </a:rPr>
              <a:t>Typically used with cloud providers</a:t>
            </a:r>
            <a:endParaRPr b="0" lang="en-US" sz="1800" strike="noStrike" u="none">
              <a:solidFill>
                <a:srgbClr val="000000"/>
              </a:solidFill>
              <a:uFillTx/>
              <a:latin typeface="Open Sans"/>
            </a:endParaRPr>
          </a:p>
          <a:p>
            <a:pPr marL="285840" indent="-285840">
              <a:lnSpc>
                <a:spcPct val="200000"/>
              </a:lnSpc>
              <a:buClr>
                <a:srgbClr val="595959"/>
              </a:buClr>
              <a:buFont typeface="Arial"/>
              <a:buChar char="•"/>
            </a:pPr>
            <a:r>
              <a:rPr b="0" lang="en-US" sz="1800" strike="noStrike" u="none">
                <a:solidFill>
                  <a:schemeClr val="dk2"/>
                </a:solidFill>
                <a:uFillTx/>
                <a:latin typeface="Open Sans"/>
                <a:ea typeface="Open Sans"/>
              </a:rPr>
              <a:t>Use case: External accessibility</a:t>
            </a:r>
            <a:endParaRPr b="0" lang="en-US" sz="1800" strike="noStrike" u="none">
              <a:solidFill>
                <a:srgbClr val="000000"/>
              </a:solidFill>
              <a:uFillTx/>
              <a:latin typeface="Open Sans"/>
            </a:endParaRPr>
          </a:p>
        </p:txBody>
      </p:sp>
      <p:pic>
        <p:nvPicPr>
          <p:cNvPr id="503" name="Grafik 3" descr=""/>
          <p:cNvPicPr/>
          <p:nvPr/>
        </p:nvPicPr>
        <p:blipFill>
          <a:blip r:embed="rId1"/>
          <a:stretch/>
        </p:blipFill>
        <p:spPr>
          <a:xfrm>
            <a:off x="5883840" y="1239120"/>
            <a:ext cx="2948040" cy="3075120"/>
          </a:xfrm>
          <a:prstGeom prst="rect">
            <a:avLst/>
          </a:prstGeom>
          <a:noFill/>
          <a:ln w="0">
            <a:noFill/>
          </a:ln>
        </p:spPr>
      </p:pic>
    </p:spTree>
  </p:cSld>
  <mc:AlternateContent>
    <mc:Choice Requires="p14">
      <p:transition spd="slow" p14:dur="2000"/>
    </mc:Choice>
    <mc:Fallback>
      <p:transition spd="slow"/>
    </mc:Fallback>
  </mc:AlternateContent>
  <p:timing>
    <p:tnLst>
      <p:par>
        <p:cTn id="2099" dur="indefinite" restart="never" nodeType="tmRoot">
          <p:childTnLst>
            <p:seq>
              <p:cTn id="2100" dur="indefinite" nodeType="mainSeq">
                <p:childTnLst>
                  <p:par>
                    <p:cTn id="2101" fill="hold">
                      <p:stCondLst>
                        <p:cond delay="indefinite"/>
                      </p:stCondLst>
                      <p:childTnLst>
                        <p:par>
                          <p:cTn id="2102" fill="hold">
                            <p:stCondLst>
                              <p:cond delay="0"/>
                            </p:stCondLst>
                            <p:childTnLst>
                              <p:par>
                                <p:cTn id="2103" nodeType="clickEffect" fill="hold" presetClass="entr" presetID="1">
                                  <p:stCondLst>
                                    <p:cond delay="0"/>
                                  </p:stCondLst>
                                  <p:childTnLst>
                                    <p:set>
                                      <p:cBhvr>
                                        <p:cTn id="2104" dur="1" fill="hold">
                                          <p:stCondLst>
                                            <p:cond delay="0"/>
                                          </p:stCondLst>
                                        </p:cTn>
                                        <p:tgtEl>
                                          <p:spTgt spid="502">
                                            <p:txEl>
                                              <p:pRg st="0" end="0"/>
                                            </p:txEl>
                                          </p:spTgt>
                                        </p:tgtEl>
                                        <p:attrNameLst>
                                          <p:attrName>style.visibility</p:attrName>
                                        </p:attrNameLst>
                                      </p:cBhvr>
                                      <p:to>
                                        <p:strVal val="visible"/>
                                      </p:to>
                                    </p:set>
                                  </p:childTnLst>
                                </p:cTn>
                              </p:par>
                            </p:childTnLst>
                          </p:cTn>
                        </p:par>
                      </p:childTnLst>
                    </p:cTn>
                  </p:par>
                  <p:par>
                    <p:cTn id="2105" fill="hold">
                      <p:stCondLst>
                        <p:cond delay="indefinite"/>
                      </p:stCondLst>
                      <p:childTnLst>
                        <p:par>
                          <p:cTn id="2106" fill="hold">
                            <p:stCondLst>
                              <p:cond delay="0"/>
                            </p:stCondLst>
                            <p:childTnLst>
                              <p:par>
                                <p:cTn id="2107" nodeType="clickEffect" fill="hold" presetClass="entr" presetID="1">
                                  <p:stCondLst>
                                    <p:cond delay="0"/>
                                  </p:stCondLst>
                                  <p:childTnLst>
                                    <p:set>
                                      <p:cBhvr>
                                        <p:cTn id="2108" dur="1" fill="hold">
                                          <p:stCondLst>
                                            <p:cond delay="0"/>
                                          </p:stCondLst>
                                        </p:cTn>
                                        <p:tgtEl>
                                          <p:spTgt spid="502">
                                            <p:txEl>
                                              <p:pRg st="1" end="1"/>
                                            </p:txEl>
                                          </p:spTgt>
                                        </p:tgtEl>
                                        <p:attrNameLst>
                                          <p:attrName>style.visibility</p:attrName>
                                        </p:attrNameLst>
                                      </p:cBhvr>
                                      <p:to>
                                        <p:strVal val="visible"/>
                                      </p:to>
                                    </p:set>
                                  </p:childTnLst>
                                </p:cTn>
                              </p:par>
                            </p:childTnLst>
                          </p:cTn>
                        </p:par>
                      </p:childTnLst>
                    </p:cTn>
                  </p:par>
                  <p:par>
                    <p:cTn id="2109" fill="hold">
                      <p:stCondLst>
                        <p:cond delay="indefinite"/>
                      </p:stCondLst>
                      <p:childTnLst>
                        <p:par>
                          <p:cTn id="2110" fill="hold">
                            <p:stCondLst>
                              <p:cond delay="0"/>
                            </p:stCondLst>
                            <p:childTnLst>
                              <p:par>
                                <p:cTn id="2111" nodeType="clickEffect" fill="hold" presetClass="entr" presetID="1">
                                  <p:stCondLst>
                                    <p:cond delay="0"/>
                                  </p:stCondLst>
                                  <p:childTnLst>
                                    <p:set>
                                      <p:cBhvr>
                                        <p:cTn id="2112" dur="1" fill="hold">
                                          <p:stCondLst>
                                            <p:cond delay="0"/>
                                          </p:stCondLst>
                                        </p:cTn>
                                        <p:tgtEl>
                                          <p:spTgt spid="502">
                                            <p:txEl>
                                              <p:pRg st="2" end="2"/>
                                            </p:txEl>
                                          </p:spTgt>
                                        </p:tgtEl>
                                        <p:attrNameLst>
                                          <p:attrName>style.visibility</p:attrName>
                                        </p:attrNameLst>
                                      </p:cBhvr>
                                      <p:to>
                                        <p:strVal val="visible"/>
                                      </p:to>
                                    </p:set>
                                  </p:childTnLst>
                                </p:cTn>
                              </p:par>
                            </p:childTnLst>
                          </p:cTn>
                        </p:par>
                      </p:childTnLst>
                    </p:cTn>
                  </p:par>
                  <p:par>
                    <p:cTn id="2113" fill="hold">
                      <p:stCondLst>
                        <p:cond delay="indefinite"/>
                      </p:stCondLst>
                      <p:childTnLst>
                        <p:par>
                          <p:cTn id="2114" fill="hold">
                            <p:stCondLst>
                              <p:cond delay="0"/>
                            </p:stCondLst>
                            <p:childTnLst>
                              <p:par>
                                <p:cTn id="2115" nodeType="clickEffect" fill="hold" presetClass="entr" presetID="1">
                                  <p:stCondLst>
                                    <p:cond delay="0"/>
                                  </p:stCondLst>
                                  <p:childTnLst>
                                    <p:set>
                                      <p:cBhvr>
                                        <p:cTn id="2116" dur="1" fill="hold">
                                          <p:stCondLst>
                                            <p:cond delay="0"/>
                                          </p:stCondLst>
                                        </p:cTn>
                                        <p:tgtEl>
                                          <p:spTgt spid="502">
                                            <p:txEl>
                                              <p:pRg st="3" end="3"/>
                                            </p:txEl>
                                          </p:spTgt>
                                        </p:tgtEl>
                                        <p:attrNameLst>
                                          <p:attrName>style.visibility</p:attrName>
                                        </p:attrNameLst>
                                      </p:cBhvr>
                                      <p:to>
                                        <p:strVal val="visible"/>
                                      </p:to>
                                    </p:set>
                                  </p:childTnLst>
                                </p:cTn>
                              </p:par>
                            </p:childTnLst>
                          </p:cTn>
                        </p:par>
                      </p:childTnLst>
                    </p:cTn>
                  </p:par>
                  <p:par>
                    <p:cTn id="2117" fill="hold">
                      <p:stCondLst>
                        <p:cond delay="indefinite"/>
                      </p:stCondLst>
                      <p:childTnLst>
                        <p:par>
                          <p:cTn id="2118" fill="hold">
                            <p:stCondLst>
                              <p:cond delay="0"/>
                            </p:stCondLst>
                            <p:childTnLst>
                              <p:par>
                                <p:cTn id="2119" nodeType="clickEffect" fill="hold" presetClass="entr" presetID="1">
                                  <p:stCondLst>
                                    <p:cond delay="0"/>
                                  </p:stCondLst>
                                  <p:childTnLst>
                                    <p:set>
                                      <p:cBhvr>
                                        <p:cTn id="2120" dur="1" fill="hold">
                                          <p:stCondLst>
                                            <p:cond delay="0"/>
                                          </p:stCondLst>
                                        </p:cTn>
                                        <p:tgtEl>
                                          <p:spTgt spid="502">
                                            <p:txEl>
                                              <p:pRg st="4" end="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4" name="PlaceHolder 1"/>
          <p:cNvSpPr>
            <a:spLocks noGrp="1"/>
          </p:cNvSpPr>
          <p:nvPr>
            <p:ph type="title"/>
          </p:nvPr>
        </p:nvSpPr>
        <p:spPr>
          <a:xfrm>
            <a:off x="311760" y="444960"/>
            <a:ext cx="7683120" cy="609840"/>
          </a:xfrm>
          <a:prstGeom prst="rect">
            <a:avLst/>
          </a:prstGeom>
          <a:noFill/>
          <a:ln w="0">
            <a:noFill/>
          </a:ln>
        </p:spPr>
        <p:txBody>
          <a:bodyPr lIns="91440" rIns="91440" tIns="91440" bIns="91440" anchor="t">
            <a:noAutofit/>
          </a:bodyPr>
          <a:p>
            <a:pPr indent="0">
              <a:lnSpc>
                <a:spcPct val="100000"/>
              </a:lnSpc>
              <a:buNone/>
            </a:pPr>
            <a:r>
              <a:rPr b="0" lang="de-DE" sz="2800" strike="noStrike" u="none">
                <a:solidFill>
                  <a:schemeClr val="dk1"/>
                </a:solidFill>
                <a:uFillTx/>
                <a:latin typeface="Open Sans"/>
                <a:ea typeface="Open Sans"/>
              </a:rPr>
              <a:t>Service-Types: ExternalName</a:t>
            </a:r>
            <a:endParaRPr b="0" lang="en-US" sz="2800" strike="noStrike" u="none">
              <a:solidFill>
                <a:srgbClr val="000000"/>
              </a:solidFill>
              <a:uFillTx/>
              <a:latin typeface="Arial"/>
            </a:endParaRPr>
          </a:p>
        </p:txBody>
      </p:sp>
      <p:sp>
        <p:nvSpPr>
          <p:cNvPr id="505" name="PlaceHolder 2"/>
          <p:cNvSpPr>
            <a:spLocks noGrp="1"/>
          </p:cNvSpPr>
          <p:nvPr>
            <p:ph/>
          </p:nvPr>
        </p:nvSpPr>
        <p:spPr>
          <a:xfrm>
            <a:off x="311760" y="1152360"/>
            <a:ext cx="5259960" cy="3416040"/>
          </a:xfrm>
          <a:prstGeom prst="rect">
            <a:avLst/>
          </a:prstGeom>
          <a:noFill/>
          <a:ln w="0">
            <a:noFill/>
          </a:ln>
        </p:spPr>
        <p:txBody>
          <a:bodyPr lIns="91440" rIns="91440" tIns="91440" bIns="91440" anchor="t">
            <a:normAutofit/>
          </a:bodyPr>
          <a:p>
            <a:pPr marL="285840" indent="-285840">
              <a:lnSpc>
                <a:spcPct val="200000"/>
              </a:lnSpc>
              <a:buClr>
                <a:srgbClr val="595959"/>
              </a:buClr>
              <a:buFont typeface="Arial"/>
              <a:buChar char="•"/>
            </a:pPr>
            <a:r>
              <a:rPr b="0" lang="en-US" sz="1800" strike="noStrike" u="none">
                <a:solidFill>
                  <a:schemeClr val="dk2"/>
                </a:solidFill>
                <a:uFillTx/>
                <a:latin typeface="Open Sans"/>
                <a:ea typeface="Open Sans"/>
              </a:rPr>
              <a:t>Mapping to DNS name or external service</a:t>
            </a:r>
            <a:endParaRPr b="0" lang="en-US" sz="1800" strike="noStrike" u="none">
              <a:solidFill>
                <a:srgbClr val="000000"/>
              </a:solidFill>
              <a:uFillTx/>
              <a:latin typeface="Open Sans"/>
            </a:endParaRPr>
          </a:p>
          <a:p>
            <a:pPr marL="285840" indent="-285840">
              <a:lnSpc>
                <a:spcPct val="200000"/>
              </a:lnSpc>
              <a:buClr>
                <a:srgbClr val="595959"/>
              </a:buClr>
              <a:buFont typeface="Arial"/>
              <a:buChar char="•"/>
            </a:pPr>
            <a:r>
              <a:rPr b="0" lang="en-US" sz="1800" strike="noStrike" u="none">
                <a:solidFill>
                  <a:schemeClr val="dk2"/>
                </a:solidFill>
                <a:uFillTx/>
                <a:latin typeface="Open Sans"/>
                <a:ea typeface="Open Sans"/>
              </a:rPr>
              <a:t>No proxy</a:t>
            </a:r>
            <a:endParaRPr b="0" lang="en-US" sz="1800" strike="noStrike" u="none">
              <a:solidFill>
                <a:srgbClr val="000000"/>
              </a:solidFill>
              <a:uFillTx/>
              <a:latin typeface="Open Sans"/>
            </a:endParaRPr>
          </a:p>
          <a:p>
            <a:pPr marL="285840" indent="-285840">
              <a:lnSpc>
                <a:spcPct val="200000"/>
              </a:lnSpc>
              <a:buClr>
                <a:srgbClr val="595959"/>
              </a:buClr>
              <a:buFont typeface="Arial"/>
              <a:buChar char="•"/>
            </a:pPr>
            <a:r>
              <a:rPr b="0" lang="en-US" sz="1800" strike="noStrike" u="none">
                <a:solidFill>
                  <a:schemeClr val="dk2"/>
                </a:solidFill>
                <a:uFillTx/>
                <a:latin typeface="Open Sans"/>
                <a:ea typeface="Open Sans"/>
              </a:rPr>
              <a:t>Use case: Used for databases, for example, to achieve access from K8S cluster via fixed name</a:t>
            </a:r>
            <a:endParaRPr b="0" lang="en-US" sz="1800" strike="noStrike" u="none">
              <a:solidFill>
                <a:srgbClr val="000000"/>
              </a:solidFill>
              <a:uFillTx/>
              <a:latin typeface="Open Sans"/>
            </a:endParaRPr>
          </a:p>
        </p:txBody>
      </p:sp>
      <p:pic>
        <p:nvPicPr>
          <p:cNvPr id="506" name="Grafik 4" descr=""/>
          <p:cNvPicPr/>
          <p:nvPr/>
        </p:nvPicPr>
        <p:blipFill>
          <a:blip r:embed="rId1"/>
          <a:stretch/>
        </p:blipFill>
        <p:spPr>
          <a:xfrm>
            <a:off x="5614560" y="1523160"/>
            <a:ext cx="3349800" cy="3045240"/>
          </a:xfrm>
          <a:prstGeom prst="rect">
            <a:avLst/>
          </a:prstGeom>
          <a:noFill/>
          <a:ln w="0">
            <a:noFill/>
          </a:ln>
        </p:spPr>
      </p:pic>
    </p:spTree>
  </p:cSld>
  <mc:AlternateContent>
    <mc:Choice Requires="p14">
      <p:transition spd="slow" p14:dur="2000"/>
    </mc:Choice>
    <mc:Fallback>
      <p:transition spd="slow"/>
    </mc:Fallback>
  </mc:AlternateContent>
  <p:timing>
    <p:tnLst>
      <p:par>
        <p:cTn id="2121" dur="indefinite" restart="never" nodeType="tmRoot">
          <p:childTnLst>
            <p:seq>
              <p:cTn id="2122" dur="indefinite" nodeType="mainSeq">
                <p:childTnLst>
                  <p:par>
                    <p:cTn id="2123" fill="hold">
                      <p:stCondLst>
                        <p:cond delay="indefinite"/>
                      </p:stCondLst>
                      <p:childTnLst>
                        <p:par>
                          <p:cTn id="2124" fill="hold">
                            <p:stCondLst>
                              <p:cond delay="0"/>
                            </p:stCondLst>
                            <p:childTnLst>
                              <p:par>
                                <p:cTn id="2125" nodeType="clickEffect" fill="hold" presetClass="entr" presetID="1">
                                  <p:stCondLst>
                                    <p:cond delay="0"/>
                                  </p:stCondLst>
                                  <p:childTnLst>
                                    <p:set>
                                      <p:cBhvr>
                                        <p:cTn id="2126" dur="1" fill="hold">
                                          <p:stCondLst>
                                            <p:cond delay="0"/>
                                          </p:stCondLst>
                                        </p:cTn>
                                        <p:tgtEl>
                                          <p:spTgt spid="505">
                                            <p:txEl>
                                              <p:pRg st="0" end="0"/>
                                            </p:txEl>
                                          </p:spTgt>
                                        </p:tgtEl>
                                        <p:attrNameLst>
                                          <p:attrName>style.visibility</p:attrName>
                                        </p:attrNameLst>
                                      </p:cBhvr>
                                      <p:to>
                                        <p:strVal val="visible"/>
                                      </p:to>
                                    </p:set>
                                  </p:childTnLst>
                                </p:cTn>
                              </p:par>
                            </p:childTnLst>
                          </p:cTn>
                        </p:par>
                      </p:childTnLst>
                    </p:cTn>
                  </p:par>
                  <p:par>
                    <p:cTn id="2127" fill="hold">
                      <p:stCondLst>
                        <p:cond delay="indefinite"/>
                      </p:stCondLst>
                      <p:childTnLst>
                        <p:par>
                          <p:cTn id="2128" fill="hold">
                            <p:stCondLst>
                              <p:cond delay="0"/>
                            </p:stCondLst>
                            <p:childTnLst>
                              <p:par>
                                <p:cTn id="2129" nodeType="clickEffect" fill="hold" presetClass="entr" presetID="1">
                                  <p:stCondLst>
                                    <p:cond delay="0"/>
                                  </p:stCondLst>
                                  <p:childTnLst>
                                    <p:set>
                                      <p:cBhvr>
                                        <p:cTn id="2130" dur="1" fill="hold">
                                          <p:stCondLst>
                                            <p:cond delay="0"/>
                                          </p:stCondLst>
                                        </p:cTn>
                                        <p:tgtEl>
                                          <p:spTgt spid="505">
                                            <p:txEl>
                                              <p:pRg st="1" end="1"/>
                                            </p:txEl>
                                          </p:spTgt>
                                        </p:tgtEl>
                                        <p:attrNameLst>
                                          <p:attrName>style.visibility</p:attrName>
                                        </p:attrNameLst>
                                      </p:cBhvr>
                                      <p:to>
                                        <p:strVal val="visible"/>
                                      </p:to>
                                    </p:set>
                                  </p:childTnLst>
                                </p:cTn>
                              </p:par>
                            </p:childTnLst>
                          </p:cTn>
                        </p:par>
                      </p:childTnLst>
                    </p:cTn>
                  </p:par>
                  <p:par>
                    <p:cTn id="2131" fill="hold">
                      <p:stCondLst>
                        <p:cond delay="indefinite"/>
                      </p:stCondLst>
                      <p:childTnLst>
                        <p:par>
                          <p:cTn id="2132" fill="hold">
                            <p:stCondLst>
                              <p:cond delay="0"/>
                            </p:stCondLst>
                            <p:childTnLst>
                              <p:par>
                                <p:cTn id="2133" nodeType="clickEffect" fill="hold" presetClass="entr" presetID="1">
                                  <p:stCondLst>
                                    <p:cond delay="0"/>
                                  </p:stCondLst>
                                  <p:childTnLst>
                                    <p:set>
                                      <p:cBhvr>
                                        <p:cTn id="2134" dur="1" fill="hold">
                                          <p:stCondLst>
                                            <p:cond delay="0"/>
                                          </p:stCondLst>
                                        </p:cTn>
                                        <p:tgtEl>
                                          <p:spTgt spid="505">
                                            <p:txEl>
                                              <p:pRg st="2" end="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7" name="PlaceHolder 1"/>
          <p:cNvSpPr>
            <a:spLocks noGrp="1"/>
          </p:cNvSpPr>
          <p:nvPr>
            <p:ph type="title"/>
          </p:nvPr>
        </p:nvSpPr>
        <p:spPr>
          <a:xfrm>
            <a:off x="311760" y="2151000"/>
            <a:ext cx="8520120" cy="841320"/>
          </a:xfrm>
          <a:prstGeom prst="rect">
            <a:avLst/>
          </a:prstGeom>
          <a:noFill/>
          <a:ln w="0">
            <a:noFill/>
          </a:ln>
        </p:spPr>
        <p:txBody>
          <a:bodyPr lIns="91440" rIns="91440" tIns="91440" bIns="91440" anchor="ctr">
            <a:noAutofit/>
          </a:bodyPr>
          <a:p>
            <a:pPr indent="0" algn="ctr">
              <a:lnSpc>
                <a:spcPct val="100000"/>
              </a:lnSpc>
              <a:buNone/>
            </a:pPr>
            <a:r>
              <a:rPr b="0" lang="en-US" sz="3600" strike="noStrike" u="none">
                <a:solidFill>
                  <a:schemeClr val="dk1"/>
                </a:solidFill>
                <a:uFillTx/>
                <a:latin typeface="Open Sans"/>
                <a:ea typeface="Open Sans"/>
              </a:rPr>
              <a:t>Ingress</a:t>
            </a:r>
            <a:endParaRPr b="0" lang="en-US" sz="36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1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8" name="PlaceHolder 1"/>
          <p:cNvSpPr>
            <a:spLocks noGrp="1"/>
          </p:cNvSpPr>
          <p:nvPr>
            <p:ph type="title"/>
          </p:nvPr>
        </p:nvSpPr>
        <p:spPr>
          <a:xfrm>
            <a:off x="311760" y="444960"/>
            <a:ext cx="7683120" cy="609840"/>
          </a:xfrm>
          <a:prstGeom prst="rect">
            <a:avLst/>
          </a:prstGeom>
          <a:noFill/>
          <a:ln w="0">
            <a:noFill/>
          </a:ln>
        </p:spPr>
        <p:txBody>
          <a:bodyPr lIns="91440" rIns="91440" tIns="91440" bIns="91440" anchor="t">
            <a:noAutofit/>
          </a:bodyPr>
          <a:p>
            <a:pPr indent="0">
              <a:lnSpc>
                <a:spcPct val="100000"/>
              </a:lnSpc>
              <a:buNone/>
            </a:pPr>
            <a:r>
              <a:rPr b="0" lang="en-US" sz="2800" strike="noStrike" u="none">
                <a:solidFill>
                  <a:schemeClr val="dk1"/>
                </a:solidFill>
                <a:uFillTx/>
                <a:latin typeface="Open Sans"/>
                <a:ea typeface="Open Sans"/>
              </a:rPr>
              <a:t>Ingress</a:t>
            </a:r>
            <a:endParaRPr b="0" lang="en-US" sz="2800" strike="noStrike" u="none">
              <a:solidFill>
                <a:srgbClr val="000000"/>
              </a:solidFill>
              <a:uFillTx/>
              <a:latin typeface="Arial"/>
            </a:endParaRPr>
          </a:p>
        </p:txBody>
      </p:sp>
      <p:sp>
        <p:nvSpPr>
          <p:cNvPr id="509" name="PlaceHolder 2"/>
          <p:cNvSpPr>
            <a:spLocks noGrp="1"/>
          </p:cNvSpPr>
          <p:nvPr>
            <p:ph/>
          </p:nvPr>
        </p:nvSpPr>
        <p:spPr>
          <a:xfrm>
            <a:off x="311760" y="1152360"/>
            <a:ext cx="8520120" cy="3416040"/>
          </a:xfrm>
          <a:prstGeom prst="rect">
            <a:avLst/>
          </a:prstGeom>
          <a:noFill/>
          <a:ln w="0">
            <a:noFill/>
          </a:ln>
        </p:spPr>
        <p:txBody>
          <a:bodyPr lIns="91440" rIns="91440" tIns="91440" bIns="91440" anchor="t">
            <a:noAutofit/>
          </a:bodyPr>
          <a:p>
            <a:pPr marL="457200" indent="-343080">
              <a:lnSpc>
                <a:spcPct val="115000"/>
              </a:lnSpc>
              <a:buClr>
                <a:srgbClr val="595959"/>
              </a:buClr>
              <a:buFont typeface="Arial"/>
              <a:buChar char="•"/>
            </a:pPr>
            <a:r>
              <a:rPr b="0" lang="en-US" sz="1800" strike="noStrike" u="none">
                <a:solidFill>
                  <a:schemeClr val="dk2"/>
                </a:solidFill>
                <a:uFillTx/>
                <a:latin typeface="Open Sans"/>
                <a:ea typeface="Open Sans"/>
              </a:rPr>
              <a:t>Special Kind of Service</a:t>
            </a:r>
            <a:endParaRPr b="0" lang="en-US" sz="1800" strike="noStrike" u="none">
              <a:solidFill>
                <a:srgbClr val="000000"/>
              </a:solidFill>
              <a:uFillTx/>
              <a:latin typeface="Open Sans"/>
            </a:endParaRPr>
          </a:p>
          <a:p>
            <a:pPr indent="0">
              <a:lnSpc>
                <a:spcPct val="115000"/>
              </a:lnSpc>
              <a:buNone/>
            </a:pPr>
            <a:endParaRPr b="0" lang="en-US" sz="1800" strike="noStrike" u="none">
              <a:solidFill>
                <a:srgbClr val="000000"/>
              </a:solidFill>
              <a:uFillTx/>
              <a:latin typeface="Open Sans"/>
            </a:endParaRPr>
          </a:p>
          <a:p>
            <a:pPr marL="457200" indent="-343080">
              <a:lnSpc>
                <a:spcPct val="115000"/>
              </a:lnSpc>
              <a:buClr>
                <a:srgbClr val="595959"/>
              </a:buClr>
              <a:buFont typeface="Arial"/>
              <a:buChar char="•"/>
            </a:pPr>
            <a:r>
              <a:rPr b="0" lang="en-US" sz="1800" strike="noStrike" u="none">
                <a:solidFill>
                  <a:schemeClr val="dk2"/>
                </a:solidFill>
                <a:uFillTx/>
                <a:latin typeface="Open Sans"/>
                <a:ea typeface="Open Sans"/>
              </a:rPr>
              <a:t>Access via HTTP / HTTPS</a:t>
            </a:r>
            <a:endParaRPr b="0" lang="en-US" sz="1800" strike="noStrike" u="none">
              <a:solidFill>
                <a:srgbClr val="000000"/>
              </a:solidFill>
              <a:uFillTx/>
              <a:latin typeface="Open Sans"/>
            </a:endParaRPr>
          </a:p>
          <a:p>
            <a:pPr indent="0">
              <a:lnSpc>
                <a:spcPct val="115000"/>
              </a:lnSpc>
              <a:buNone/>
            </a:pPr>
            <a:endParaRPr b="0" lang="en-US" sz="1800" strike="noStrike" u="none">
              <a:solidFill>
                <a:srgbClr val="000000"/>
              </a:solidFill>
              <a:uFillTx/>
              <a:latin typeface="Open Sans"/>
            </a:endParaRPr>
          </a:p>
          <a:p>
            <a:pPr marL="457200" indent="-343080">
              <a:lnSpc>
                <a:spcPct val="115000"/>
              </a:lnSpc>
              <a:buClr>
                <a:srgbClr val="595959"/>
              </a:buClr>
              <a:buFont typeface="Arial"/>
              <a:buChar char="•"/>
            </a:pPr>
            <a:r>
              <a:rPr b="0" lang="en-US" sz="1800" strike="noStrike" u="none">
                <a:solidFill>
                  <a:schemeClr val="dk2"/>
                </a:solidFill>
                <a:uFillTx/>
                <a:latin typeface="Open Sans"/>
                <a:ea typeface="Open Sans"/>
              </a:rPr>
              <a:t>Rule-Based</a:t>
            </a:r>
            <a:endParaRPr b="0" lang="en-US" sz="1800" strike="noStrike" u="none">
              <a:solidFill>
                <a:srgbClr val="000000"/>
              </a:solidFill>
              <a:uFillTx/>
              <a:latin typeface="Open Sans"/>
            </a:endParaRPr>
          </a:p>
          <a:p>
            <a:pPr indent="0">
              <a:lnSpc>
                <a:spcPct val="115000"/>
              </a:lnSpc>
              <a:buNone/>
            </a:pPr>
            <a:endParaRPr b="0" lang="en-US" sz="1800" strike="noStrike" u="none">
              <a:solidFill>
                <a:srgbClr val="000000"/>
              </a:solidFill>
              <a:uFillTx/>
              <a:latin typeface="Open Sans"/>
            </a:endParaRPr>
          </a:p>
          <a:p>
            <a:pPr marL="457200" indent="-343080">
              <a:lnSpc>
                <a:spcPct val="115000"/>
              </a:lnSpc>
              <a:buClr>
                <a:srgbClr val="595959"/>
              </a:buClr>
              <a:buFont typeface="Arial"/>
              <a:buChar char="•"/>
            </a:pPr>
            <a:r>
              <a:rPr b="0" lang="en-US" sz="1800" strike="noStrike" u="none">
                <a:solidFill>
                  <a:schemeClr val="dk2"/>
                </a:solidFill>
                <a:uFillTx/>
                <a:latin typeface="Open Sans"/>
                <a:ea typeface="Open Sans"/>
              </a:rPr>
              <a:t>Load-Balancing</a:t>
            </a:r>
            <a:endParaRPr b="0" lang="en-US" sz="1800" strike="noStrike" u="none">
              <a:solidFill>
                <a:srgbClr val="000000"/>
              </a:solidFill>
              <a:uFillTx/>
              <a:latin typeface="Open Sans"/>
            </a:endParaRPr>
          </a:p>
          <a:p>
            <a:pPr indent="0">
              <a:lnSpc>
                <a:spcPct val="115000"/>
              </a:lnSpc>
              <a:buNone/>
            </a:pPr>
            <a:endParaRPr b="0" lang="en-US" sz="1800" strike="noStrike" u="none">
              <a:solidFill>
                <a:srgbClr val="000000"/>
              </a:solidFill>
              <a:uFillTx/>
              <a:latin typeface="Open Sans"/>
            </a:endParaRPr>
          </a:p>
          <a:p>
            <a:pPr marL="457200" indent="-343080">
              <a:lnSpc>
                <a:spcPct val="115000"/>
              </a:lnSpc>
              <a:buClr>
                <a:srgbClr val="595959"/>
              </a:buClr>
              <a:buFont typeface="Arial"/>
              <a:buChar char="•"/>
            </a:pPr>
            <a:r>
              <a:rPr b="0" lang="en-US" sz="1800" strike="noStrike" u="none">
                <a:solidFill>
                  <a:schemeClr val="dk2"/>
                </a:solidFill>
                <a:uFillTx/>
                <a:latin typeface="Open Sans"/>
                <a:ea typeface="Open Sans"/>
              </a:rPr>
              <a:t>SSL-Termination</a:t>
            </a:r>
            <a:endParaRPr b="0" lang="en-US" sz="1800" strike="noStrike" u="none">
              <a:solidFill>
                <a:srgbClr val="000000"/>
              </a:solidFill>
              <a:uFillTx/>
              <a:latin typeface="Open Sans"/>
            </a:endParaRPr>
          </a:p>
        </p:txBody>
      </p:sp>
    </p:spTree>
  </p:cSld>
  <mc:AlternateContent>
    <mc:Choice Requires="p14">
      <p:transition spd="slow" p14:dur="2000"/>
    </mc:Choice>
    <mc:Fallback>
      <p:transition spd="slow"/>
    </mc:Fallback>
  </mc:AlternateContent>
  <p:timing>
    <p:tnLst>
      <p:par>
        <p:cTn id="2135" dur="indefinite" restart="never" nodeType="tmRoot">
          <p:childTnLst>
            <p:seq>
              <p:cTn id="2136" dur="indefinite" nodeType="mainSeq">
                <p:childTnLst>
                  <p:par>
                    <p:cTn id="2137" fill="hold">
                      <p:stCondLst>
                        <p:cond delay="indefinite"/>
                      </p:stCondLst>
                      <p:childTnLst>
                        <p:par>
                          <p:cTn id="2138" fill="hold">
                            <p:stCondLst>
                              <p:cond delay="0"/>
                            </p:stCondLst>
                            <p:childTnLst>
                              <p:par>
                                <p:cTn id="2139" nodeType="clickEffect" fill="hold" presetClass="entr" presetID="1">
                                  <p:stCondLst>
                                    <p:cond delay="0"/>
                                  </p:stCondLst>
                                  <p:childTnLst>
                                    <p:set>
                                      <p:cBhvr>
                                        <p:cTn id="2140" dur="1" fill="hold">
                                          <p:stCondLst>
                                            <p:cond delay="0"/>
                                          </p:stCondLst>
                                        </p:cTn>
                                        <p:tgtEl>
                                          <p:spTgt spid="509">
                                            <p:txEl>
                                              <p:pRg st="0" end="0"/>
                                            </p:txEl>
                                          </p:spTgt>
                                        </p:tgtEl>
                                        <p:attrNameLst>
                                          <p:attrName>style.visibility</p:attrName>
                                        </p:attrNameLst>
                                      </p:cBhvr>
                                      <p:to>
                                        <p:strVal val="visible"/>
                                      </p:to>
                                    </p:set>
                                  </p:childTnLst>
                                </p:cTn>
                              </p:par>
                            </p:childTnLst>
                          </p:cTn>
                        </p:par>
                      </p:childTnLst>
                    </p:cTn>
                  </p:par>
                  <p:par>
                    <p:cTn id="2141" fill="hold">
                      <p:stCondLst>
                        <p:cond delay="indefinite"/>
                      </p:stCondLst>
                      <p:childTnLst>
                        <p:par>
                          <p:cTn id="2142" fill="hold">
                            <p:stCondLst>
                              <p:cond delay="0"/>
                            </p:stCondLst>
                            <p:childTnLst>
                              <p:par>
                                <p:cTn id="2143" nodeType="clickEffect" fill="hold" presetClass="entr" presetID="1">
                                  <p:stCondLst>
                                    <p:cond delay="0"/>
                                  </p:stCondLst>
                                  <p:childTnLst>
                                    <p:set>
                                      <p:cBhvr>
                                        <p:cTn id="2144" dur="1" fill="hold">
                                          <p:stCondLst>
                                            <p:cond delay="0"/>
                                          </p:stCondLst>
                                        </p:cTn>
                                        <p:tgtEl>
                                          <p:spTgt spid="509">
                                            <p:txEl>
                                              <p:pRg st="2" end="2"/>
                                            </p:txEl>
                                          </p:spTgt>
                                        </p:tgtEl>
                                        <p:attrNameLst>
                                          <p:attrName>style.visibility</p:attrName>
                                        </p:attrNameLst>
                                      </p:cBhvr>
                                      <p:to>
                                        <p:strVal val="visible"/>
                                      </p:to>
                                    </p:set>
                                  </p:childTnLst>
                                </p:cTn>
                              </p:par>
                            </p:childTnLst>
                          </p:cTn>
                        </p:par>
                      </p:childTnLst>
                    </p:cTn>
                  </p:par>
                  <p:par>
                    <p:cTn id="2145" fill="hold">
                      <p:stCondLst>
                        <p:cond delay="indefinite"/>
                      </p:stCondLst>
                      <p:childTnLst>
                        <p:par>
                          <p:cTn id="2146" fill="hold">
                            <p:stCondLst>
                              <p:cond delay="0"/>
                            </p:stCondLst>
                            <p:childTnLst>
                              <p:par>
                                <p:cTn id="2147" nodeType="clickEffect" fill="hold" presetClass="entr" presetID="1">
                                  <p:stCondLst>
                                    <p:cond delay="0"/>
                                  </p:stCondLst>
                                  <p:childTnLst>
                                    <p:set>
                                      <p:cBhvr>
                                        <p:cTn id="2148" dur="1" fill="hold">
                                          <p:stCondLst>
                                            <p:cond delay="0"/>
                                          </p:stCondLst>
                                        </p:cTn>
                                        <p:tgtEl>
                                          <p:spTgt spid="509">
                                            <p:txEl>
                                              <p:pRg st="4" end="4"/>
                                            </p:txEl>
                                          </p:spTgt>
                                        </p:tgtEl>
                                        <p:attrNameLst>
                                          <p:attrName>style.visibility</p:attrName>
                                        </p:attrNameLst>
                                      </p:cBhvr>
                                      <p:to>
                                        <p:strVal val="visible"/>
                                      </p:to>
                                    </p:set>
                                  </p:childTnLst>
                                </p:cTn>
                              </p:par>
                            </p:childTnLst>
                          </p:cTn>
                        </p:par>
                      </p:childTnLst>
                    </p:cTn>
                  </p:par>
                  <p:par>
                    <p:cTn id="2149" fill="hold">
                      <p:stCondLst>
                        <p:cond delay="indefinite"/>
                      </p:stCondLst>
                      <p:childTnLst>
                        <p:par>
                          <p:cTn id="2150" fill="hold">
                            <p:stCondLst>
                              <p:cond delay="0"/>
                            </p:stCondLst>
                            <p:childTnLst>
                              <p:par>
                                <p:cTn id="2151" nodeType="clickEffect" fill="hold" presetClass="entr" presetID="1">
                                  <p:stCondLst>
                                    <p:cond delay="0"/>
                                  </p:stCondLst>
                                  <p:childTnLst>
                                    <p:set>
                                      <p:cBhvr>
                                        <p:cTn id="2152" dur="1" fill="hold">
                                          <p:stCondLst>
                                            <p:cond delay="0"/>
                                          </p:stCondLst>
                                        </p:cTn>
                                        <p:tgtEl>
                                          <p:spTgt spid="509">
                                            <p:txEl>
                                              <p:pRg st="6" end="6"/>
                                            </p:txEl>
                                          </p:spTgt>
                                        </p:tgtEl>
                                        <p:attrNameLst>
                                          <p:attrName>style.visibility</p:attrName>
                                        </p:attrNameLst>
                                      </p:cBhvr>
                                      <p:to>
                                        <p:strVal val="visible"/>
                                      </p:to>
                                    </p:set>
                                  </p:childTnLst>
                                </p:cTn>
                              </p:par>
                            </p:childTnLst>
                          </p:cTn>
                        </p:par>
                      </p:childTnLst>
                    </p:cTn>
                  </p:par>
                  <p:par>
                    <p:cTn id="2153" fill="hold">
                      <p:stCondLst>
                        <p:cond delay="indefinite"/>
                      </p:stCondLst>
                      <p:childTnLst>
                        <p:par>
                          <p:cTn id="2154" fill="hold">
                            <p:stCondLst>
                              <p:cond delay="0"/>
                            </p:stCondLst>
                            <p:childTnLst>
                              <p:par>
                                <p:cTn id="2155" nodeType="clickEffect" fill="hold" presetClass="entr" presetID="1">
                                  <p:stCondLst>
                                    <p:cond delay="0"/>
                                  </p:stCondLst>
                                  <p:childTnLst>
                                    <p:set>
                                      <p:cBhvr>
                                        <p:cTn id="2156" dur="1" fill="hold">
                                          <p:stCondLst>
                                            <p:cond delay="0"/>
                                          </p:stCondLst>
                                        </p:cTn>
                                        <p:tgtEl>
                                          <p:spTgt spid="509">
                                            <p:txEl>
                                              <p:pRg st="8" end="8"/>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0" name="PlaceHolder 1"/>
          <p:cNvSpPr>
            <a:spLocks noGrp="1"/>
          </p:cNvSpPr>
          <p:nvPr>
            <p:ph type="title"/>
          </p:nvPr>
        </p:nvSpPr>
        <p:spPr>
          <a:xfrm>
            <a:off x="311760" y="444960"/>
            <a:ext cx="7683120" cy="609840"/>
          </a:xfrm>
          <a:prstGeom prst="rect">
            <a:avLst/>
          </a:prstGeom>
          <a:noFill/>
          <a:ln w="0">
            <a:noFill/>
          </a:ln>
        </p:spPr>
        <p:txBody>
          <a:bodyPr lIns="91440" rIns="91440" tIns="91440" bIns="91440" anchor="t">
            <a:noAutofit/>
          </a:bodyPr>
          <a:p>
            <a:pPr indent="0">
              <a:lnSpc>
                <a:spcPct val="100000"/>
              </a:lnSpc>
              <a:buNone/>
            </a:pPr>
            <a:r>
              <a:rPr b="0" lang="en-US" sz="2800" strike="noStrike" u="none">
                <a:solidFill>
                  <a:schemeClr val="dk1"/>
                </a:solidFill>
                <a:uFillTx/>
                <a:latin typeface="Open Sans"/>
                <a:ea typeface="Open Sans"/>
              </a:rPr>
              <a:t>Ingress</a:t>
            </a:r>
            <a:endParaRPr b="0" lang="en-US" sz="2800" strike="noStrike" u="none">
              <a:solidFill>
                <a:srgbClr val="000000"/>
              </a:solidFill>
              <a:uFillTx/>
              <a:latin typeface="Arial"/>
            </a:endParaRPr>
          </a:p>
        </p:txBody>
      </p:sp>
      <p:sp>
        <p:nvSpPr>
          <p:cNvPr id="511" name="PlaceHolder 2"/>
          <p:cNvSpPr>
            <a:spLocks noGrp="1"/>
          </p:cNvSpPr>
          <p:nvPr>
            <p:ph/>
          </p:nvPr>
        </p:nvSpPr>
        <p:spPr>
          <a:xfrm>
            <a:off x="311760" y="1152360"/>
            <a:ext cx="8520120" cy="3416040"/>
          </a:xfrm>
          <a:prstGeom prst="rect">
            <a:avLst/>
          </a:prstGeom>
          <a:noFill/>
          <a:ln w="0">
            <a:noFill/>
          </a:ln>
        </p:spPr>
        <p:txBody>
          <a:bodyPr lIns="91440" rIns="91440" tIns="91440" bIns="91440" anchor="t">
            <a:noAutofit/>
          </a:bodyPr>
          <a:p>
            <a:pPr indent="0">
              <a:spcBef>
                <a:spcPts val="1417"/>
              </a:spcBef>
              <a:buNone/>
            </a:pPr>
            <a:endParaRPr b="0" lang="en-US" sz="1800" strike="noStrike" u="none">
              <a:solidFill>
                <a:schemeClr val="dk2"/>
              </a:solidFill>
              <a:uFillTx/>
              <a:latin typeface="Open Sans"/>
              <a:ea typeface="Open Sans"/>
            </a:endParaRPr>
          </a:p>
        </p:txBody>
      </p:sp>
      <p:sp>
        <p:nvSpPr>
          <p:cNvPr id="512" name="Rechteck 4"/>
          <p:cNvSpPr/>
          <p:nvPr/>
        </p:nvSpPr>
        <p:spPr>
          <a:xfrm>
            <a:off x="1502280" y="2737800"/>
            <a:ext cx="2790000" cy="669240"/>
          </a:xfrm>
          <a:prstGeom prst="rect">
            <a:avLst/>
          </a:prstGeom>
          <a:solidFill>
            <a:schemeClr val="accent5"/>
          </a:solidFill>
          <a:ln>
            <a:solidFill>
              <a:srgbClr val="bc7e2f"/>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050" strike="noStrike" u="none">
                <a:solidFill>
                  <a:schemeClr val="lt1"/>
                </a:solidFill>
                <a:uFillTx/>
                <a:latin typeface="Arial"/>
                <a:ea typeface="Arial"/>
              </a:rPr>
              <a:t>Service</a:t>
            </a:r>
            <a:endParaRPr b="0" lang="en-US" sz="1050" strike="noStrike" u="none">
              <a:solidFill>
                <a:srgbClr val="ffffff"/>
              </a:solidFill>
              <a:uFillTx/>
              <a:latin typeface="Arial"/>
            </a:endParaRPr>
          </a:p>
        </p:txBody>
      </p:sp>
      <p:sp>
        <p:nvSpPr>
          <p:cNvPr id="513" name="Rechteck 5"/>
          <p:cNvSpPr/>
          <p:nvPr/>
        </p:nvSpPr>
        <p:spPr>
          <a:xfrm>
            <a:off x="4816800" y="2737800"/>
            <a:ext cx="2790000" cy="669240"/>
          </a:xfrm>
          <a:prstGeom prst="rect">
            <a:avLst/>
          </a:prstGeom>
          <a:solidFill>
            <a:schemeClr val="accent5"/>
          </a:solidFill>
          <a:ln>
            <a:solidFill>
              <a:srgbClr val="bc7e2f"/>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050" strike="noStrike" u="none">
                <a:solidFill>
                  <a:schemeClr val="lt1"/>
                </a:solidFill>
                <a:uFillTx/>
                <a:latin typeface="Arial"/>
                <a:ea typeface="Arial"/>
              </a:rPr>
              <a:t>Service</a:t>
            </a:r>
            <a:endParaRPr b="0" lang="en-US" sz="1050" strike="noStrike" u="none">
              <a:solidFill>
                <a:srgbClr val="ffffff"/>
              </a:solidFill>
              <a:uFillTx/>
              <a:latin typeface="Arial"/>
            </a:endParaRPr>
          </a:p>
        </p:txBody>
      </p:sp>
      <p:sp>
        <p:nvSpPr>
          <p:cNvPr id="514" name="Rechteck 6"/>
          <p:cNvSpPr/>
          <p:nvPr/>
        </p:nvSpPr>
        <p:spPr>
          <a:xfrm>
            <a:off x="300960" y="3897000"/>
            <a:ext cx="1233360" cy="957600"/>
          </a:xfrm>
          <a:prstGeom prst="rect">
            <a:avLst/>
          </a:prstGeom>
          <a:solidFill>
            <a:schemeClr val="accent1"/>
          </a:solidFill>
          <a:ln>
            <a:solidFill>
              <a:srgbClr val="bc7e2f"/>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050" strike="noStrike" u="none">
                <a:solidFill>
                  <a:schemeClr val="lt1"/>
                </a:solidFill>
                <a:uFillTx/>
                <a:latin typeface="Arial"/>
                <a:ea typeface="Arial"/>
              </a:rPr>
              <a:t>Deployment</a:t>
            </a:r>
            <a:endParaRPr b="0" lang="en-US" sz="1050" strike="noStrike" u="none">
              <a:solidFill>
                <a:srgbClr val="000000"/>
              </a:solidFill>
              <a:uFillTx/>
              <a:latin typeface="Arial"/>
            </a:endParaRPr>
          </a:p>
        </p:txBody>
      </p:sp>
      <p:sp>
        <p:nvSpPr>
          <p:cNvPr id="515" name="Rechteck 7"/>
          <p:cNvSpPr/>
          <p:nvPr/>
        </p:nvSpPr>
        <p:spPr>
          <a:xfrm>
            <a:off x="1765080" y="3897000"/>
            <a:ext cx="1233360" cy="957600"/>
          </a:xfrm>
          <a:prstGeom prst="rect">
            <a:avLst/>
          </a:prstGeom>
          <a:solidFill>
            <a:schemeClr val="accent1"/>
          </a:solidFill>
          <a:ln>
            <a:solidFill>
              <a:srgbClr val="bc7e2f"/>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050" strike="noStrike" u="none">
                <a:solidFill>
                  <a:schemeClr val="lt1"/>
                </a:solidFill>
                <a:uFillTx/>
                <a:latin typeface="Arial"/>
                <a:ea typeface="Arial"/>
              </a:rPr>
              <a:t>Deployment</a:t>
            </a:r>
            <a:endParaRPr b="0" lang="en-US" sz="1050" strike="noStrike" u="none">
              <a:solidFill>
                <a:srgbClr val="000000"/>
              </a:solidFill>
              <a:uFillTx/>
              <a:latin typeface="Arial"/>
            </a:endParaRPr>
          </a:p>
        </p:txBody>
      </p:sp>
      <p:sp>
        <p:nvSpPr>
          <p:cNvPr id="516" name="Rechteck 8"/>
          <p:cNvSpPr/>
          <p:nvPr/>
        </p:nvSpPr>
        <p:spPr>
          <a:xfrm>
            <a:off x="3229200" y="3897000"/>
            <a:ext cx="1233360" cy="957600"/>
          </a:xfrm>
          <a:prstGeom prst="rect">
            <a:avLst/>
          </a:prstGeom>
          <a:solidFill>
            <a:schemeClr val="accent1"/>
          </a:solidFill>
          <a:ln>
            <a:solidFill>
              <a:srgbClr val="bc7e2f"/>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050" strike="noStrike" u="none">
                <a:solidFill>
                  <a:schemeClr val="lt1"/>
                </a:solidFill>
                <a:uFillTx/>
                <a:latin typeface="Arial"/>
                <a:ea typeface="Arial"/>
              </a:rPr>
              <a:t>Deployment</a:t>
            </a:r>
            <a:endParaRPr b="0" lang="en-US" sz="1050" strike="noStrike" u="none">
              <a:solidFill>
                <a:srgbClr val="000000"/>
              </a:solidFill>
              <a:uFillTx/>
              <a:latin typeface="Arial"/>
            </a:endParaRPr>
          </a:p>
        </p:txBody>
      </p:sp>
      <p:sp>
        <p:nvSpPr>
          <p:cNvPr id="517" name="Rechteck 9"/>
          <p:cNvSpPr/>
          <p:nvPr/>
        </p:nvSpPr>
        <p:spPr>
          <a:xfrm>
            <a:off x="4693320" y="3897000"/>
            <a:ext cx="1233360" cy="957600"/>
          </a:xfrm>
          <a:prstGeom prst="rect">
            <a:avLst/>
          </a:prstGeom>
          <a:solidFill>
            <a:schemeClr val="accent1"/>
          </a:solidFill>
          <a:ln>
            <a:solidFill>
              <a:srgbClr val="bc7e2f"/>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050" strike="noStrike" u="none">
                <a:solidFill>
                  <a:schemeClr val="lt1"/>
                </a:solidFill>
                <a:uFillTx/>
                <a:latin typeface="Arial"/>
                <a:ea typeface="Arial"/>
              </a:rPr>
              <a:t>Deployment</a:t>
            </a:r>
            <a:endParaRPr b="0" lang="en-US" sz="1050" strike="noStrike" u="none">
              <a:solidFill>
                <a:srgbClr val="000000"/>
              </a:solidFill>
              <a:uFillTx/>
              <a:latin typeface="Arial"/>
            </a:endParaRPr>
          </a:p>
        </p:txBody>
      </p:sp>
      <p:sp>
        <p:nvSpPr>
          <p:cNvPr id="518" name="Rechteck 10"/>
          <p:cNvSpPr/>
          <p:nvPr/>
        </p:nvSpPr>
        <p:spPr>
          <a:xfrm>
            <a:off x="6157440" y="3897000"/>
            <a:ext cx="1233360" cy="957600"/>
          </a:xfrm>
          <a:prstGeom prst="rect">
            <a:avLst/>
          </a:prstGeom>
          <a:solidFill>
            <a:schemeClr val="accent1"/>
          </a:solidFill>
          <a:ln>
            <a:solidFill>
              <a:srgbClr val="bc7e2f"/>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050" strike="noStrike" u="none">
                <a:solidFill>
                  <a:schemeClr val="lt1"/>
                </a:solidFill>
                <a:uFillTx/>
                <a:latin typeface="Arial"/>
                <a:ea typeface="Arial"/>
              </a:rPr>
              <a:t>Deployment</a:t>
            </a:r>
            <a:endParaRPr b="0" lang="en-US" sz="1050" strike="noStrike" u="none">
              <a:solidFill>
                <a:srgbClr val="000000"/>
              </a:solidFill>
              <a:uFillTx/>
              <a:latin typeface="Arial"/>
            </a:endParaRPr>
          </a:p>
        </p:txBody>
      </p:sp>
      <p:sp>
        <p:nvSpPr>
          <p:cNvPr id="519" name="Rechteck 11"/>
          <p:cNvSpPr/>
          <p:nvPr/>
        </p:nvSpPr>
        <p:spPr>
          <a:xfrm>
            <a:off x="7621560" y="3897000"/>
            <a:ext cx="1233360" cy="957600"/>
          </a:xfrm>
          <a:prstGeom prst="rect">
            <a:avLst/>
          </a:prstGeom>
          <a:solidFill>
            <a:schemeClr val="accent1"/>
          </a:solidFill>
          <a:ln>
            <a:solidFill>
              <a:srgbClr val="bc7e2f"/>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050" strike="noStrike" u="none">
                <a:solidFill>
                  <a:schemeClr val="lt1"/>
                </a:solidFill>
                <a:uFillTx/>
                <a:latin typeface="Arial"/>
                <a:ea typeface="Arial"/>
              </a:rPr>
              <a:t>Deployment</a:t>
            </a:r>
            <a:endParaRPr b="0" lang="en-US" sz="1050" strike="noStrike" u="none">
              <a:solidFill>
                <a:srgbClr val="000000"/>
              </a:solidFill>
              <a:uFillTx/>
              <a:latin typeface="Arial"/>
            </a:endParaRPr>
          </a:p>
        </p:txBody>
      </p:sp>
      <p:sp>
        <p:nvSpPr>
          <p:cNvPr id="520" name="Rechteck 12"/>
          <p:cNvSpPr/>
          <p:nvPr/>
        </p:nvSpPr>
        <p:spPr>
          <a:xfrm>
            <a:off x="3799080" y="1861560"/>
            <a:ext cx="1556280" cy="538200"/>
          </a:xfrm>
          <a:prstGeom prst="rect">
            <a:avLst/>
          </a:prstGeom>
          <a:solidFill>
            <a:schemeClr val="accent2"/>
          </a:solidFill>
          <a:ln>
            <a:solidFill>
              <a:srgbClr val="bc7e2f"/>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050" strike="noStrike" u="none">
                <a:solidFill>
                  <a:schemeClr val="lt1"/>
                </a:solidFill>
                <a:uFillTx/>
                <a:latin typeface="Arial"/>
                <a:ea typeface="Arial"/>
              </a:rPr>
              <a:t>Ingress</a:t>
            </a:r>
            <a:endParaRPr b="0" lang="en-US" sz="1050" strike="noStrike" u="none">
              <a:solidFill>
                <a:srgbClr val="ffffff"/>
              </a:solidFill>
              <a:uFillTx/>
              <a:latin typeface="Arial"/>
            </a:endParaRPr>
          </a:p>
        </p:txBody>
      </p:sp>
      <p:sp>
        <p:nvSpPr>
          <p:cNvPr id="521" name="Rechteck 13"/>
          <p:cNvSpPr/>
          <p:nvPr/>
        </p:nvSpPr>
        <p:spPr>
          <a:xfrm>
            <a:off x="435600" y="4604760"/>
            <a:ext cx="268200" cy="151920"/>
          </a:xfrm>
          <a:prstGeom prst="rect">
            <a:avLst/>
          </a:prstGeom>
          <a:solidFill>
            <a:srgbClr val="002060"/>
          </a:solidFill>
          <a:ln>
            <a:solidFill>
              <a:srgbClr val="bc7e2f"/>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1050" strike="noStrike" u="none">
              <a:solidFill>
                <a:schemeClr val="lt1"/>
              </a:solidFill>
              <a:uFillTx/>
              <a:latin typeface="Arial"/>
              <a:ea typeface="Arial"/>
            </a:endParaRPr>
          </a:p>
        </p:txBody>
      </p:sp>
      <p:sp>
        <p:nvSpPr>
          <p:cNvPr id="522" name="Rechteck 14"/>
          <p:cNvSpPr/>
          <p:nvPr/>
        </p:nvSpPr>
        <p:spPr>
          <a:xfrm>
            <a:off x="790920" y="4604760"/>
            <a:ext cx="268200" cy="151920"/>
          </a:xfrm>
          <a:prstGeom prst="rect">
            <a:avLst/>
          </a:prstGeom>
          <a:solidFill>
            <a:srgbClr val="002060"/>
          </a:solidFill>
          <a:ln>
            <a:solidFill>
              <a:srgbClr val="bc7e2f"/>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1050" strike="noStrike" u="none">
              <a:solidFill>
                <a:schemeClr val="lt1"/>
              </a:solidFill>
              <a:uFillTx/>
              <a:latin typeface="Arial"/>
              <a:ea typeface="Arial"/>
            </a:endParaRPr>
          </a:p>
        </p:txBody>
      </p:sp>
      <p:sp>
        <p:nvSpPr>
          <p:cNvPr id="523" name="Rechteck 15"/>
          <p:cNvSpPr/>
          <p:nvPr/>
        </p:nvSpPr>
        <p:spPr>
          <a:xfrm>
            <a:off x="1146240" y="4604760"/>
            <a:ext cx="268200" cy="151920"/>
          </a:xfrm>
          <a:prstGeom prst="rect">
            <a:avLst/>
          </a:prstGeom>
          <a:solidFill>
            <a:srgbClr val="002060"/>
          </a:solidFill>
          <a:ln>
            <a:solidFill>
              <a:srgbClr val="bc7e2f"/>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1050" strike="noStrike" u="none">
              <a:solidFill>
                <a:schemeClr val="lt1"/>
              </a:solidFill>
              <a:uFillTx/>
              <a:latin typeface="Arial"/>
              <a:ea typeface="Arial"/>
            </a:endParaRPr>
          </a:p>
        </p:txBody>
      </p:sp>
      <p:sp>
        <p:nvSpPr>
          <p:cNvPr id="524" name="Rechteck 16"/>
          <p:cNvSpPr/>
          <p:nvPr/>
        </p:nvSpPr>
        <p:spPr>
          <a:xfrm>
            <a:off x="1901520" y="4604760"/>
            <a:ext cx="268200" cy="151920"/>
          </a:xfrm>
          <a:prstGeom prst="rect">
            <a:avLst/>
          </a:prstGeom>
          <a:solidFill>
            <a:srgbClr val="002060"/>
          </a:solidFill>
          <a:ln>
            <a:solidFill>
              <a:srgbClr val="bc7e2f"/>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1050" strike="noStrike" u="none">
              <a:solidFill>
                <a:schemeClr val="lt1"/>
              </a:solidFill>
              <a:uFillTx/>
              <a:latin typeface="Arial"/>
              <a:ea typeface="Arial"/>
            </a:endParaRPr>
          </a:p>
        </p:txBody>
      </p:sp>
      <p:sp>
        <p:nvSpPr>
          <p:cNvPr id="525" name="Rechteck 17"/>
          <p:cNvSpPr/>
          <p:nvPr/>
        </p:nvSpPr>
        <p:spPr>
          <a:xfrm>
            <a:off x="2257200" y="4604760"/>
            <a:ext cx="268200" cy="151920"/>
          </a:xfrm>
          <a:prstGeom prst="rect">
            <a:avLst/>
          </a:prstGeom>
          <a:solidFill>
            <a:srgbClr val="002060"/>
          </a:solidFill>
          <a:ln>
            <a:solidFill>
              <a:srgbClr val="bc7e2f"/>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1050" strike="noStrike" u="none">
              <a:solidFill>
                <a:schemeClr val="lt1"/>
              </a:solidFill>
              <a:uFillTx/>
              <a:latin typeface="Arial"/>
              <a:ea typeface="Arial"/>
            </a:endParaRPr>
          </a:p>
        </p:txBody>
      </p:sp>
      <p:sp>
        <p:nvSpPr>
          <p:cNvPr id="526" name="Rechteck 18"/>
          <p:cNvSpPr/>
          <p:nvPr/>
        </p:nvSpPr>
        <p:spPr>
          <a:xfrm>
            <a:off x="2612520" y="4604760"/>
            <a:ext cx="268200" cy="151920"/>
          </a:xfrm>
          <a:prstGeom prst="rect">
            <a:avLst/>
          </a:prstGeom>
          <a:solidFill>
            <a:srgbClr val="002060"/>
          </a:solidFill>
          <a:ln>
            <a:solidFill>
              <a:srgbClr val="bc7e2f"/>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1050" strike="noStrike" u="none">
              <a:solidFill>
                <a:schemeClr val="lt1"/>
              </a:solidFill>
              <a:uFillTx/>
              <a:latin typeface="Arial"/>
              <a:ea typeface="Arial"/>
            </a:endParaRPr>
          </a:p>
        </p:txBody>
      </p:sp>
      <p:sp>
        <p:nvSpPr>
          <p:cNvPr id="527" name="Rechteck 19"/>
          <p:cNvSpPr/>
          <p:nvPr/>
        </p:nvSpPr>
        <p:spPr>
          <a:xfrm>
            <a:off x="3346560" y="4604760"/>
            <a:ext cx="268200" cy="151920"/>
          </a:xfrm>
          <a:prstGeom prst="rect">
            <a:avLst/>
          </a:prstGeom>
          <a:solidFill>
            <a:srgbClr val="002060"/>
          </a:solidFill>
          <a:ln>
            <a:solidFill>
              <a:srgbClr val="bc7e2f"/>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1050" strike="noStrike" u="none">
              <a:solidFill>
                <a:schemeClr val="lt1"/>
              </a:solidFill>
              <a:uFillTx/>
              <a:latin typeface="Arial"/>
              <a:ea typeface="Arial"/>
            </a:endParaRPr>
          </a:p>
        </p:txBody>
      </p:sp>
      <p:sp>
        <p:nvSpPr>
          <p:cNvPr id="528" name="Rechteck 20"/>
          <p:cNvSpPr/>
          <p:nvPr/>
        </p:nvSpPr>
        <p:spPr>
          <a:xfrm>
            <a:off x="3702240" y="4604760"/>
            <a:ext cx="268200" cy="151920"/>
          </a:xfrm>
          <a:prstGeom prst="rect">
            <a:avLst/>
          </a:prstGeom>
          <a:solidFill>
            <a:srgbClr val="002060"/>
          </a:solidFill>
          <a:ln>
            <a:solidFill>
              <a:srgbClr val="bc7e2f"/>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1050" strike="noStrike" u="none">
              <a:solidFill>
                <a:schemeClr val="lt1"/>
              </a:solidFill>
              <a:uFillTx/>
              <a:latin typeface="Arial"/>
              <a:ea typeface="Arial"/>
            </a:endParaRPr>
          </a:p>
        </p:txBody>
      </p:sp>
      <p:sp>
        <p:nvSpPr>
          <p:cNvPr id="529" name="Rechteck 21"/>
          <p:cNvSpPr/>
          <p:nvPr/>
        </p:nvSpPr>
        <p:spPr>
          <a:xfrm>
            <a:off x="4057560" y="4604760"/>
            <a:ext cx="268200" cy="151920"/>
          </a:xfrm>
          <a:prstGeom prst="rect">
            <a:avLst/>
          </a:prstGeom>
          <a:solidFill>
            <a:srgbClr val="002060"/>
          </a:solidFill>
          <a:ln>
            <a:solidFill>
              <a:srgbClr val="bc7e2f"/>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1050" strike="noStrike" u="none">
              <a:solidFill>
                <a:schemeClr val="lt1"/>
              </a:solidFill>
              <a:uFillTx/>
              <a:latin typeface="Arial"/>
              <a:ea typeface="Arial"/>
            </a:endParaRPr>
          </a:p>
        </p:txBody>
      </p:sp>
      <p:sp>
        <p:nvSpPr>
          <p:cNvPr id="530" name="Rechteck 22"/>
          <p:cNvSpPr/>
          <p:nvPr/>
        </p:nvSpPr>
        <p:spPr>
          <a:xfrm>
            <a:off x="4816800" y="4604760"/>
            <a:ext cx="268200" cy="151920"/>
          </a:xfrm>
          <a:prstGeom prst="rect">
            <a:avLst/>
          </a:prstGeom>
          <a:solidFill>
            <a:srgbClr val="002060"/>
          </a:solidFill>
          <a:ln>
            <a:solidFill>
              <a:srgbClr val="bc7e2f"/>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1050" strike="noStrike" u="none">
              <a:solidFill>
                <a:schemeClr val="lt1"/>
              </a:solidFill>
              <a:uFillTx/>
              <a:latin typeface="Arial"/>
              <a:ea typeface="Arial"/>
            </a:endParaRPr>
          </a:p>
        </p:txBody>
      </p:sp>
      <p:sp>
        <p:nvSpPr>
          <p:cNvPr id="531" name="Rechteck 23"/>
          <p:cNvSpPr/>
          <p:nvPr/>
        </p:nvSpPr>
        <p:spPr>
          <a:xfrm>
            <a:off x="5172480" y="4604760"/>
            <a:ext cx="268200" cy="151920"/>
          </a:xfrm>
          <a:prstGeom prst="rect">
            <a:avLst/>
          </a:prstGeom>
          <a:solidFill>
            <a:srgbClr val="002060"/>
          </a:solidFill>
          <a:ln>
            <a:solidFill>
              <a:srgbClr val="bc7e2f"/>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1050" strike="noStrike" u="none">
              <a:solidFill>
                <a:schemeClr val="lt1"/>
              </a:solidFill>
              <a:uFillTx/>
              <a:latin typeface="Arial"/>
              <a:ea typeface="Arial"/>
            </a:endParaRPr>
          </a:p>
        </p:txBody>
      </p:sp>
      <p:sp>
        <p:nvSpPr>
          <p:cNvPr id="532" name="Rechteck 24"/>
          <p:cNvSpPr/>
          <p:nvPr/>
        </p:nvSpPr>
        <p:spPr>
          <a:xfrm>
            <a:off x="5527800" y="4604760"/>
            <a:ext cx="268200" cy="151920"/>
          </a:xfrm>
          <a:prstGeom prst="rect">
            <a:avLst/>
          </a:prstGeom>
          <a:solidFill>
            <a:srgbClr val="002060"/>
          </a:solidFill>
          <a:ln>
            <a:solidFill>
              <a:srgbClr val="bc7e2f"/>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1050" strike="noStrike" u="none">
              <a:solidFill>
                <a:schemeClr val="lt1"/>
              </a:solidFill>
              <a:uFillTx/>
              <a:latin typeface="Arial"/>
              <a:ea typeface="Arial"/>
            </a:endParaRPr>
          </a:p>
        </p:txBody>
      </p:sp>
      <p:sp>
        <p:nvSpPr>
          <p:cNvPr id="533" name="Rechteck 25"/>
          <p:cNvSpPr/>
          <p:nvPr/>
        </p:nvSpPr>
        <p:spPr>
          <a:xfrm>
            <a:off x="6283800" y="4604760"/>
            <a:ext cx="268200" cy="151920"/>
          </a:xfrm>
          <a:prstGeom prst="rect">
            <a:avLst/>
          </a:prstGeom>
          <a:solidFill>
            <a:srgbClr val="002060"/>
          </a:solidFill>
          <a:ln>
            <a:solidFill>
              <a:srgbClr val="bc7e2f"/>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1050" strike="noStrike" u="none">
              <a:solidFill>
                <a:schemeClr val="lt1"/>
              </a:solidFill>
              <a:uFillTx/>
              <a:latin typeface="Arial"/>
              <a:ea typeface="Arial"/>
            </a:endParaRPr>
          </a:p>
        </p:txBody>
      </p:sp>
      <p:sp>
        <p:nvSpPr>
          <p:cNvPr id="534" name="Rechteck 26"/>
          <p:cNvSpPr/>
          <p:nvPr/>
        </p:nvSpPr>
        <p:spPr>
          <a:xfrm>
            <a:off x="6639480" y="4604760"/>
            <a:ext cx="268200" cy="151920"/>
          </a:xfrm>
          <a:prstGeom prst="rect">
            <a:avLst/>
          </a:prstGeom>
          <a:solidFill>
            <a:srgbClr val="002060"/>
          </a:solidFill>
          <a:ln>
            <a:solidFill>
              <a:srgbClr val="bc7e2f"/>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1050" strike="noStrike" u="none">
              <a:solidFill>
                <a:schemeClr val="lt1"/>
              </a:solidFill>
              <a:uFillTx/>
              <a:latin typeface="Arial"/>
              <a:ea typeface="Arial"/>
            </a:endParaRPr>
          </a:p>
        </p:txBody>
      </p:sp>
      <p:sp>
        <p:nvSpPr>
          <p:cNvPr id="535" name="Rechteck 27"/>
          <p:cNvSpPr/>
          <p:nvPr/>
        </p:nvSpPr>
        <p:spPr>
          <a:xfrm>
            <a:off x="6994800" y="4604760"/>
            <a:ext cx="268200" cy="151920"/>
          </a:xfrm>
          <a:prstGeom prst="rect">
            <a:avLst/>
          </a:prstGeom>
          <a:solidFill>
            <a:srgbClr val="002060"/>
          </a:solidFill>
          <a:ln>
            <a:solidFill>
              <a:srgbClr val="bc7e2f"/>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1050" strike="noStrike" u="none">
              <a:solidFill>
                <a:schemeClr val="lt1"/>
              </a:solidFill>
              <a:uFillTx/>
              <a:latin typeface="Arial"/>
              <a:ea typeface="Arial"/>
            </a:endParaRPr>
          </a:p>
        </p:txBody>
      </p:sp>
      <p:sp>
        <p:nvSpPr>
          <p:cNvPr id="536" name="Rechteck 28"/>
          <p:cNvSpPr/>
          <p:nvPr/>
        </p:nvSpPr>
        <p:spPr>
          <a:xfrm>
            <a:off x="7747920" y="4604760"/>
            <a:ext cx="268200" cy="151920"/>
          </a:xfrm>
          <a:prstGeom prst="rect">
            <a:avLst/>
          </a:prstGeom>
          <a:solidFill>
            <a:srgbClr val="002060"/>
          </a:solidFill>
          <a:ln>
            <a:solidFill>
              <a:srgbClr val="bc7e2f"/>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1050" strike="noStrike" u="none">
              <a:solidFill>
                <a:schemeClr val="lt1"/>
              </a:solidFill>
              <a:uFillTx/>
              <a:latin typeface="Arial"/>
              <a:ea typeface="Arial"/>
            </a:endParaRPr>
          </a:p>
        </p:txBody>
      </p:sp>
      <p:sp>
        <p:nvSpPr>
          <p:cNvPr id="537" name="Rechteck 29"/>
          <p:cNvSpPr/>
          <p:nvPr/>
        </p:nvSpPr>
        <p:spPr>
          <a:xfrm>
            <a:off x="8103600" y="4604760"/>
            <a:ext cx="268200" cy="151920"/>
          </a:xfrm>
          <a:prstGeom prst="rect">
            <a:avLst/>
          </a:prstGeom>
          <a:solidFill>
            <a:srgbClr val="002060"/>
          </a:solidFill>
          <a:ln>
            <a:solidFill>
              <a:srgbClr val="bc7e2f"/>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1050" strike="noStrike" u="none">
              <a:solidFill>
                <a:schemeClr val="lt1"/>
              </a:solidFill>
              <a:uFillTx/>
              <a:latin typeface="Arial"/>
              <a:ea typeface="Arial"/>
            </a:endParaRPr>
          </a:p>
        </p:txBody>
      </p:sp>
      <p:sp>
        <p:nvSpPr>
          <p:cNvPr id="538" name="Rechteck 30"/>
          <p:cNvSpPr/>
          <p:nvPr/>
        </p:nvSpPr>
        <p:spPr>
          <a:xfrm>
            <a:off x="8458920" y="4604760"/>
            <a:ext cx="268200" cy="151920"/>
          </a:xfrm>
          <a:prstGeom prst="rect">
            <a:avLst/>
          </a:prstGeom>
          <a:solidFill>
            <a:srgbClr val="002060"/>
          </a:solidFill>
          <a:ln>
            <a:solidFill>
              <a:srgbClr val="bc7e2f"/>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1050" strike="noStrike" u="none">
              <a:solidFill>
                <a:schemeClr val="lt1"/>
              </a:solidFill>
              <a:uFillTx/>
              <a:latin typeface="Arial"/>
              <a:ea typeface="Arial"/>
            </a:endParaRPr>
          </a:p>
        </p:txBody>
      </p:sp>
      <p:sp>
        <p:nvSpPr>
          <p:cNvPr id="539" name="Pfeil nach unten 31"/>
          <p:cNvSpPr/>
          <p:nvPr/>
        </p:nvSpPr>
        <p:spPr>
          <a:xfrm>
            <a:off x="4463280" y="1126080"/>
            <a:ext cx="230040" cy="631080"/>
          </a:xfrm>
          <a:prstGeom prst="downArrow">
            <a:avLst>
              <a:gd name="adj1" fmla="val 50000"/>
              <a:gd name="adj2" fmla="val 50000"/>
            </a:avLst>
          </a:prstGeom>
          <a:solidFill>
            <a:schemeClr val="bg1">
              <a:lumMod val="85000"/>
            </a:schemeClr>
          </a:solidFill>
          <a:ln>
            <a:solidFill>
              <a:srgbClr val="bc7e2f"/>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1050" strike="noStrike" u="none">
              <a:solidFill>
                <a:schemeClr val="lt1"/>
              </a:solidFill>
              <a:uFillTx/>
              <a:latin typeface="Arial"/>
              <a:ea typeface="Arial"/>
            </a:endParaRPr>
          </a:p>
        </p:txBody>
      </p:sp>
      <p:cxnSp>
        <p:nvCxnSpPr>
          <p:cNvPr id="540" name="Gewinkelter Verbinder 35"/>
          <p:cNvCxnSpPr>
            <a:stCxn id="520" idx="2"/>
            <a:endCxn id="512" idx="0"/>
          </p:cNvCxnSpPr>
          <p:nvPr/>
        </p:nvCxnSpPr>
        <p:spPr>
          <a:xfrm rot="5400000">
            <a:off x="3567960" y="1728720"/>
            <a:ext cx="338400" cy="1680120"/>
          </a:xfrm>
          <a:prstGeom prst="bentConnector3">
            <a:avLst>
              <a:gd name="adj1" fmla="val 50053"/>
            </a:avLst>
          </a:prstGeom>
          <a:ln>
            <a:solidFill>
              <a:srgbClr val="000000"/>
            </a:solidFill>
            <a:round/>
            <a:tailEnd len="med" type="triangle" w="med"/>
          </a:ln>
        </p:spPr>
      </p:cxnSp>
      <p:cxnSp>
        <p:nvCxnSpPr>
          <p:cNvPr id="541" name="Gewinkelter Verbinder 37"/>
          <p:cNvCxnSpPr>
            <a:stCxn id="512" idx="2"/>
            <a:endCxn id="515" idx="0"/>
          </p:cNvCxnSpPr>
          <p:nvPr/>
        </p:nvCxnSpPr>
        <p:spPr>
          <a:xfrm rot="5400000">
            <a:off x="2394360" y="3394080"/>
            <a:ext cx="490320" cy="515880"/>
          </a:xfrm>
          <a:prstGeom prst="bentConnector3">
            <a:avLst>
              <a:gd name="adj1" fmla="val 50036"/>
            </a:avLst>
          </a:prstGeom>
          <a:ln>
            <a:solidFill>
              <a:srgbClr val="000000"/>
            </a:solidFill>
            <a:round/>
            <a:tailEnd len="med" type="triangle" w="med"/>
          </a:ln>
        </p:spPr>
      </p:cxnSp>
      <p:sp>
        <p:nvSpPr>
          <p:cNvPr id="542" name="Textfeld 38"/>
          <p:cNvSpPr/>
          <p:nvPr/>
        </p:nvSpPr>
        <p:spPr>
          <a:xfrm>
            <a:off x="4696560" y="1274040"/>
            <a:ext cx="402120" cy="2494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en-US" sz="1050" strike="noStrike" u="none">
                <a:solidFill>
                  <a:srgbClr val="000000"/>
                </a:solidFill>
                <a:uFillTx/>
                <a:latin typeface="Arial"/>
                <a:ea typeface="Arial"/>
              </a:rPr>
              <a:t>/foo</a:t>
            </a:r>
            <a:endParaRPr b="0" lang="en-US" sz="1050" strike="noStrike" u="none">
              <a:solidFill>
                <a:srgbClr val="000000"/>
              </a:solidFill>
              <a:uFillTx/>
              <a:latin typeface="Arial"/>
            </a:endParaRPr>
          </a:p>
        </p:txBody>
      </p:sp>
      <p:sp>
        <p:nvSpPr>
          <p:cNvPr id="543" name="Textfeld 39"/>
          <p:cNvSpPr/>
          <p:nvPr/>
        </p:nvSpPr>
        <p:spPr>
          <a:xfrm>
            <a:off x="4696920" y="1274040"/>
            <a:ext cx="409680" cy="2494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en-US" sz="1050" strike="noStrike" u="none">
                <a:solidFill>
                  <a:srgbClr val="000000"/>
                </a:solidFill>
                <a:uFillTx/>
                <a:latin typeface="Arial"/>
                <a:ea typeface="Arial"/>
              </a:rPr>
              <a:t>/bar</a:t>
            </a:r>
            <a:endParaRPr b="0" lang="en-US" sz="1050" strike="noStrike" u="none">
              <a:solidFill>
                <a:srgbClr val="000000"/>
              </a:solidFill>
              <a:uFillTx/>
              <a:latin typeface="Arial"/>
            </a:endParaRPr>
          </a:p>
        </p:txBody>
      </p:sp>
      <p:cxnSp>
        <p:nvCxnSpPr>
          <p:cNvPr id="544" name="Gewinkelter Verbinder 41"/>
          <p:cNvCxnSpPr>
            <a:stCxn id="520" idx="2"/>
            <a:endCxn id="513" idx="0"/>
          </p:cNvCxnSpPr>
          <p:nvPr/>
        </p:nvCxnSpPr>
        <p:spPr>
          <a:xfrm flipH="1" rot="16200000">
            <a:off x="5225400" y="1751040"/>
            <a:ext cx="338400" cy="1635120"/>
          </a:xfrm>
          <a:prstGeom prst="bentConnector3">
            <a:avLst>
              <a:gd name="adj1" fmla="val 50053"/>
            </a:avLst>
          </a:prstGeom>
          <a:ln>
            <a:solidFill>
              <a:srgbClr val="000000"/>
            </a:solidFill>
            <a:round/>
            <a:tailEnd len="med" type="triangle" w="med"/>
          </a:ln>
        </p:spPr>
      </p:cxnSp>
      <p:cxnSp>
        <p:nvCxnSpPr>
          <p:cNvPr id="545" name="Gewinkelter Verbinder 43"/>
          <p:cNvCxnSpPr>
            <a:stCxn id="513" idx="2"/>
            <a:endCxn id="517" idx="0"/>
          </p:cNvCxnSpPr>
          <p:nvPr/>
        </p:nvCxnSpPr>
        <p:spPr>
          <a:xfrm rot="5400000">
            <a:off x="5515560" y="3201120"/>
            <a:ext cx="490320" cy="902160"/>
          </a:xfrm>
          <a:prstGeom prst="bentConnector3">
            <a:avLst>
              <a:gd name="adj1" fmla="val 50036"/>
            </a:avLst>
          </a:prstGeom>
          <a:ln>
            <a:solidFill>
              <a:srgbClr val="000000"/>
            </a:solidFill>
            <a:round/>
            <a:tailEnd len="med" type="triangle" w="med"/>
          </a:ln>
        </p:spPr>
      </p:cxnSp>
    </p:spTree>
  </p:cSld>
  <mc:AlternateContent>
    <mc:Choice Requires="p14">
      <p:transition spd="slow" p14:dur="2000"/>
    </mc:Choice>
    <mc:Fallback>
      <p:transition spd="slow"/>
    </mc:Fallback>
  </mc:AlternateContent>
  <p:timing>
    <p:tnLst>
      <p:par>
        <p:cTn id="2157" dur="indefinite" restart="never" nodeType="tmRoot">
          <p:childTnLst>
            <p:seq>
              <p:cTn id="2158" dur="indefinite" nodeType="mainSeq">
                <p:childTnLst>
                  <p:par>
                    <p:cTn id="2159" fill="hold">
                      <p:stCondLst>
                        <p:cond delay="indefinite"/>
                      </p:stCondLst>
                      <p:childTnLst>
                        <p:par>
                          <p:cTn id="2160" fill="hold">
                            <p:stCondLst>
                              <p:cond delay="0"/>
                            </p:stCondLst>
                            <p:childTnLst>
                              <p:par>
                                <p:cTn id="2161" nodeType="clickEffect" fill="hold" presetClass="entr" presetID="1">
                                  <p:stCondLst>
                                    <p:cond delay="0"/>
                                  </p:stCondLst>
                                  <p:childTnLst>
                                    <p:set>
                                      <p:cBhvr>
                                        <p:cTn id="2162" dur="1" fill="hold">
                                          <p:stCondLst>
                                            <p:cond delay="0"/>
                                          </p:stCondLst>
                                        </p:cTn>
                                        <p:tgtEl>
                                          <p:spTgt spid="520"/>
                                        </p:tgtEl>
                                        <p:attrNameLst>
                                          <p:attrName>style.visibility</p:attrName>
                                        </p:attrNameLst>
                                      </p:cBhvr>
                                      <p:to>
                                        <p:strVal val="visible"/>
                                      </p:to>
                                    </p:set>
                                  </p:childTnLst>
                                </p:cTn>
                              </p:par>
                              <p:par>
                                <p:cTn id="2163" nodeType="withEffect" fill="hold" presetClass="entr" presetID="1">
                                  <p:stCondLst>
                                    <p:cond delay="0"/>
                                  </p:stCondLst>
                                  <p:childTnLst>
                                    <p:set>
                                      <p:cBhvr>
                                        <p:cTn id="2164" dur="1" fill="hold">
                                          <p:stCondLst>
                                            <p:cond delay="0"/>
                                          </p:stCondLst>
                                        </p:cTn>
                                        <p:tgtEl>
                                          <p:spTgt spid="512"/>
                                        </p:tgtEl>
                                        <p:attrNameLst>
                                          <p:attrName>style.visibility</p:attrName>
                                        </p:attrNameLst>
                                      </p:cBhvr>
                                      <p:to>
                                        <p:strVal val="visible"/>
                                      </p:to>
                                    </p:set>
                                  </p:childTnLst>
                                </p:cTn>
                              </p:par>
                              <p:par>
                                <p:cTn id="2165" nodeType="withEffect" fill="hold" presetClass="entr" presetID="1">
                                  <p:stCondLst>
                                    <p:cond delay="0"/>
                                  </p:stCondLst>
                                  <p:childTnLst>
                                    <p:set>
                                      <p:cBhvr>
                                        <p:cTn id="2166" dur="1" fill="hold">
                                          <p:stCondLst>
                                            <p:cond delay="0"/>
                                          </p:stCondLst>
                                        </p:cTn>
                                        <p:tgtEl>
                                          <p:spTgt spid="513"/>
                                        </p:tgtEl>
                                        <p:attrNameLst>
                                          <p:attrName>style.visibility</p:attrName>
                                        </p:attrNameLst>
                                      </p:cBhvr>
                                      <p:to>
                                        <p:strVal val="visible"/>
                                      </p:to>
                                    </p:set>
                                  </p:childTnLst>
                                </p:cTn>
                              </p:par>
                              <p:par>
                                <p:cTn id="2167" nodeType="withEffect" fill="hold" presetClass="entr" presetID="1">
                                  <p:stCondLst>
                                    <p:cond delay="0"/>
                                  </p:stCondLst>
                                  <p:childTnLst>
                                    <p:set>
                                      <p:cBhvr>
                                        <p:cTn id="2168" dur="1" fill="hold">
                                          <p:stCondLst>
                                            <p:cond delay="0"/>
                                          </p:stCondLst>
                                        </p:cTn>
                                        <p:tgtEl>
                                          <p:spTgt spid="519"/>
                                        </p:tgtEl>
                                        <p:attrNameLst>
                                          <p:attrName>style.visibility</p:attrName>
                                        </p:attrNameLst>
                                      </p:cBhvr>
                                      <p:to>
                                        <p:strVal val="visible"/>
                                      </p:to>
                                    </p:set>
                                  </p:childTnLst>
                                </p:cTn>
                              </p:par>
                              <p:par>
                                <p:cTn id="2169" nodeType="withEffect" fill="hold" presetClass="entr" presetID="1">
                                  <p:stCondLst>
                                    <p:cond delay="0"/>
                                  </p:stCondLst>
                                  <p:childTnLst>
                                    <p:set>
                                      <p:cBhvr>
                                        <p:cTn id="2170" dur="1" fill="hold">
                                          <p:stCondLst>
                                            <p:cond delay="0"/>
                                          </p:stCondLst>
                                        </p:cTn>
                                        <p:tgtEl>
                                          <p:spTgt spid="518"/>
                                        </p:tgtEl>
                                        <p:attrNameLst>
                                          <p:attrName>style.visibility</p:attrName>
                                        </p:attrNameLst>
                                      </p:cBhvr>
                                      <p:to>
                                        <p:strVal val="visible"/>
                                      </p:to>
                                    </p:set>
                                  </p:childTnLst>
                                </p:cTn>
                              </p:par>
                              <p:par>
                                <p:cTn id="2171" nodeType="withEffect" fill="hold" presetClass="entr" presetID="1">
                                  <p:stCondLst>
                                    <p:cond delay="0"/>
                                  </p:stCondLst>
                                  <p:childTnLst>
                                    <p:set>
                                      <p:cBhvr>
                                        <p:cTn id="2172" dur="1" fill="hold">
                                          <p:stCondLst>
                                            <p:cond delay="0"/>
                                          </p:stCondLst>
                                        </p:cTn>
                                        <p:tgtEl>
                                          <p:spTgt spid="517"/>
                                        </p:tgtEl>
                                        <p:attrNameLst>
                                          <p:attrName>style.visibility</p:attrName>
                                        </p:attrNameLst>
                                      </p:cBhvr>
                                      <p:to>
                                        <p:strVal val="visible"/>
                                      </p:to>
                                    </p:set>
                                  </p:childTnLst>
                                </p:cTn>
                              </p:par>
                              <p:par>
                                <p:cTn id="2173" nodeType="withEffect" fill="hold" presetClass="entr" presetID="1">
                                  <p:stCondLst>
                                    <p:cond delay="0"/>
                                  </p:stCondLst>
                                  <p:childTnLst>
                                    <p:set>
                                      <p:cBhvr>
                                        <p:cTn id="2174" dur="1" fill="hold">
                                          <p:stCondLst>
                                            <p:cond delay="0"/>
                                          </p:stCondLst>
                                        </p:cTn>
                                        <p:tgtEl>
                                          <p:spTgt spid="516"/>
                                        </p:tgtEl>
                                        <p:attrNameLst>
                                          <p:attrName>style.visibility</p:attrName>
                                        </p:attrNameLst>
                                      </p:cBhvr>
                                      <p:to>
                                        <p:strVal val="visible"/>
                                      </p:to>
                                    </p:set>
                                  </p:childTnLst>
                                </p:cTn>
                              </p:par>
                              <p:par>
                                <p:cTn id="2175" nodeType="withEffect" fill="hold" presetClass="entr" presetID="1">
                                  <p:stCondLst>
                                    <p:cond delay="0"/>
                                  </p:stCondLst>
                                  <p:childTnLst>
                                    <p:set>
                                      <p:cBhvr>
                                        <p:cTn id="2176" dur="1" fill="hold">
                                          <p:stCondLst>
                                            <p:cond delay="0"/>
                                          </p:stCondLst>
                                        </p:cTn>
                                        <p:tgtEl>
                                          <p:spTgt spid="515"/>
                                        </p:tgtEl>
                                        <p:attrNameLst>
                                          <p:attrName>style.visibility</p:attrName>
                                        </p:attrNameLst>
                                      </p:cBhvr>
                                      <p:to>
                                        <p:strVal val="visible"/>
                                      </p:to>
                                    </p:set>
                                  </p:childTnLst>
                                </p:cTn>
                              </p:par>
                              <p:par>
                                <p:cTn id="2177" nodeType="withEffect" fill="hold" presetClass="entr" presetID="1">
                                  <p:stCondLst>
                                    <p:cond delay="0"/>
                                  </p:stCondLst>
                                  <p:childTnLst>
                                    <p:set>
                                      <p:cBhvr>
                                        <p:cTn id="2178" dur="1" fill="hold">
                                          <p:stCondLst>
                                            <p:cond delay="0"/>
                                          </p:stCondLst>
                                        </p:cTn>
                                        <p:tgtEl>
                                          <p:spTgt spid="514"/>
                                        </p:tgtEl>
                                        <p:attrNameLst>
                                          <p:attrName>style.visibility</p:attrName>
                                        </p:attrNameLst>
                                      </p:cBhvr>
                                      <p:to>
                                        <p:strVal val="visible"/>
                                      </p:to>
                                    </p:set>
                                  </p:childTnLst>
                                </p:cTn>
                              </p:par>
                              <p:par>
                                <p:cTn id="2179" nodeType="withEffect" fill="hold" presetClass="entr" presetID="1">
                                  <p:stCondLst>
                                    <p:cond delay="0"/>
                                  </p:stCondLst>
                                  <p:childTnLst>
                                    <p:set>
                                      <p:cBhvr>
                                        <p:cTn id="2180" dur="1" fill="hold">
                                          <p:stCondLst>
                                            <p:cond delay="0"/>
                                          </p:stCondLst>
                                        </p:cTn>
                                        <p:tgtEl>
                                          <p:spTgt spid="521"/>
                                        </p:tgtEl>
                                        <p:attrNameLst>
                                          <p:attrName>style.visibility</p:attrName>
                                        </p:attrNameLst>
                                      </p:cBhvr>
                                      <p:to>
                                        <p:strVal val="visible"/>
                                      </p:to>
                                    </p:set>
                                  </p:childTnLst>
                                </p:cTn>
                              </p:par>
                              <p:par>
                                <p:cTn id="2181" nodeType="withEffect" fill="hold" presetClass="entr" presetID="1">
                                  <p:stCondLst>
                                    <p:cond delay="0"/>
                                  </p:stCondLst>
                                  <p:childTnLst>
                                    <p:set>
                                      <p:cBhvr>
                                        <p:cTn id="2182" dur="1" fill="hold">
                                          <p:stCondLst>
                                            <p:cond delay="0"/>
                                          </p:stCondLst>
                                        </p:cTn>
                                        <p:tgtEl>
                                          <p:spTgt spid="522"/>
                                        </p:tgtEl>
                                        <p:attrNameLst>
                                          <p:attrName>style.visibility</p:attrName>
                                        </p:attrNameLst>
                                      </p:cBhvr>
                                      <p:to>
                                        <p:strVal val="visible"/>
                                      </p:to>
                                    </p:set>
                                  </p:childTnLst>
                                </p:cTn>
                              </p:par>
                              <p:par>
                                <p:cTn id="2183" nodeType="withEffect" fill="hold" presetClass="entr" presetID="1">
                                  <p:stCondLst>
                                    <p:cond delay="0"/>
                                  </p:stCondLst>
                                  <p:childTnLst>
                                    <p:set>
                                      <p:cBhvr>
                                        <p:cTn id="2184" dur="1" fill="hold">
                                          <p:stCondLst>
                                            <p:cond delay="0"/>
                                          </p:stCondLst>
                                        </p:cTn>
                                        <p:tgtEl>
                                          <p:spTgt spid="523"/>
                                        </p:tgtEl>
                                        <p:attrNameLst>
                                          <p:attrName>style.visibility</p:attrName>
                                        </p:attrNameLst>
                                      </p:cBhvr>
                                      <p:to>
                                        <p:strVal val="visible"/>
                                      </p:to>
                                    </p:set>
                                  </p:childTnLst>
                                </p:cTn>
                              </p:par>
                              <p:par>
                                <p:cTn id="2185" nodeType="withEffect" fill="hold" presetClass="entr" presetID="1">
                                  <p:stCondLst>
                                    <p:cond delay="0"/>
                                  </p:stCondLst>
                                  <p:childTnLst>
                                    <p:set>
                                      <p:cBhvr>
                                        <p:cTn id="2186" dur="1" fill="hold">
                                          <p:stCondLst>
                                            <p:cond delay="0"/>
                                          </p:stCondLst>
                                        </p:cTn>
                                        <p:tgtEl>
                                          <p:spTgt spid="524"/>
                                        </p:tgtEl>
                                        <p:attrNameLst>
                                          <p:attrName>style.visibility</p:attrName>
                                        </p:attrNameLst>
                                      </p:cBhvr>
                                      <p:to>
                                        <p:strVal val="visible"/>
                                      </p:to>
                                    </p:set>
                                  </p:childTnLst>
                                </p:cTn>
                              </p:par>
                              <p:par>
                                <p:cTn id="2187" nodeType="withEffect" fill="hold" presetClass="entr" presetID="1">
                                  <p:stCondLst>
                                    <p:cond delay="0"/>
                                  </p:stCondLst>
                                  <p:childTnLst>
                                    <p:set>
                                      <p:cBhvr>
                                        <p:cTn id="2188" dur="1" fill="hold">
                                          <p:stCondLst>
                                            <p:cond delay="0"/>
                                          </p:stCondLst>
                                        </p:cTn>
                                        <p:tgtEl>
                                          <p:spTgt spid="525"/>
                                        </p:tgtEl>
                                        <p:attrNameLst>
                                          <p:attrName>style.visibility</p:attrName>
                                        </p:attrNameLst>
                                      </p:cBhvr>
                                      <p:to>
                                        <p:strVal val="visible"/>
                                      </p:to>
                                    </p:set>
                                  </p:childTnLst>
                                </p:cTn>
                              </p:par>
                              <p:par>
                                <p:cTn id="2189" nodeType="withEffect" fill="hold" presetClass="entr" presetID="1">
                                  <p:stCondLst>
                                    <p:cond delay="0"/>
                                  </p:stCondLst>
                                  <p:childTnLst>
                                    <p:set>
                                      <p:cBhvr>
                                        <p:cTn id="2190" dur="1" fill="hold">
                                          <p:stCondLst>
                                            <p:cond delay="0"/>
                                          </p:stCondLst>
                                        </p:cTn>
                                        <p:tgtEl>
                                          <p:spTgt spid="526"/>
                                        </p:tgtEl>
                                        <p:attrNameLst>
                                          <p:attrName>style.visibility</p:attrName>
                                        </p:attrNameLst>
                                      </p:cBhvr>
                                      <p:to>
                                        <p:strVal val="visible"/>
                                      </p:to>
                                    </p:set>
                                  </p:childTnLst>
                                </p:cTn>
                              </p:par>
                              <p:par>
                                <p:cTn id="2191" nodeType="withEffect" fill="hold" presetClass="entr" presetID="1">
                                  <p:stCondLst>
                                    <p:cond delay="0"/>
                                  </p:stCondLst>
                                  <p:childTnLst>
                                    <p:set>
                                      <p:cBhvr>
                                        <p:cTn id="2192" dur="1" fill="hold">
                                          <p:stCondLst>
                                            <p:cond delay="0"/>
                                          </p:stCondLst>
                                        </p:cTn>
                                        <p:tgtEl>
                                          <p:spTgt spid="527"/>
                                        </p:tgtEl>
                                        <p:attrNameLst>
                                          <p:attrName>style.visibility</p:attrName>
                                        </p:attrNameLst>
                                      </p:cBhvr>
                                      <p:to>
                                        <p:strVal val="visible"/>
                                      </p:to>
                                    </p:set>
                                  </p:childTnLst>
                                </p:cTn>
                              </p:par>
                              <p:par>
                                <p:cTn id="2193" nodeType="withEffect" fill="hold" presetClass="entr" presetID="1">
                                  <p:stCondLst>
                                    <p:cond delay="0"/>
                                  </p:stCondLst>
                                  <p:childTnLst>
                                    <p:set>
                                      <p:cBhvr>
                                        <p:cTn id="2194" dur="1" fill="hold">
                                          <p:stCondLst>
                                            <p:cond delay="0"/>
                                          </p:stCondLst>
                                        </p:cTn>
                                        <p:tgtEl>
                                          <p:spTgt spid="528"/>
                                        </p:tgtEl>
                                        <p:attrNameLst>
                                          <p:attrName>style.visibility</p:attrName>
                                        </p:attrNameLst>
                                      </p:cBhvr>
                                      <p:to>
                                        <p:strVal val="visible"/>
                                      </p:to>
                                    </p:set>
                                  </p:childTnLst>
                                </p:cTn>
                              </p:par>
                              <p:par>
                                <p:cTn id="2195" nodeType="withEffect" fill="hold" presetClass="entr" presetID="1">
                                  <p:stCondLst>
                                    <p:cond delay="0"/>
                                  </p:stCondLst>
                                  <p:childTnLst>
                                    <p:set>
                                      <p:cBhvr>
                                        <p:cTn id="2196" dur="1" fill="hold">
                                          <p:stCondLst>
                                            <p:cond delay="0"/>
                                          </p:stCondLst>
                                        </p:cTn>
                                        <p:tgtEl>
                                          <p:spTgt spid="529"/>
                                        </p:tgtEl>
                                        <p:attrNameLst>
                                          <p:attrName>style.visibility</p:attrName>
                                        </p:attrNameLst>
                                      </p:cBhvr>
                                      <p:to>
                                        <p:strVal val="visible"/>
                                      </p:to>
                                    </p:set>
                                  </p:childTnLst>
                                </p:cTn>
                              </p:par>
                              <p:par>
                                <p:cTn id="2197" nodeType="withEffect" fill="hold" presetClass="entr" presetID="1">
                                  <p:stCondLst>
                                    <p:cond delay="0"/>
                                  </p:stCondLst>
                                  <p:childTnLst>
                                    <p:set>
                                      <p:cBhvr>
                                        <p:cTn id="2198" dur="1" fill="hold">
                                          <p:stCondLst>
                                            <p:cond delay="0"/>
                                          </p:stCondLst>
                                        </p:cTn>
                                        <p:tgtEl>
                                          <p:spTgt spid="530"/>
                                        </p:tgtEl>
                                        <p:attrNameLst>
                                          <p:attrName>style.visibility</p:attrName>
                                        </p:attrNameLst>
                                      </p:cBhvr>
                                      <p:to>
                                        <p:strVal val="visible"/>
                                      </p:to>
                                    </p:set>
                                  </p:childTnLst>
                                </p:cTn>
                              </p:par>
                              <p:par>
                                <p:cTn id="2199" nodeType="withEffect" fill="hold" presetClass="entr" presetID="1">
                                  <p:stCondLst>
                                    <p:cond delay="0"/>
                                  </p:stCondLst>
                                  <p:childTnLst>
                                    <p:set>
                                      <p:cBhvr>
                                        <p:cTn id="2200" dur="1" fill="hold">
                                          <p:stCondLst>
                                            <p:cond delay="0"/>
                                          </p:stCondLst>
                                        </p:cTn>
                                        <p:tgtEl>
                                          <p:spTgt spid="531"/>
                                        </p:tgtEl>
                                        <p:attrNameLst>
                                          <p:attrName>style.visibility</p:attrName>
                                        </p:attrNameLst>
                                      </p:cBhvr>
                                      <p:to>
                                        <p:strVal val="visible"/>
                                      </p:to>
                                    </p:set>
                                  </p:childTnLst>
                                </p:cTn>
                              </p:par>
                              <p:par>
                                <p:cTn id="2201" nodeType="withEffect" fill="hold" presetClass="entr" presetID="1">
                                  <p:stCondLst>
                                    <p:cond delay="0"/>
                                  </p:stCondLst>
                                  <p:childTnLst>
                                    <p:set>
                                      <p:cBhvr>
                                        <p:cTn id="2202" dur="1" fill="hold">
                                          <p:stCondLst>
                                            <p:cond delay="0"/>
                                          </p:stCondLst>
                                        </p:cTn>
                                        <p:tgtEl>
                                          <p:spTgt spid="532"/>
                                        </p:tgtEl>
                                        <p:attrNameLst>
                                          <p:attrName>style.visibility</p:attrName>
                                        </p:attrNameLst>
                                      </p:cBhvr>
                                      <p:to>
                                        <p:strVal val="visible"/>
                                      </p:to>
                                    </p:set>
                                  </p:childTnLst>
                                </p:cTn>
                              </p:par>
                              <p:par>
                                <p:cTn id="2203" nodeType="withEffect" fill="hold" presetClass="entr" presetID="1">
                                  <p:stCondLst>
                                    <p:cond delay="0"/>
                                  </p:stCondLst>
                                  <p:childTnLst>
                                    <p:set>
                                      <p:cBhvr>
                                        <p:cTn id="2204" dur="1" fill="hold">
                                          <p:stCondLst>
                                            <p:cond delay="0"/>
                                          </p:stCondLst>
                                        </p:cTn>
                                        <p:tgtEl>
                                          <p:spTgt spid="533"/>
                                        </p:tgtEl>
                                        <p:attrNameLst>
                                          <p:attrName>style.visibility</p:attrName>
                                        </p:attrNameLst>
                                      </p:cBhvr>
                                      <p:to>
                                        <p:strVal val="visible"/>
                                      </p:to>
                                    </p:set>
                                  </p:childTnLst>
                                </p:cTn>
                              </p:par>
                              <p:par>
                                <p:cTn id="2205" nodeType="withEffect" fill="hold" presetClass="entr" presetID="1">
                                  <p:stCondLst>
                                    <p:cond delay="0"/>
                                  </p:stCondLst>
                                  <p:childTnLst>
                                    <p:set>
                                      <p:cBhvr>
                                        <p:cTn id="2206" dur="1" fill="hold">
                                          <p:stCondLst>
                                            <p:cond delay="0"/>
                                          </p:stCondLst>
                                        </p:cTn>
                                        <p:tgtEl>
                                          <p:spTgt spid="534"/>
                                        </p:tgtEl>
                                        <p:attrNameLst>
                                          <p:attrName>style.visibility</p:attrName>
                                        </p:attrNameLst>
                                      </p:cBhvr>
                                      <p:to>
                                        <p:strVal val="visible"/>
                                      </p:to>
                                    </p:set>
                                  </p:childTnLst>
                                </p:cTn>
                              </p:par>
                              <p:par>
                                <p:cTn id="2207" nodeType="withEffect" fill="hold" presetClass="entr" presetID="1">
                                  <p:stCondLst>
                                    <p:cond delay="0"/>
                                  </p:stCondLst>
                                  <p:childTnLst>
                                    <p:set>
                                      <p:cBhvr>
                                        <p:cTn id="2208" dur="1" fill="hold">
                                          <p:stCondLst>
                                            <p:cond delay="0"/>
                                          </p:stCondLst>
                                        </p:cTn>
                                        <p:tgtEl>
                                          <p:spTgt spid="535"/>
                                        </p:tgtEl>
                                        <p:attrNameLst>
                                          <p:attrName>style.visibility</p:attrName>
                                        </p:attrNameLst>
                                      </p:cBhvr>
                                      <p:to>
                                        <p:strVal val="visible"/>
                                      </p:to>
                                    </p:set>
                                  </p:childTnLst>
                                </p:cTn>
                              </p:par>
                              <p:par>
                                <p:cTn id="2209" nodeType="withEffect" fill="hold" presetClass="entr" presetID="1">
                                  <p:stCondLst>
                                    <p:cond delay="0"/>
                                  </p:stCondLst>
                                  <p:childTnLst>
                                    <p:set>
                                      <p:cBhvr>
                                        <p:cTn id="2210" dur="1" fill="hold">
                                          <p:stCondLst>
                                            <p:cond delay="0"/>
                                          </p:stCondLst>
                                        </p:cTn>
                                        <p:tgtEl>
                                          <p:spTgt spid="536"/>
                                        </p:tgtEl>
                                        <p:attrNameLst>
                                          <p:attrName>style.visibility</p:attrName>
                                        </p:attrNameLst>
                                      </p:cBhvr>
                                      <p:to>
                                        <p:strVal val="visible"/>
                                      </p:to>
                                    </p:set>
                                  </p:childTnLst>
                                </p:cTn>
                              </p:par>
                              <p:par>
                                <p:cTn id="2211" nodeType="withEffect" fill="hold" presetClass="entr" presetID="1">
                                  <p:stCondLst>
                                    <p:cond delay="0"/>
                                  </p:stCondLst>
                                  <p:childTnLst>
                                    <p:set>
                                      <p:cBhvr>
                                        <p:cTn id="2212" dur="1" fill="hold">
                                          <p:stCondLst>
                                            <p:cond delay="0"/>
                                          </p:stCondLst>
                                        </p:cTn>
                                        <p:tgtEl>
                                          <p:spTgt spid="537"/>
                                        </p:tgtEl>
                                        <p:attrNameLst>
                                          <p:attrName>style.visibility</p:attrName>
                                        </p:attrNameLst>
                                      </p:cBhvr>
                                      <p:to>
                                        <p:strVal val="visible"/>
                                      </p:to>
                                    </p:set>
                                  </p:childTnLst>
                                </p:cTn>
                              </p:par>
                              <p:par>
                                <p:cTn id="2213" nodeType="withEffect" fill="hold" presetClass="entr" presetID="1">
                                  <p:stCondLst>
                                    <p:cond delay="0"/>
                                  </p:stCondLst>
                                  <p:childTnLst>
                                    <p:set>
                                      <p:cBhvr>
                                        <p:cTn id="2214" dur="1" fill="hold">
                                          <p:stCondLst>
                                            <p:cond delay="0"/>
                                          </p:stCondLst>
                                        </p:cTn>
                                        <p:tgtEl>
                                          <p:spTgt spid="538"/>
                                        </p:tgtEl>
                                        <p:attrNameLst>
                                          <p:attrName>style.visibility</p:attrName>
                                        </p:attrNameLst>
                                      </p:cBhvr>
                                      <p:to>
                                        <p:strVal val="visible"/>
                                      </p:to>
                                    </p:set>
                                  </p:childTnLst>
                                </p:cTn>
                              </p:par>
                            </p:childTnLst>
                          </p:cTn>
                        </p:par>
                      </p:childTnLst>
                    </p:cTn>
                  </p:par>
                  <p:par>
                    <p:cTn id="2215" fill="hold">
                      <p:stCondLst>
                        <p:cond delay="indefinite"/>
                      </p:stCondLst>
                      <p:childTnLst>
                        <p:par>
                          <p:cTn id="2216" fill="hold">
                            <p:stCondLst>
                              <p:cond delay="0"/>
                            </p:stCondLst>
                            <p:childTnLst>
                              <p:par>
                                <p:cTn id="2217" nodeType="clickEffect" fill="hold" presetClass="entr" presetID="1">
                                  <p:stCondLst>
                                    <p:cond delay="0"/>
                                  </p:stCondLst>
                                  <p:childTnLst>
                                    <p:set>
                                      <p:cBhvr>
                                        <p:cTn id="2218" dur="1" fill="hold">
                                          <p:stCondLst>
                                            <p:cond delay="0"/>
                                          </p:stCondLst>
                                        </p:cTn>
                                        <p:tgtEl>
                                          <p:spTgt spid="539"/>
                                        </p:tgtEl>
                                        <p:attrNameLst>
                                          <p:attrName>style.visibility</p:attrName>
                                        </p:attrNameLst>
                                      </p:cBhvr>
                                      <p:to>
                                        <p:strVal val="visible"/>
                                      </p:to>
                                    </p:set>
                                  </p:childTnLst>
                                </p:cTn>
                              </p:par>
                              <p:par>
                                <p:cTn id="2219" nodeType="withEffect" fill="hold" presetClass="entr" presetID="1">
                                  <p:stCondLst>
                                    <p:cond delay="0"/>
                                  </p:stCondLst>
                                  <p:childTnLst>
                                    <p:set>
                                      <p:cBhvr>
                                        <p:cTn id="2220" dur="1" fill="hold">
                                          <p:stCondLst>
                                            <p:cond delay="0"/>
                                          </p:stCondLst>
                                        </p:cTn>
                                        <p:tgtEl>
                                          <p:spTgt spid="542"/>
                                        </p:tgtEl>
                                        <p:attrNameLst>
                                          <p:attrName>style.visibility</p:attrName>
                                        </p:attrNameLst>
                                      </p:cBhvr>
                                      <p:to>
                                        <p:strVal val="visible"/>
                                      </p:to>
                                    </p:set>
                                  </p:childTnLst>
                                </p:cTn>
                              </p:par>
                            </p:childTnLst>
                          </p:cTn>
                        </p:par>
                      </p:childTnLst>
                    </p:cTn>
                  </p:par>
                  <p:par>
                    <p:cTn id="2221" fill="hold">
                      <p:stCondLst>
                        <p:cond delay="indefinite"/>
                      </p:stCondLst>
                      <p:childTnLst>
                        <p:par>
                          <p:cTn id="2222" fill="hold">
                            <p:stCondLst>
                              <p:cond delay="0"/>
                            </p:stCondLst>
                            <p:childTnLst>
                              <p:par>
                                <p:cTn id="2223" nodeType="clickEffect" fill="hold" presetClass="entr" presetID="1">
                                  <p:stCondLst>
                                    <p:cond delay="0"/>
                                  </p:stCondLst>
                                  <p:childTnLst>
                                    <p:set>
                                      <p:cBhvr>
                                        <p:cTn id="2224" dur="1" fill="hold">
                                          <p:stCondLst>
                                            <p:cond delay="0"/>
                                          </p:stCondLst>
                                        </p:cTn>
                                        <p:tgtEl>
                                          <p:spTgt spid="540"/>
                                        </p:tgtEl>
                                        <p:attrNameLst>
                                          <p:attrName>style.visibility</p:attrName>
                                        </p:attrNameLst>
                                      </p:cBhvr>
                                      <p:to>
                                        <p:strVal val="visible"/>
                                      </p:to>
                                    </p:set>
                                  </p:childTnLst>
                                </p:cTn>
                              </p:par>
                              <p:par>
                                <p:cTn id="2225" nodeType="withEffect" fill="hold" presetClass="entr" presetID="1">
                                  <p:stCondLst>
                                    <p:cond delay="0"/>
                                  </p:stCondLst>
                                  <p:childTnLst>
                                    <p:set>
                                      <p:cBhvr>
                                        <p:cTn id="2226" dur="1" fill="hold">
                                          <p:stCondLst>
                                            <p:cond delay="0"/>
                                          </p:stCondLst>
                                        </p:cTn>
                                        <p:tgtEl>
                                          <p:spTgt spid="541"/>
                                        </p:tgtEl>
                                        <p:attrNameLst>
                                          <p:attrName>style.visibility</p:attrName>
                                        </p:attrNameLst>
                                      </p:cBhvr>
                                      <p:to>
                                        <p:strVal val="visible"/>
                                      </p:to>
                                    </p:set>
                                  </p:childTnLst>
                                </p:cTn>
                              </p:par>
                              <p:par>
                                <p:cTn id="2227" nodeType="withEffect" fill="hold" presetClass="emph" presetID="1" presetSubtype="2">
                                  <p:stCondLst>
                                    <p:cond delay="0"/>
                                  </p:stCondLst>
                                  <p:childTnLst>
                                    <p:animClr clrSpc="rgb">
                                      <p:cBhvr>
                                        <p:cTn id="2228" dur="2000" fill="hold"/>
                                        <p:tgtEl>
                                          <p:spTgt spid="512"/>
                                        </p:tgtEl>
                                        <p:attrNameLst>
                                          <p:attrName>fillcolor</p:attrName>
                                        </p:attrNameLst>
                                      </p:cBhvr>
                                      <p:to>
                                        <a:srgbClr val="212121"/>
                                      </p:to>
                                    </p:animClr>
                                    <p:set>
                                      <p:cBhvr>
                                        <p:cTn id="2229" dur="2000" fill="hold"/>
                                        <p:tgtEl>
                                          <p:spTgt spid="512"/>
                                        </p:tgtEl>
                                        <p:attrNameLst>
                                          <p:attrName>fill.type</p:attrName>
                                        </p:attrNameLst>
                                      </p:cBhvr>
                                      <p:to>
                                        <p:strVal val="solid"/>
                                      </p:to>
                                    </p:set>
                                    <p:set>
                                      <p:cBhvr>
                                        <p:cTn id="2230" dur="2000" fill="hold"/>
                                        <p:tgtEl>
                                          <p:spTgt spid="512"/>
                                        </p:tgtEl>
                                        <p:attrNameLst>
                                          <p:attrName>fill.on</p:attrName>
                                        </p:attrNameLst>
                                      </p:cBhvr>
                                      <p:to>
                                        <p:strVal val="true"/>
                                      </p:to>
                                    </p:set>
                                  </p:childTnLst>
                                </p:cTn>
                              </p:par>
                              <p:par>
                                <p:cTn id="2231" nodeType="withEffect" fill="hold" presetClass="emph" presetID="1" presetSubtype="2">
                                  <p:stCondLst>
                                    <p:cond delay="0"/>
                                  </p:stCondLst>
                                  <p:childTnLst>
                                    <p:animClr clrSpc="rgb">
                                      <p:cBhvr>
                                        <p:cTn id="2232" dur="2000" fill="hold"/>
                                        <p:tgtEl>
                                          <p:spTgt spid="515"/>
                                        </p:tgtEl>
                                        <p:attrNameLst>
                                          <p:attrName>fillcolor</p:attrName>
                                        </p:attrNameLst>
                                      </p:cBhvr>
                                      <p:to>
                                        <a:srgbClr val="212121"/>
                                      </p:to>
                                    </p:animClr>
                                    <p:set>
                                      <p:cBhvr>
                                        <p:cTn id="2233" dur="2000" fill="hold"/>
                                        <p:tgtEl>
                                          <p:spTgt spid="515"/>
                                        </p:tgtEl>
                                        <p:attrNameLst>
                                          <p:attrName>fill.type</p:attrName>
                                        </p:attrNameLst>
                                      </p:cBhvr>
                                      <p:to>
                                        <p:strVal val="solid"/>
                                      </p:to>
                                    </p:set>
                                    <p:set>
                                      <p:cBhvr>
                                        <p:cTn id="2234" dur="2000" fill="hold"/>
                                        <p:tgtEl>
                                          <p:spTgt spid="515"/>
                                        </p:tgtEl>
                                        <p:attrNameLst>
                                          <p:attrName>fill.on</p:attrName>
                                        </p:attrNameLst>
                                      </p:cBhvr>
                                      <p:to>
                                        <p:strVal val="true"/>
                                      </p:to>
                                    </p:set>
                                  </p:childTnLst>
                                </p:cTn>
                              </p:par>
                              <p:par>
                                <p:cTn id="2235" nodeType="withEffect" fill="hold" presetClass="emph" presetID="1" presetSubtype="2">
                                  <p:stCondLst>
                                    <p:cond delay="0"/>
                                  </p:stCondLst>
                                  <p:childTnLst>
                                    <p:animClr clrSpc="rgb">
                                      <p:cBhvr>
                                        <p:cTn id="2236" dur="2000" fill="hold"/>
                                        <p:tgtEl>
                                          <p:spTgt spid="526"/>
                                        </p:tgtEl>
                                        <p:attrNameLst>
                                          <p:attrName>fillcolor</p:attrName>
                                        </p:attrNameLst>
                                      </p:cBhvr>
                                      <p:to>
                                        <a:srgbClr val="212121"/>
                                      </p:to>
                                    </p:animClr>
                                    <p:set>
                                      <p:cBhvr>
                                        <p:cTn id="2237" dur="2000" fill="hold"/>
                                        <p:tgtEl>
                                          <p:spTgt spid="526"/>
                                        </p:tgtEl>
                                        <p:attrNameLst>
                                          <p:attrName>fill.type</p:attrName>
                                        </p:attrNameLst>
                                      </p:cBhvr>
                                      <p:to>
                                        <p:strVal val="solid"/>
                                      </p:to>
                                    </p:set>
                                    <p:set>
                                      <p:cBhvr>
                                        <p:cTn id="2238" dur="2000" fill="hold"/>
                                        <p:tgtEl>
                                          <p:spTgt spid="526"/>
                                        </p:tgtEl>
                                        <p:attrNameLst>
                                          <p:attrName>fill.on</p:attrName>
                                        </p:attrNameLst>
                                      </p:cBhvr>
                                      <p:to>
                                        <p:strVal val="true"/>
                                      </p:to>
                                    </p:set>
                                  </p:childTnLst>
                                </p:cTn>
                              </p:par>
                            </p:childTnLst>
                          </p:cTn>
                        </p:par>
                      </p:childTnLst>
                    </p:cTn>
                  </p:par>
                  <p:par>
                    <p:cTn id="2239" fill="hold">
                      <p:stCondLst>
                        <p:cond delay="indefinite"/>
                      </p:stCondLst>
                      <p:childTnLst>
                        <p:par>
                          <p:cTn id="2240" fill="hold">
                            <p:stCondLst>
                              <p:cond delay="0"/>
                            </p:stCondLst>
                            <p:childTnLst>
                              <p:par>
                                <p:cTn id="2241" nodeType="clickEffect" fill="hold" presetClass="exit" presetID="1">
                                  <p:stCondLst>
                                    <p:cond delay="0"/>
                                  </p:stCondLst>
                                  <p:childTnLst>
                                    <p:set>
                                      <p:cBhvr>
                                        <p:cTn id="2242" dur="1" fill="hold">
                                          <p:stCondLst>
                                            <p:cond delay="0"/>
                                          </p:stCondLst>
                                        </p:cTn>
                                        <p:tgtEl>
                                          <p:spTgt spid="539"/>
                                        </p:tgtEl>
                                        <p:attrNameLst>
                                          <p:attrName>style.visibility</p:attrName>
                                        </p:attrNameLst>
                                      </p:cBhvr>
                                      <p:to>
                                        <p:strVal val="hidden"/>
                                      </p:to>
                                    </p:set>
                                  </p:childTnLst>
                                </p:cTn>
                              </p:par>
                              <p:par>
                                <p:cTn id="2243" nodeType="withEffect" fill="hold" presetClass="exit" presetID="1">
                                  <p:stCondLst>
                                    <p:cond delay="0"/>
                                  </p:stCondLst>
                                  <p:childTnLst>
                                    <p:set>
                                      <p:cBhvr>
                                        <p:cTn id="2244" dur="1" fill="hold">
                                          <p:stCondLst>
                                            <p:cond delay="0"/>
                                          </p:stCondLst>
                                        </p:cTn>
                                        <p:tgtEl>
                                          <p:spTgt spid="542"/>
                                        </p:tgtEl>
                                        <p:attrNameLst>
                                          <p:attrName>style.visibility</p:attrName>
                                        </p:attrNameLst>
                                      </p:cBhvr>
                                      <p:to>
                                        <p:strVal val="hidden"/>
                                      </p:to>
                                    </p:set>
                                  </p:childTnLst>
                                </p:cTn>
                              </p:par>
                              <p:par>
                                <p:cTn id="2245" nodeType="withEffect" fill="hold" presetClass="exit" presetID="1">
                                  <p:stCondLst>
                                    <p:cond delay="0"/>
                                  </p:stCondLst>
                                  <p:childTnLst>
                                    <p:set>
                                      <p:cBhvr>
                                        <p:cTn id="2246" dur="1" fill="hold">
                                          <p:stCondLst>
                                            <p:cond delay="0"/>
                                          </p:stCondLst>
                                        </p:cTn>
                                        <p:tgtEl>
                                          <p:spTgt spid="540"/>
                                        </p:tgtEl>
                                        <p:attrNameLst>
                                          <p:attrName>style.visibility</p:attrName>
                                        </p:attrNameLst>
                                      </p:cBhvr>
                                      <p:to>
                                        <p:strVal val="hidden"/>
                                      </p:to>
                                    </p:set>
                                  </p:childTnLst>
                                </p:cTn>
                              </p:par>
                              <p:par>
                                <p:cTn id="2247" nodeType="withEffect" fill="hold" presetClass="exit" presetID="1">
                                  <p:stCondLst>
                                    <p:cond delay="0"/>
                                  </p:stCondLst>
                                  <p:childTnLst>
                                    <p:set>
                                      <p:cBhvr>
                                        <p:cTn id="2248" dur="1" fill="hold">
                                          <p:stCondLst>
                                            <p:cond delay="0"/>
                                          </p:stCondLst>
                                        </p:cTn>
                                        <p:tgtEl>
                                          <p:spTgt spid="541"/>
                                        </p:tgtEl>
                                        <p:attrNameLst>
                                          <p:attrName>style.visibility</p:attrName>
                                        </p:attrNameLst>
                                      </p:cBhvr>
                                      <p:to>
                                        <p:strVal val="hidden"/>
                                      </p:to>
                                    </p:set>
                                  </p:childTnLst>
                                </p:cTn>
                              </p:par>
                              <p:par>
                                <p:cTn id="2249" nodeType="withEffect" fill="hold" presetClass="emph" presetID="1" presetSubtype="2">
                                  <p:stCondLst>
                                    <p:cond delay="0"/>
                                  </p:stCondLst>
                                  <p:childTnLst>
                                    <p:animClr clrSpc="rgb">
                                      <p:cBhvr>
                                        <p:cTn id="2250" dur="500" fill="hold"/>
                                        <p:tgtEl>
                                          <p:spTgt spid="512"/>
                                        </p:tgtEl>
                                        <p:attrNameLst>
                                          <p:attrName>fillcolor</p:attrName>
                                        </p:attrNameLst>
                                      </p:cBhvr>
                                      <p:to>
                                        <a:srgbClr val="70ad47"/>
                                      </p:to>
                                    </p:animClr>
                                    <p:set>
                                      <p:cBhvr>
                                        <p:cTn id="2251" dur="500" fill="hold"/>
                                        <p:tgtEl>
                                          <p:spTgt spid="512"/>
                                        </p:tgtEl>
                                        <p:attrNameLst>
                                          <p:attrName>fill.type</p:attrName>
                                        </p:attrNameLst>
                                      </p:cBhvr>
                                      <p:to>
                                        <p:strVal val="solid"/>
                                      </p:to>
                                    </p:set>
                                    <p:set>
                                      <p:cBhvr>
                                        <p:cTn id="2252" dur="500" fill="hold"/>
                                        <p:tgtEl>
                                          <p:spTgt spid="512"/>
                                        </p:tgtEl>
                                        <p:attrNameLst>
                                          <p:attrName>fill.on</p:attrName>
                                        </p:attrNameLst>
                                      </p:cBhvr>
                                      <p:to>
                                        <p:strVal val="true"/>
                                      </p:to>
                                    </p:set>
                                  </p:childTnLst>
                                </p:cTn>
                              </p:par>
                              <p:par>
                                <p:cTn id="2253" nodeType="withEffect" fill="hold" presetClass="emph" presetID="1" presetSubtype="2">
                                  <p:stCondLst>
                                    <p:cond delay="0"/>
                                  </p:stCondLst>
                                  <p:childTnLst>
                                    <p:animClr clrSpc="rgb">
                                      <p:cBhvr>
                                        <p:cTn id="2254" dur="500" fill="hold"/>
                                        <p:tgtEl>
                                          <p:spTgt spid="515"/>
                                        </p:tgtEl>
                                        <p:attrNameLst>
                                          <p:attrName>fillcolor</p:attrName>
                                        </p:attrNameLst>
                                      </p:cBhvr>
                                      <p:to>
                                        <a:srgbClr val="ffab40"/>
                                      </p:to>
                                    </p:animClr>
                                    <p:set>
                                      <p:cBhvr>
                                        <p:cTn id="2255" dur="500" fill="hold"/>
                                        <p:tgtEl>
                                          <p:spTgt spid="515"/>
                                        </p:tgtEl>
                                        <p:attrNameLst>
                                          <p:attrName>fill.type</p:attrName>
                                        </p:attrNameLst>
                                      </p:cBhvr>
                                      <p:to>
                                        <p:strVal val="solid"/>
                                      </p:to>
                                    </p:set>
                                    <p:set>
                                      <p:cBhvr>
                                        <p:cTn id="2256" dur="500" fill="hold"/>
                                        <p:tgtEl>
                                          <p:spTgt spid="515"/>
                                        </p:tgtEl>
                                        <p:attrNameLst>
                                          <p:attrName>fill.on</p:attrName>
                                        </p:attrNameLst>
                                      </p:cBhvr>
                                      <p:to>
                                        <p:strVal val="true"/>
                                      </p:to>
                                    </p:set>
                                  </p:childTnLst>
                                </p:cTn>
                              </p:par>
                              <p:par>
                                <p:cTn id="2257" nodeType="withEffect" fill="hold" presetClass="emph" presetID="1" presetSubtype="2">
                                  <p:stCondLst>
                                    <p:cond delay="0"/>
                                  </p:stCondLst>
                                  <p:childTnLst>
                                    <p:animClr clrSpc="rgb">
                                      <p:cBhvr>
                                        <p:cTn id="2258" dur="500" fill="hold"/>
                                        <p:tgtEl>
                                          <p:spTgt spid="526"/>
                                        </p:tgtEl>
                                        <p:attrNameLst>
                                          <p:attrName>fillcolor</p:attrName>
                                        </p:attrNameLst>
                                      </p:cBhvr>
                                      <p:to>
                                        <a:srgbClr val="002060"/>
                                      </p:to>
                                    </p:animClr>
                                    <p:set>
                                      <p:cBhvr>
                                        <p:cTn id="2259" dur="500" fill="hold"/>
                                        <p:tgtEl>
                                          <p:spTgt spid="526"/>
                                        </p:tgtEl>
                                        <p:attrNameLst>
                                          <p:attrName>fill.type</p:attrName>
                                        </p:attrNameLst>
                                      </p:cBhvr>
                                      <p:to>
                                        <p:strVal val="solid"/>
                                      </p:to>
                                    </p:set>
                                    <p:set>
                                      <p:cBhvr>
                                        <p:cTn id="2260" dur="500" fill="hold"/>
                                        <p:tgtEl>
                                          <p:spTgt spid="526"/>
                                        </p:tgtEl>
                                        <p:attrNameLst>
                                          <p:attrName>fill.on</p:attrName>
                                        </p:attrNameLst>
                                      </p:cBhvr>
                                      <p:to>
                                        <p:strVal val="true"/>
                                      </p:to>
                                    </p:set>
                                  </p:childTnLst>
                                </p:cTn>
                              </p:par>
                            </p:childTnLst>
                          </p:cTn>
                        </p:par>
                      </p:childTnLst>
                    </p:cTn>
                  </p:par>
                  <p:par>
                    <p:cTn id="2261" fill="hold">
                      <p:stCondLst>
                        <p:cond delay="indefinite"/>
                      </p:stCondLst>
                      <p:childTnLst>
                        <p:par>
                          <p:cTn id="2262" fill="hold">
                            <p:stCondLst>
                              <p:cond delay="0"/>
                            </p:stCondLst>
                            <p:childTnLst>
                              <p:par>
                                <p:cTn id="2263" nodeType="clickEffect" fill="hold" presetClass="entr" presetID="1">
                                  <p:stCondLst>
                                    <p:cond delay="0"/>
                                  </p:stCondLst>
                                  <p:childTnLst>
                                    <p:set>
                                      <p:cBhvr>
                                        <p:cTn id="2264" dur="1" fill="hold">
                                          <p:stCondLst>
                                            <p:cond delay="0"/>
                                          </p:stCondLst>
                                        </p:cTn>
                                        <p:tgtEl>
                                          <p:spTgt spid="539"/>
                                        </p:tgtEl>
                                        <p:attrNameLst>
                                          <p:attrName>style.visibility</p:attrName>
                                        </p:attrNameLst>
                                      </p:cBhvr>
                                      <p:to>
                                        <p:strVal val="visible"/>
                                      </p:to>
                                    </p:set>
                                  </p:childTnLst>
                                </p:cTn>
                              </p:par>
                              <p:par>
                                <p:cTn id="2265" nodeType="withEffect" fill="hold" presetClass="entr" presetID="1">
                                  <p:stCondLst>
                                    <p:cond delay="0"/>
                                  </p:stCondLst>
                                  <p:childTnLst>
                                    <p:set>
                                      <p:cBhvr>
                                        <p:cTn id="2266" dur="1" fill="hold">
                                          <p:stCondLst>
                                            <p:cond delay="0"/>
                                          </p:stCondLst>
                                        </p:cTn>
                                        <p:tgtEl>
                                          <p:spTgt spid="543"/>
                                        </p:tgtEl>
                                        <p:attrNameLst>
                                          <p:attrName>style.visibility</p:attrName>
                                        </p:attrNameLst>
                                      </p:cBhvr>
                                      <p:to>
                                        <p:strVal val="visible"/>
                                      </p:to>
                                    </p:set>
                                  </p:childTnLst>
                                </p:cTn>
                              </p:par>
                              <p:par>
                                <p:cTn id="2267" nodeType="withEffect" fill="hold" presetClass="entr" presetID="1">
                                  <p:stCondLst>
                                    <p:cond delay="0"/>
                                  </p:stCondLst>
                                  <p:childTnLst>
                                    <p:set>
                                      <p:cBhvr>
                                        <p:cTn id="2268" dur="1" fill="hold">
                                          <p:stCondLst>
                                            <p:cond delay="0"/>
                                          </p:stCondLst>
                                        </p:cTn>
                                        <p:tgtEl>
                                          <p:spTgt spid="544"/>
                                        </p:tgtEl>
                                        <p:attrNameLst>
                                          <p:attrName>style.visibility</p:attrName>
                                        </p:attrNameLst>
                                      </p:cBhvr>
                                      <p:to>
                                        <p:strVal val="visible"/>
                                      </p:to>
                                    </p:set>
                                  </p:childTnLst>
                                </p:cTn>
                              </p:par>
                              <p:par>
                                <p:cTn id="2269" nodeType="withEffect" fill="hold" presetClass="entr" presetID="1">
                                  <p:stCondLst>
                                    <p:cond delay="0"/>
                                  </p:stCondLst>
                                  <p:childTnLst>
                                    <p:set>
                                      <p:cBhvr>
                                        <p:cTn id="2270" dur="1" fill="hold">
                                          <p:stCondLst>
                                            <p:cond delay="0"/>
                                          </p:stCondLst>
                                        </p:cTn>
                                        <p:tgtEl>
                                          <p:spTgt spid="545"/>
                                        </p:tgtEl>
                                        <p:attrNameLst>
                                          <p:attrName>style.visibility</p:attrName>
                                        </p:attrNameLst>
                                      </p:cBhvr>
                                      <p:to>
                                        <p:strVal val="visible"/>
                                      </p:to>
                                    </p:set>
                                  </p:childTnLst>
                                </p:cTn>
                              </p:par>
                              <p:par>
                                <p:cTn id="2271" nodeType="withEffect" fill="hold" presetClass="emph" presetID="1" presetSubtype="2">
                                  <p:stCondLst>
                                    <p:cond delay="0"/>
                                  </p:stCondLst>
                                  <p:childTnLst>
                                    <p:animClr clrSpc="rgb">
                                      <p:cBhvr>
                                        <p:cTn id="2272" dur="2000" fill="hold"/>
                                        <p:tgtEl>
                                          <p:spTgt spid="513"/>
                                        </p:tgtEl>
                                        <p:attrNameLst>
                                          <p:attrName>fillcolor</p:attrName>
                                        </p:attrNameLst>
                                      </p:cBhvr>
                                      <p:to>
                                        <a:srgbClr val="212121"/>
                                      </p:to>
                                    </p:animClr>
                                    <p:set>
                                      <p:cBhvr>
                                        <p:cTn id="2273" dur="2000" fill="hold"/>
                                        <p:tgtEl>
                                          <p:spTgt spid="513"/>
                                        </p:tgtEl>
                                        <p:attrNameLst>
                                          <p:attrName>fill.type</p:attrName>
                                        </p:attrNameLst>
                                      </p:cBhvr>
                                      <p:to>
                                        <p:strVal val="solid"/>
                                      </p:to>
                                    </p:set>
                                    <p:set>
                                      <p:cBhvr>
                                        <p:cTn id="2274" dur="2000" fill="hold"/>
                                        <p:tgtEl>
                                          <p:spTgt spid="513"/>
                                        </p:tgtEl>
                                        <p:attrNameLst>
                                          <p:attrName>fill.on</p:attrName>
                                        </p:attrNameLst>
                                      </p:cBhvr>
                                      <p:to>
                                        <p:strVal val="true"/>
                                      </p:to>
                                    </p:set>
                                  </p:childTnLst>
                                </p:cTn>
                              </p:par>
                              <p:par>
                                <p:cTn id="2275" nodeType="withEffect" fill="hold" presetClass="emph" presetID="1" presetSubtype="2">
                                  <p:stCondLst>
                                    <p:cond delay="0"/>
                                  </p:stCondLst>
                                  <p:childTnLst>
                                    <p:animClr clrSpc="rgb">
                                      <p:cBhvr>
                                        <p:cTn id="2276" dur="2000" fill="hold"/>
                                        <p:tgtEl>
                                          <p:spTgt spid="517"/>
                                        </p:tgtEl>
                                        <p:attrNameLst>
                                          <p:attrName>fillcolor</p:attrName>
                                        </p:attrNameLst>
                                      </p:cBhvr>
                                      <p:to>
                                        <a:srgbClr val="212121"/>
                                      </p:to>
                                    </p:animClr>
                                    <p:set>
                                      <p:cBhvr>
                                        <p:cTn id="2277" dur="2000" fill="hold"/>
                                        <p:tgtEl>
                                          <p:spTgt spid="517"/>
                                        </p:tgtEl>
                                        <p:attrNameLst>
                                          <p:attrName>fill.type</p:attrName>
                                        </p:attrNameLst>
                                      </p:cBhvr>
                                      <p:to>
                                        <p:strVal val="solid"/>
                                      </p:to>
                                    </p:set>
                                    <p:set>
                                      <p:cBhvr>
                                        <p:cTn id="2278" dur="2000" fill="hold"/>
                                        <p:tgtEl>
                                          <p:spTgt spid="517"/>
                                        </p:tgtEl>
                                        <p:attrNameLst>
                                          <p:attrName>fill.on</p:attrName>
                                        </p:attrNameLst>
                                      </p:cBhvr>
                                      <p:to>
                                        <p:strVal val="true"/>
                                      </p:to>
                                    </p:set>
                                  </p:childTnLst>
                                </p:cTn>
                              </p:par>
                              <p:par>
                                <p:cTn id="2279" nodeType="withEffect" fill="hold" presetClass="emph" presetID="1" presetSubtype="2">
                                  <p:stCondLst>
                                    <p:cond delay="0"/>
                                  </p:stCondLst>
                                  <p:childTnLst>
                                    <p:animClr clrSpc="rgb">
                                      <p:cBhvr>
                                        <p:cTn id="2280" dur="2000" fill="hold"/>
                                        <p:tgtEl>
                                          <p:spTgt spid="531"/>
                                        </p:tgtEl>
                                        <p:attrNameLst>
                                          <p:attrName>fillcolor</p:attrName>
                                        </p:attrNameLst>
                                      </p:cBhvr>
                                      <p:to>
                                        <a:srgbClr val="212121"/>
                                      </p:to>
                                    </p:animClr>
                                    <p:set>
                                      <p:cBhvr>
                                        <p:cTn id="2281" dur="2000" fill="hold"/>
                                        <p:tgtEl>
                                          <p:spTgt spid="531"/>
                                        </p:tgtEl>
                                        <p:attrNameLst>
                                          <p:attrName>fill.type</p:attrName>
                                        </p:attrNameLst>
                                      </p:cBhvr>
                                      <p:to>
                                        <p:strVal val="solid"/>
                                      </p:to>
                                    </p:set>
                                    <p:set>
                                      <p:cBhvr>
                                        <p:cTn id="2282" dur="2000" fill="hold"/>
                                        <p:tgtEl>
                                          <p:spTgt spid="531"/>
                                        </p:tgtEl>
                                        <p:attrNameLst>
                                          <p:attrName>fill.on</p:attrName>
                                        </p:attrNameLst>
                                      </p:cBhvr>
                                      <p:to>
                                        <p:strVal val="tru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6" name="PlaceHolder 1"/>
          <p:cNvSpPr>
            <a:spLocks noGrp="1"/>
          </p:cNvSpPr>
          <p:nvPr>
            <p:ph type="title"/>
          </p:nvPr>
        </p:nvSpPr>
        <p:spPr>
          <a:xfrm>
            <a:off x="311760" y="444960"/>
            <a:ext cx="7683120" cy="609840"/>
          </a:xfrm>
          <a:prstGeom prst="rect">
            <a:avLst/>
          </a:prstGeom>
          <a:noFill/>
          <a:ln w="0">
            <a:noFill/>
          </a:ln>
        </p:spPr>
        <p:txBody>
          <a:bodyPr lIns="91440" rIns="91440" tIns="91440" bIns="91440" anchor="t">
            <a:noAutofit/>
          </a:bodyPr>
          <a:p>
            <a:pPr indent="0">
              <a:lnSpc>
                <a:spcPct val="100000"/>
              </a:lnSpc>
              <a:buNone/>
            </a:pPr>
            <a:r>
              <a:rPr b="0" lang="de-DE" sz="2800" strike="noStrike" u="none">
                <a:solidFill>
                  <a:schemeClr val="dk1"/>
                </a:solidFill>
                <a:uFillTx/>
                <a:latin typeface="Open Sans"/>
                <a:ea typeface="Open Sans"/>
              </a:rPr>
              <a:t>Ingress-Definition</a:t>
            </a:r>
            <a:endParaRPr b="0" lang="en-US" sz="2800" strike="noStrike" u="none">
              <a:solidFill>
                <a:srgbClr val="000000"/>
              </a:solidFill>
              <a:uFillTx/>
              <a:latin typeface="Arial"/>
            </a:endParaRPr>
          </a:p>
        </p:txBody>
      </p:sp>
      <p:sp>
        <p:nvSpPr>
          <p:cNvPr id="547" name="PlaceHolder 2"/>
          <p:cNvSpPr>
            <a:spLocks noGrp="1"/>
          </p:cNvSpPr>
          <p:nvPr>
            <p:ph/>
          </p:nvPr>
        </p:nvSpPr>
        <p:spPr>
          <a:xfrm>
            <a:off x="311760" y="1152360"/>
            <a:ext cx="8520120" cy="3416040"/>
          </a:xfrm>
          <a:prstGeom prst="rect">
            <a:avLst/>
          </a:prstGeom>
          <a:noFill/>
          <a:ln w="0">
            <a:noFill/>
          </a:ln>
        </p:spPr>
        <p:txBody>
          <a:bodyPr lIns="91440" rIns="91440" tIns="91440" bIns="91440" anchor="t">
            <a:normAutofit fontScale="62500" lnSpcReduction="19999"/>
          </a:bodyPr>
          <a:p>
            <a:pPr marL="114480" indent="0">
              <a:lnSpc>
                <a:spcPct val="115000"/>
              </a:lnSpc>
              <a:buNone/>
              <a:tabLst>
                <a:tab algn="l" pos="0"/>
              </a:tabLst>
            </a:pPr>
            <a:r>
              <a:rPr b="0" lang="en-US" sz="1800" strike="noStrike" u="none">
                <a:solidFill>
                  <a:schemeClr val="dk2"/>
                </a:solidFill>
                <a:uFillTx/>
                <a:latin typeface="Consolas"/>
                <a:ea typeface="Open Sans"/>
              </a:rPr>
              <a:t>apiVersion: networking.k8s.io/v1</a:t>
            </a:r>
            <a:endParaRPr b="0" lang="en-US" sz="1800" strike="noStrike" u="none">
              <a:solidFill>
                <a:srgbClr val="000000"/>
              </a:solidFill>
              <a:uFillTx/>
              <a:latin typeface="Open Sans"/>
            </a:endParaRPr>
          </a:p>
          <a:p>
            <a:pPr marL="114480" indent="0">
              <a:lnSpc>
                <a:spcPct val="115000"/>
              </a:lnSpc>
              <a:buNone/>
              <a:tabLst>
                <a:tab algn="l" pos="0"/>
              </a:tabLst>
            </a:pPr>
            <a:r>
              <a:rPr b="0" lang="en-US" sz="1800" strike="noStrike" u="none">
                <a:solidFill>
                  <a:schemeClr val="dk2"/>
                </a:solidFill>
                <a:uFillTx/>
                <a:latin typeface="Consolas"/>
                <a:ea typeface="Open Sans"/>
              </a:rPr>
              <a:t>kind: Ingress</a:t>
            </a:r>
            <a:endParaRPr b="0" lang="en-US" sz="1800" strike="noStrike" u="none">
              <a:solidFill>
                <a:srgbClr val="000000"/>
              </a:solidFill>
              <a:uFillTx/>
              <a:latin typeface="Open Sans"/>
            </a:endParaRPr>
          </a:p>
          <a:p>
            <a:pPr marL="114480" indent="0">
              <a:lnSpc>
                <a:spcPct val="115000"/>
              </a:lnSpc>
              <a:buNone/>
              <a:tabLst>
                <a:tab algn="l" pos="0"/>
              </a:tabLst>
            </a:pPr>
            <a:r>
              <a:rPr b="0" lang="en-US" sz="1800" strike="noStrike" u="none">
                <a:solidFill>
                  <a:schemeClr val="dk2"/>
                </a:solidFill>
                <a:uFillTx/>
                <a:latin typeface="Consolas"/>
                <a:ea typeface="Open Sans"/>
              </a:rPr>
              <a:t>metadata:</a:t>
            </a:r>
            <a:endParaRPr b="0" lang="en-US" sz="1800" strike="noStrike" u="none">
              <a:solidFill>
                <a:srgbClr val="000000"/>
              </a:solidFill>
              <a:uFillTx/>
              <a:latin typeface="Open Sans"/>
            </a:endParaRPr>
          </a:p>
          <a:p>
            <a:pPr marL="114480" indent="0">
              <a:lnSpc>
                <a:spcPct val="115000"/>
              </a:lnSpc>
              <a:buNone/>
              <a:tabLst>
                <a:tab algn="l" pos="0"/>
              </a:tabLst>
            </a:pPr>
            <a:r>
              <a:rPr b="0" lang="en-US" sz="1800" strike="noStrike" u="none">
                <a:solidFill>
                  <a:schemeClr val="dk2"/>
                </a:solidFill>
                <a:uFillTx/>
                <a:latin typeface="Consolas"/>
                <a:ea typeface="Open Sans"/>
              </a:rPr>
              <a:t>  </a:t>
            </a:r>
            <a:r>
              <a:rPr b="0" lang="en-US" sz="1800" strike="noStrike" u="none">
                <a:solidFill>
                  <a:schemeClr val="dk2"/>
                </a:solidFill>
                <a:uFillTx/>
                <a:latin typeface="Consolas"/>
                <a:ea typeface="Open Sans"/>
              </a:rPr>
              <a:t>name: k8s-itu</a:t>
            </a:r>
            <a:endParaRPr b="0" lang="en-US" sz="1800" strike="noStrike" u="none">
              <a:solidFill>
                <a:srgbClr val="000000"/>
              </a:solidFill>
              <a:uFillTx/>
              <a:latin typeface="Open Sans"/>
            </a:endParaRPr>
          </a:p>
          <a:p>
            <a:pPr marL="114480" indent="0">
              <a:lnSpc>
                <a:spcPct val="115000"/>
              </a:lnSpc>
              <a:buNone/>
              <a:tabLst>
                <a:tab algn="l" pos="0"/>
              </a:tabLst>
            </a:pPr>
            <a:r>
              <a:rPr b="0" lang="en-US" sz="1800" strike="noStrike" u="none">
                <a:solidFill>
                  <a:schemeClr val="dk2"/>
                </a:solidFill>
                <a:uFillTx/>
                <a:latin typeface="Consolas"/>
                <a:ea typeface="Open Sans"/>
              </a:rPr>
              <a:t>  </a:t>
            </a:r>
            <a:r>
              <a:rPr b="0" lang="en-US" sz="1800" strike="noStrike" u="none">
                <a:solidFill>
                  <a:schemeClr val="dk2"/>
                </a:solidFill>
                <a:uFillTx/>
                <a:latin typeface="Consolas"/>
                <a:ea typeface="Open Sans"/>
              </a:rPr>
              <a:t>annotations:</a:t>
            </a:r>
            <a:endParaRPr b="0" lang="en-US" sz="1800" strike="noStrike" u="none">
              <a:solidFill>
                <a:srgbClr val="000000"/>
              </a:solidFill>
              <a:uFillTx/>
              <a:latin typeface="Open Sans"/>
            </a:endParaRPr>
          </a:p>
          <a:p>
            <a:pPr marL="114480" indent="0">
              <a:lnSpc>
                <a:spcPct val="115000"/>
              </a:lnSpc>
              <a:buNone/>
              <a:tabLst>
                <a:tab algn="l" pos="0"/>
              </a:tabLst>
            </a:pPr>
            <a:r>
              <a:rPr b="0" lang="en-US" sz="1800" strike="noStrike" u="none">
                <a:solidFill>
                  <a:schemeClr val="dk2"/>
                </a:solidFill>
                <a:uFillTx/>
                <a:latin typeface="Consolas"/>
                <a:ea typeface="Open Sans"/>
              </a:rPr>
              <a:t>    </a:t>
            </a:r>
            <a:r>
              <a:rPr b="0" lang="en-US" sz="1800" strike="noStrike" u="none">
                <a:solidFill>
                  <a:schemeClr val="dk2"/>
                </a:solidFill>
                <a:uFillTx/>
                <a:latin typeface="Consolas"/>
                <a:ea typeface="Open Sans"/>
              </a:rPr>
              <a:t>nginx.ingress.kubernetes.io/rewrite-target: /</a:t>
            </a:r>
            <a:endParaRPr b="0" lang="en-US" sz="1800" strike="noStrike" u="none">
              <a:solidFill>
                <a:srgbClr val="000000"/>
              </a:solidFill>
              <a:uFillTx/>
              <a:latin typeface="Open Sans"/>
            </a:endParaRPr>
          </a:p>
          <a:p>
            <a:pPr marL="114480" indent="0">
              <a:lnSpc>
                <a:spcPct val="115000"/>
              </a:lnSpc>
              <a:buNone/>
              <a:tabLst>
                <a:tab algn="l" pos="0"/>
              </a:tabLst>
            </a:pPr>
            <a:r>
              <a:rPr b="0" lang="en-US" sz="1800" strike="noStrike" u="none">
                <a:solidFill>
                  <a:schemeClr val="dk2"/>
                </a:solidFill>
                <a:uFillTx/>
                <a:latin typeface="Consolas"/>
                <a:ea typeface="Open Sans"/>
              </a:rPr>
              <a:t>spec:</a:t>
            </a:r>
            <a:endParaRPr b="0" lang="en-US" sz="1800" strike="noStrike" u="none">
              <a:solidFill>
                <a:srgbClr val="000000"/>
              </a:solidFill>
              <a:uFillTx/>
              <a:latin typeface="Open Sans"/>
            </a:endParaRPr>
          </a:p>
          <a:p>
            <a:pPr marL="114480" indent="0">
              <a:lnSpc>
                <a:spcPct val="115000"/>
              </a:lnSpc>
              <a:buNone/>
              <a:tabLst>
                <a:tab algn="l" pos="0"/>
              </a:tabLst>
            </a:pPr>
            <a:r>
              <a:rPr b="0" lang="en-US" sz="1800" strike="noStrike" u="none">
                <a:solidFill>
                  <a:schemeClr val="dk2"/>
                </a:solidFill>
                <a:uFillTx/>
                <a:latin typeface="Consolas"/>
                <a:ea typeface="Open Sans"/>
              </a:rPr>
              <a:t>  </a:t>
            </a:r>
            <a:r>
              <a:rPr b="0" lang="en-US" sz="1800" strike="noStrike" u="none">
                <a:solidFill>
                  <a:schemeClr val="dk2"/>
                </a:solidFill>
                <a:uFillTx/>
                <a:latin typeface="Consolas"/>
                <a:ea typeface="Open Sans"/>
              </a:rPr>
              <a:t>ingressClassName: nginx</a:t>
            </a:r>
            <a:endParaRPr b="0" lang="en-US" sz="1800" strike="noStrike" u="none">
              <a:solidFill>
                <a:srgbClr val="000000"/>
              </a:solidFill>
              <a:uFillTx/>
              <a:latin typeface="Open Sans"/>
            </a:endParaRPr>
          </a:p>
          <a:p>
            <a:pPr marL="114480" indent="0">
              <a:lnSpc>
                <a:spcPct val="115000"/>
              </a:lnSpc>
              <a:buNone/>
              <a:tabLst>
                <a:tab algn="l" pos="0"/>
              </a:tabLst>
            </a:pPr>
            <a:r>
              <a:rPr b="0" lang="en-US" sz="1800" strike="noStrike" u="none">
                <a:solidFill>
                  <a:schemeClr val="dk2"/>
                </a:solidFill>
                <a:uFillTx/>
                <a:latin typeface="Consolas"/>
                <a:ea typeface="Open Sans"/>
              </a:rPr>
              <a:t>  </a:t>
            </a:r>
            <a:r>
              <a:rPr b="0" lang="en-US" sz="1800" strike="noStrike" u="none">
                <a:solidFill>
                  <a:schemeClr val="dk2"/>
                </a:solidFill>
                <a:uFillTx/>
                <a:latin typeface="Consolas"/>
                <a:ea typeface="Open Sans"/>
              </a:rPr>
              <a:t>rules:</a:t>
            </a:r>
            <a:endParaRPr b="0" lang="en-US" sz="1800" strike="noStrike" u="none">
              <a:solidFill>
                <a:srgbClr val="000000"/>
              </a:solidFill>
              <a:uFillTx/>
              <a:latin typeface="Open Sans"/>
            </a:endParaRPr>
          </a:p>
          <a:p>
            <a:pPr marL="114480" indent="0">
              <a:lnSpc>
                <a:spcPct val="115000"/>
              </a:lnSpc>
              <a:buNone/>
              <a:tabLst>
                <a:tab algn="l" pos="0"/>
              </a:tabLst>
            </a:pPr>
            <a:r>
              <a:rPr b="0" lang="en-US" sz="1800" strike="noStrike" u="none">
                <a:solidFill>
                  <a:schemeClr val="dk2"/>
                </a:solidFill>
                <a:uFillTx/>
                <a:latin typeface="Consolas"/>
                <a:ea typeface="Open Sans"/>
              </a:rPr>
              <a:t>  </a:t>
            </a:r>
            <a:r>
              <a:rPr b="0" lang="en-US" sz="1800" strike="noStrike" u="none">
                <a:solidFill>
                  <a:schemeClr val="dk2"/>
                </a:solidFill>
                <a:uFillTx/>
                <a:latin typeface="Consolas"/>
                <a:ea typeface="Open Sans"/>
              </a:rPr>
              <a:t>- http:</a:t>
            </a:r>
            <a:endParaRPr b="0" lang="en-US" sz="1800" strike="noStrike" u="none">
              <a:solidFill>
                <a:srgbClr val="000000"/>
              </a:solidFill>
              <a:uFillTx/>
              <a:latin typeface="Open Sans"/>
            </a:endParaRPr>
          </a:p>
          <a:p>
            <a:pPr marL="114480" indent="0">
              <a:lnSpc>
                <a:spcPct val="115000"/>
              </a:lnSpc>
              <a:buNone/>
              <a:tabLst>
                <a:tab algn="l" pos="0"/>
              </a:tabLst>
            </a:pPr>
            <a:r>
              <a:rPr b="0" lang="en-US" sz="1800" strike="noStrike" u="none">
                <a:solidFill>
                  <a:schemeClr val="dk2"/>
                </a:solidFill>
                <a:uFillTx/>
                <a:latin typeface="Consolas"/>
                <a:ea typeface="Open Sans"/>
              </a:rPr>
              <a:t>      </a:t>
            </a:r>
            <a:r>
              <a:rPr b="0" lang="en-US" sz="1800" strike="noStrike" u="none">
                <a:solidFill>
                  <a:schemeClr val="dk2"/>
                </a:solidFill>
                <a:uFillTx/>
                <a:latin typeface="Consolas"/>
                <a:ea typeface="Open Sans"/>
              </a:rPr>
              <a:t>paths:</a:t>
            </a:r>
            <a:endParaRPr b="0" lang="en-US" sz="1800" strike="noStrike" u="none">
              <a:solidFill>
                <a:srgbClr val="000000"/>
              </a:solidFill>
              <a:uFillTx/>
              <a:latin typeface="Open Sans"/>
            </a:endParaRPr>
          </a:p>
          <a:p>
            <a:pPr marL="114480" indent="0">
              <a:lnSpc>
                <a:spcPct val="115000"/>
              </a:lnSpc>
              <a:buNone/>
              <a:tabLst>
                <a:tab algn="l" pos="0"/>
              </a:tabLst>
            </a:pPr>
            <a:r>
              <a:rPr b="0" lang="en-US" sz="1800" strike="noStrike" u="none">
                <a:solidFill>
                  <a:schemeClr val="dk2"/>
                </a:solidFill>
                <a:uFillTx/>
                <a:latin typeface="Consolas"/>
                <a:ea typeface="Open Sans"/>
              </a:rPr>
              <a:t>      </a:t>
            </a:r>
            <a:r>
              <a:rPr b="0" lang="en-US" sz="1800" strike="noStrike" u="none">
                <a:solidFill>
                  <a:schemeClr val="dk2"/>
                </a:solidFill>
                <a:uFillTx/>
                <a:latin typeface="Consolas"/>
                <a:ea typeface="Open Sans"/>
              </a:rPr>
              <a:t>- path: /</a:t>
            </a:r>
            <a:endParaRPr b="0" lang="en-US" sz="1800" strike="noStrike" u="none">
              <a:solidFill>
                <a:srgbClr val="000000"/>
              </a:solidFill>
              <a:uFillTx/>
              <a:latin typeface="Open Sans"/>
            </a:endParaRPr>
          </a:p>
          <a:p>
            <a:pPr marL="114480" indent="0">
              <a:lnSpc>
                <a:spcPct val="115000"/>
              </a:lnSpc>
              <a:buNone/>
              <a:tabLst>
                <a:tab algn="l" pos="0"/>
              </a:tabLst>
            </a:pPr>
            <a:r>
              <a:rPr b="0" lang="en-US" sz="1800" strike="noStrike" u="none">
                <a:solidFill>
                  <a:schemeClr val="dk2"/>
                </a:solidFill>
                <a:uFillTx/>
                <a:latin typeface="Consolas"/>
                <a:ea typeface="Open Sans"/>
              </a:rPr>
              <a:t>        </a:t>
            </a:r>
            <a:r>
              <a:rPr b="0" lang="en-US" sz="1800" strike="noStrike" u="none">
                <a:solidFill>
                  <a:schemeClr val="dk2"/>
                </a:solidFill>
                <a:uFillTx/>
                <a:latin typeface="Consolas"/>
                <a:ea typeface="Open Sans"/>
              </a:rPr>
              <a:t>backend:</a:t>
            </a:r>
            <a:endParaRPr b="0" lang="en-US" sz="1800" strike="noStrike" u="none">
              <a:solidFill>
                <a:srgbClr val="000000"/>
              </a:solidFill>
              <a:uFillTx/>
              <a:latin typeface="Open Sans"/>
            </a:endParaRPr>
          </a:p>
          <a:p>
            <a:pPr marL="114480" indent="0">
              <a:lnSpc>
                <a:spcPct val="115000"/>
              </a:lnSpc>
              <a:buNone/>
              <a:tabLst>
                <a:tab algn="l" pos="0"/>
              </a:tabLst>
            </a:pPr>
            <a:r>
              <a:rPr b="0" lang="en-US" sz="1800" strike="noStrike" u="none">
                <a:solidFill>
                  <a:schemeClr val="dk2"/>
                </a:solidFill>
                <a:uFillTx/>
                <a:latin typeface="Consolas"/>
                <a:ea typeface="Open Sans"/>
              </a:rPr>
              <a:t>          </a:t>
            </a:r>
            <a:r>
              <a:rPr b="0" lang="en-US" sz="1800" strike="noStrike" u="none">
                <a:solidFill>
                  <a:schemeClr val="dk2"/>
                </a:solidFill>
                <a:uFillTx/>
                <a:latin typeface="Consolas"/>
                <a:ea typeface="Open Sans"/>
              </a:rPr>
              <a:t>serviceName: service-a</a:t>
            </a:r>
            <a:endParaRPr b="0" lang="en-US" sz="1800" strike="noStrike" u="none">
              <a:solidFill>
                <a:srgbClr val="000000"/>
              </a:solidFill>
              <a:uFillTx/>
              <a:latin typeface="Open Sans"/>
            </a:endParaRPr>
          </a:p>
          <a:p>
            <a:pPr marL="114480" indent="0">
              <a:lnSpc>
                <a:spcPct val="115000"/>
              </a:lnSpc>
              <a:buNone/>
              <a:tabLst>
                <a:tab algn="l" pos="0"/>
              </a:tabLst>
            </a:pPr>
            <a:r>
              <a:rPr b="0" lang="en-US" sz="1800" strike="noStrike" u="none">
                <a:solidFill>
                  <a:schemeClr val="dk2"/>
                </a:solidFill>
                <a:uFillTx/>
                <a:latin typeface="Consolas"/>
                <a:ea typeface="Open Sans"/>
              </a:rPr>
              <a:t>          </a:t>
            </a:r>
            <a:r>
              <a:rPr b="0" lang="en-US" sz="1800" strike="noStrike" u="none">
                <a:solidFill>
                  <a:schemeClr val="dk2"/>
                </a:solidFill>
                <a:uFillTx/>
                <a:latin typeface="Consolas"/>
                <a:ea typeface="Open Sans"/>
              </a:rPr>
              <a:t>servicePort: 8000</a:t>
            </a:r>
            <a:endParaRPr b="0" lang="en-US" sz="1800" strike="noStrike" u="none">
              <a:solidFill>
                <a:srgbClr val="000000"/>
              </a:solidFill>
              <a:uFillTx/>
              <a:latin typeface="Open Sans"/>
            </a:endParaRPr>
          </a:p>
          <a:p>
            <a:pPr marL="114480" indent="0">
              <a:lnSpc>
                <a:spcPct val="115000"/>
              </a:lnSpc>
              <a:buNone/>
              <a:tabLst>
                <a:tab algn="l" pos="0"/>
              </a:tabLst>
            </a:pPr>
            <a:r>
              <a:rPr b="0" lang="en-US" sz="1800" strike="noStrike" u="none">
                <a:solidFill>
                  <a:schemeClr val="dk2"/>
                </a:solidFill>
                <a:uFillTx/>
                <a:latin typeface="Consolas"/>
                <a:ea typeface="Open Sans"/>
              </a:rPr>
              <a:t>      </a:t>
            </a:r>
            <a:r>
              <a:rPr b="0" lang="en-US" sz="1800" strike="noStrike" u="none">
                <a:solidFill>
                  <a:schemeClr val="dk2"/>
                </a:solidFill>
                <a:uFillTx/>
                <a:latin typeface="Consolas"/>
                <a:ea typeface="Open Sans"/>
              </a:rPr>
              <a:t>- path: /bar</a:t>
            </a:r>
            <a:endParaRPr b="0" lang="en-US" sz="1800" strike="noStrike" u="none">
              <a:solidFill>
                <a:srgbClr val="000000"/>
              </a:solidFill>
              <a:uFillTx/>
              <a:latin typeface="Open Sans"/>
            </a:endParaRPr>
          </a:p>
          <a:p>
            <a:pPr marL="114480" indent="0">
              <a:lnSpc>
                <a:spcPct val="115000"/>
              </a:lnSpc>
              <a:buNone/>
              <a:tabLst>
                <a:tab algn="l" pos="0"/>
              </a:tabLst>
            </a:pPr>
            <a:r>
              <a:rPr b="0" lang="en-US" sz="1800" strike="noStrike" u="none">
                <a:solidFill>
                  <a:schemeClr val="dk2"/>
                </a:solidFill>
                <a:uFillTx/>
                <a:latin typeface="Consolas"/>
                <a:ea typeface="Open Sans"/>
              </a:rPr>
              <a:t>        </a:t>
            </a:r>
            <a:r>
              <a:rPr b="0" lang="en-US" sz="1800" strike="noStrike" u="none">
                <a:solidFill>
                  <a:schemeClr val="dk2"/>
                </a:solidFill>
                <a:uFillTx/>
                <a:latin typeface="Consolas"/>
                <a:ea typeface="Open Sans"/>
              </a:rPr>
              <a:t>backend:</a:t>
            </a:r>
            <a:endParaRPr b="0" lang="en-US" sz="1800" strike="noStrike" u="none">
              <a:solidFill>
                <a:srgbClr val="000000"/>
              </a:solidFill>
              <a:uFillTx/>
              <a:latin typeface="Open Sans"/>
            </a:endParaRPr>
          </a:p>
          <a:p>
            <a:pPr marL="114480" indent="0">
              <a:lnSpc>
                <a:spcPct val="115000"/>
              </a:lnSpc>
              <a:buNone/>
              <a:tabLst>
                <a:tab algn="l" pos="0"/>
              </a:tabLst>
            </a:pPr>
            <a:r>
              <a:rPr b="0" lang="en-US" sz="1800" strike="noStrike" u="none">
                <a:solidFill>
                  <a:schemeClr val="dk2"/>
                </a:solidFill>
                <a:uFillTx/>
                <a:latin typeface="Consolas"/>
                <a:ea typeface="Open Sans"/>
              </a:rPr>
              <a:t>          </a:t>
            </a:r>
            <a:r>
              <a:rPr b="0" lang="en-US" sz="1800" strike="noStrike" u="none">
                <a:solidFill>
                  <a:schemeClr val="dk2"/>
                </a:solidFill>
                <a:uFillTx/>
                <a:latin typeface="Consolas"/>
                <a:ea typeface="Open Sans"/>
              </a:rPr>
              <a:t>serviceName: service-b</a:t>
            </a:r>
            <a:endParaRPr b="0" lang="en-US" sz="1800" strike="noStrike" u="none">
              <a:solidFill>
                <a:srgbClr val="000000"/>
              </a:solidFill>
              <a:uFillTx/>
              <a:latin typeface="Open Sans"/>
            </a:endParaRPr>
          </a:p>
          <a:p>
            <a:pPr marL="114480" indent="0">
              <a:lnSpc>
                <a:spcPct val="115000"/>
              </a:lnSpc>
              <a:buNone/>
              <a:tabLst>
                <a:tab algn="l" pos="0"/>
              </a:tabLst>
            </a:pPr>
            <a:r>
              <a:rPr b="0" lang="en-US" sz="1800" strike="noStrike" u="none">
                <a:solidFill>
                  <a:schemeClr val="dk2"/>
                </a:solidFill>
                <a:uFillTx/>
                <a:latin typeface="Consolas"/>
                <a:ea typeface="Open Sans"/>
              </a:rPr>
              <a:t>          </a:t>
            </a:r>
            <a:r>
              <a:rPr b="0" lang="en-US" sz="1800" strike="noStrike" u="none">
                <a:solidFill>
                  <a:schemeClr val="dk2"/>
                </a:solidFill>
                <a:uFillTx/>
                <a:latin typeface="Consolas"/>
                <a:ea typeface="Open Sans"/>
              </a:rPr>
              <a:t>servicePort: 10000</a:t>
            </a:r>
            <a:endParaRPr b="0" lang="en-US" sz="1800" strike="noStrike" u="none">
              <a:solidFill>
                <a:srgbClr val="000000"/>
              </a:solidFill>
              <a:uFillTx/>
              <a:latin typeface="Open Sans"/>
            </a:endParaRPr>
          </a:p>
        </p:txBody>
      </p:sp>
    </p:spTree>
  </p:cSld>
  <mc:AlternateContent>
    <mc:Choice Requires="p14">
      <p:transition spd="slow" p14:dur="2000"/>
    </mc:Choice>
    <mc:Fallback>
      <p:transition spd="slow"/>
    </mc:Fallback>
  </mc:AlternateContent>
  <p:timing>
    <p:tnLst>
      <p:par>
        <p:cTn id="2283" dur="indefinite" restart="never" nodeType="tmRoot">
          <p:childTnLst>
            <p:seq>
              <p:cTn id="2284" dur="indefinite" nodeType="mainSeq">
                <p:childTnLst>
                  <p:par>
                    <p:cTn id="2285" fill="hold">
                      <p:stCondLst>
                        <p:cond delay="indefinite"/>
                      </p:stCondLst>
                      <p:childTnLst>
                        <p:par>
                          <p:cTn id="2286" fill="hold">
                            <p:stCondLst>
                              <p:cond delay="0"/>
                            </p:stCondLst>
                            <p:childTnLst>
                              <p:par>
                                <p:cTn id="2287" nodeType="clickEffect" fill="hold" presetClass="emph" presetID="15">
                                  <p:stCondLst>
                                    <p:cond delay="0"/>
                                  </p:stCondLst>
                                  <p:iterate type="lt">
                                    <p:tmAbs val="25"/>
                                  </p:iterate>
                                  <p:childTnLst>
                                    <p:set>
                                      <p:cBhvr>
                                        <p:cTn id="2288" dur="indefinite"/>
                                        <p:tgtEl>
                                          <p:spTgt spid="547">
                                            <p:txEl>
                                              <p:pRg st="11" end="11"/>
                                            </p:txEl>
                                          </p:spTgt>
                                        </p:tgtEl>
                                        <p:attrNameLst>
                                          <p:attrName>style.fontWeight</p:attrName>
                                        </p:attrNameLst>
                                      </p:cBhvr>
                                      <p:to>
                                        <p:strVal val="bold"/>
                                      </p:to>
                                    </p:set>
                                  </p:childTnLst>
                                </p:cTn>
                              </p:par>
                              <p:par>
                                <p:cTn id="2289" nodeType="withEffect" fill="hold" presetClass="emph" presetID="15">
                                  <p:stCondLst>
                                    <p:cond delay="0"/>
                                  </p:stCondLst>
                                  <p:iterate type="lt">
                                    <p:tmAbs val="25"/>
                                  </p:iterate>
                                  <p:childTnLst>
                                    <p:set>
                                      <p:cBhvr>
                                        <p:cTn id="2290" dur="indefinite"/>
                                        <p:tgtEl>
                                          <p:spTgt spid="547">
                                            <p:txEl>
                                              <p:pRg st="12" end="12"/>
                                            </p:txEl>
                                          </p:spTgt>
                                        </p:tgtEl>
                                        <p:attrNameLst>
                                          <p:attrName>style.fontWeight</p:attrName>
                                        </p:attrNameLst>
                                      </p:cBhvr>
                                      <p:to>
                                        <p:strVal val="bold"/>
                                      </p:to>
                                    </p:set>
                                  </p:childTnLst>
                                </p:cTn>
                              </p:par>
                              <p:par>
                                <p:cTn id="2291" nodeType="withEffect" fill="hold" presetClass="emph" presetID="15">
                                  <p:stCondLst>
                                    <p:cond delay="0"/>
                                  </p:stCondLst>
                                  <p:iterate type="lt">
                                    <p:tmAbs val="25"/>
                                  </p:iterate>
                                  <p:childTnLst>
                                    <p:set>
                                      <p:cBhvr>
                                        <p:cTn id="2292" dur="indefinite"/>
                                        <p:tgtEl>
                                          <p:spTgt spid="547">
                                            <p:txEl>
                                              <p:pRg st="13" end="13"/>
                                            </p:txEl>
                                          </p:spTgt>
                                        </p:tgtEl>
                                        <p:attrNameLst>
                                          <p:attrName>style.fontWeight</p:attrName>
                                        </p:attrNameLst>
                                      </p:cBhvr>
                                      <p:to>
                                        <p:strVal val="bold"/>
                                      </p:to>
                                    </p:set>
                                  </p:childTnLst>
                                </p:cTn>
                              </p:par>
                              <p:par>
                                <p:cTn id="2293" nodeType="withEffect" fill="hold" presetClass="emph" presetID="15">
                                  <p:stCondLst>
                                    <p:cond delay="0"/>
                                  </p:stCondLst>
                                  <p:iterate type="lt">
                                    <p:tmAbs val="25"/>
                                  </p:iterate>
                                  <p:childTnLst>
                                    <p:set>
                                      <p:cBhvr>
                                        <p:cTn id="2294" dur="indefinite"/>
                                        <p:tgtEl>
                                          <p:spTgt spid="547">
                                            <p:txEl>
                                              <p:pRg st="14" end="14"/>
                                            </p:txEl>
                                          </p:spTgt>
                                        </p:tgtEl>
                                        <p:attrNameLst>
                                          <p:attrName>style.fontWeight</p:attrName>
                                        </p:attrNameLst>
                                      </p:cBhvr>
                                      <p:to>
                                        <p:strVal val="bold"/>
                                      </p:to>
                                    </p:set>
                                  </p:childTnLst>
                                </p:cTn>
                              </p:par>
                            </p:childTnLst>
                          </p:cTn>
                        </p:par>
                      </p:childTnLst>
                    </p:cTn>
                  </p:par>
                  <p:par>
                    <p:cTn id="2295" fill="hold">
                      <p:stCondLst>
                        <p:cond delay="indefinite"/>
                      </p:stCondLst>
                      <p:childTnLst>
                        <p:par>
                          <p:cTn id="2296" fill="hold">
                            <p:stCondLst>
                              <p:cond delay="0"/>
                            </p:stCondLst>
                            <p:childTnLst>
                              <p:par>
                                <p:cTn id="2297" nodeType="clickEffect" fill="hold" presetClass="emph" presetID="15">
                                  <p:stCondLst>
                                    <p:cond delay="0"/>
                                  </p:stCondLst>
                                  <p:iterate type="lt">
                                    <p:tmAbs val="25"/>
                                  </p:iterate>
                                  <p:childTnLst>
                                    <p:set>
                                      <p:cBhvr>
                                        <p:cTn id="2298" dur="indefinite"/>
                                        <p:tgtEl>
                                          <p:spTgt spid="547">
                                            <p:txEl>
                                              <p:pRg st="15" end="15"/>
                                            </p:txEl>
                                          </p:spTgt>
                                        </p:tgtEl>
                                        <p:attrNameLst>
                                          <p:attrName>style.fontWeight</p:attrName>
                                        </p:attrNameLst>
                                      </p:cBhvr>
                                      <p:to>
                                        <p:strVal val="bold"/>
                                      </p:to>
                                    </p:set>
                                  </p:childTnLst>
                                </p:cTn>
                              </p:par>
                              <p:par>
                                <p:cTn id="2299" nodeType="withEffect" fill="hold" presetClass="emph" presetID="15">
                                  <p:stCondLst>
                                    <p:cond delay="0"/>
                                  </p:stCondLst>
                                  <p:iterate type="lt">
                                    <p:tmAbs val="25"/>
                                  </p:iterate>
                                  <p:childTnLst>
                                    <p:set>
                                      <p:cBhvr>
                                        <p:cTn id="2300" dur="indefinite"/>
                                        <p:tgtEl>
                                          <p:spTgt spid="547">
                                            <p:txEl>
                                              <p:pRg st="16" end="16"/>
                                            </p:txEl>
                                          </p:spTgt>
                                        </p:tgtEl>
                                        <p:attrNameLst>
                                          <p:attrName>style.fontWeight</p:attrName>
                                        </p:attrNameLst>
                                      </p:cBhvr>
                                      <p:to>
                                        <p:strVal val="bold"/>
                                      </p:to>
                                    </p:set>
                                  </p:childTnLst>
                                </p:cTn>
                              </p:par>
                              <p:par>
                                <p:cTn id="2301" nodeType="withEffect" fill="hold" presetClass="emph" presetID="15">
                                  <p:stCondLst>
                                    <p:cond delay="0"/>
                                  </p:stCondLst>
                                  <p:iterate type="lt">
                                    <p:tmAbs val="25"/>
                                  </p:iterate>
                                  <p:childTnLst>
                                    <p:set>
                                      <p:cBhvr>
                                        <p:cTn id="2302" dur="indefinite"/>
                                        <p:tgtEl>
                                          <p:spTgt spid="547">
                                            <p:txEl>
                                              <p:pRg st="17" end="17"/>
                                            </p:txEl>
                                          </p:spTgt>
                                        </p:tgtEl>
                                        <p:attrNameLst>
                                          <p:attrName>style.fontWeight</p:attrName>
                                        </p:attrNameLst>
                                      </p:cBhvr>
                                      <p:to>
                                        <p:strVal val="bold"/>
                                      </p:to>
                                    </p:set>
                                  </p:childTnLst>
                                </p:cTn>
                              </p:par>
                              <p:par>
                                <p:cTn id="2303" nodeType="withEffect" fill="hold" presetClass="emph" presetID="15">
                                  <p:stCondLst>
                                    <p:cond delay="0"/>
                                  </p:stCondLst>
                                  <p:iterate type="lt">
                                    <p:tmAbs val="25"/>
                                  </p:iterate>
                                  <p:childTnLst>
                                    <p:set>
                                      <p:cBhvr>
                                        <p:cTn id="2304" dur="indefinite"/>
                                        <p:tgtEl>
                                          <p:spTgt spid="547">
                                            <p:txEl>
                                              <p:pRg st="18" end="18"/>
                                            </p:txEl>
                                          </p:spTgt>
                                        </p:tgtEl>
                                        <p:attrNameLst>
                                          <p:attrName>style.fontWeight</p:attrName>
                                        </p:attrNameLst>
                                      </p:cBhvr>
                                      <p:to>
                                        <p:strVal val="bold"/>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8" name="PlaceHolder 1"/>
          <p:cNvSpPr>
            <a:spLocks noGrp="1"/>
          </p:cNvSpPr>
          <p:nvPr>
            <p:ph type="title"/>
          </p:nvPr>
        </p:nvSpPr>
        <p:spPr>
          <a:xfrm>
            <a:off x="311760" y="2151000"/>
            <a:ext cx="8520120" cy="841320"/>
          </a:xfrm>
          <a:prstGeom prst="rect">
            <a:avLst/>
          </a:prstGeom>
          <a:noFill/>
          <a:ln w="0">
            <a:noFill/>
          </a:ln>
        </p:spPr>
        <p:txBody>
          <a:bodyPr lIns="91440" rIns="91440" tIns="91440" bIns="91440" anchor="ctr">
            <a:noAutofit/>
          </a:bodyPr>
          <a:p>
            <a:pPr indent="0" algn="ctr">
              <a:lnSpc>
                <a:spcPct val="100000"/>
              </a:lnSpc>
              <a:buNone/>
            </a:pPr>
            <a:r>
              <a:rPr b="0" lang="de-DE" sz="3200" strike="noStrike" u="none">
                <a:solidFill>
                  <a:schemeClr val="dk1"/>
                </a:solidFill>
                <a:uFillTx/>
                <a:latin typeface="Open Sans"/>
                <a:ea typeface="Open Sans"/>
              </a:rPr>
              <a:t>Environment Variables and ConfigMaps</a:t>
            </a:r>
            <a:endParaRPr b="0" lang="en-US" sz="32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1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9" name="PlaceHolder 1"/>
          <p:cNvSpPr>
            <a:spLocks noGrp="1"/>
          </p:cNvSpPr>
          <p:nvPr>
            <p:ph type="title"/>
          </p:nvPr>
        </p:nvSpPr>
        <p:spPr>
          <a:xfrm>
            <a:off x="311760" y="444960"/>
            <a:ext cx="7683120" cy="609840"/>
          </a:xfrm>
          <a:prstGeom prst="rect">
            <a:avLst/>
          </a:prstGeom>
          <a:noFill/>
          <a:ln w="0">
            <a:noFill/>
          </a:ln>
        </p:spPr>
        <p:txBody>
          <a:bodyPr lIns="91440" rIns="91440" tIns="91440" bIns="91440" anchor="t">
            <a:noAutofit/>
          </a:bodyPr>
          <a:p>
            <a:pPr indent="0">
              <a:lnSpc>
                <a:spcPct val="100000"/>
              </a:lnSpc>
              <a:buNone/>
            </a:pPr>
            <a:r>
              <a:rPr b="0" lang="de-DE" sz="2800" strike="noStrike" u="none">
                <a:solidFill>
                  <a:schemeClr val="dk1"/>
                </a:solidFill>
                <a:uFillTx/>
                <a:latin typeface="Open Sans"/>
                <a:ea typeface="Open Sans"/>
              </a:rPr>
              <a:t>Environment Variables</a:t>
            </a:r>
            <a:endParaRPr b="0" lang="en-US" sz="2800" strike="noStrike" u="none">
              <a:solidFill>
                <a:srgbClr val="000000"/>
              </a:solidFill>
              <a:uFillTx/>
              <a:latin typeface="Arial"/>
            </a:endParaRPr>
          </a:p>
        </p:txBody>
      </p:sp>
      <p:sp>
        <p:nvSpPr>
          <p:cNvPr id="550" name="PlaceHolder 2"/>
          <p:cNvSpPr>
            <a:spLocks noGrp="1"/>
          </p:cNvSpPr>
          <p:nvPr>
            <p:ph/>
          </p:nvPr>
        </p:nvSpPr>
        <p:spPr>
          <a:xfrm>
            <a:off x="311760" y="1152360"/>
            <a:ext cx="8520120" cy="3416040"/>
          </a:xfrm>
          <a:prstGeom prst="rect">
            <a:avLst/>
          </a:prstGeom>
          <a:noFill/>
          <a:ln w="0">
            <a:noFill/>
          </a:ln>
        </p:spPr>
        <p:txBody>
          <a:bodyPr lIns="91440" rIns="91440" tIns="91440" bIns="91440" anchor="t">
            <a:noAutofit/>
          </a:bodyPr>
          <a:p>
            <a:pPr marL="457200" indent="-343080">
              <a:lnSpc>
                <a:spcPct val="115000"/>
              </a:lnSpc>
              <a:buClr>
                <a:srgbClr val="595959"/>
              </a:buClr>
              <a:buFont typeface="Trebuchet MS"/>
              <a:buChar char="●"/>
            </a:pPr>
            <a:r>
              <a:rPr b="0" lang="de-DE" sz="1800" strike="noStrike" u="none">
                <a:solidFill>
                  <a:schemeClr val="dk2"/>
                </a:solidFill>
                <a:uFillTx/>
                <a:latin typeface="Open Sans"/>
                <a:ea typeface="Open Sans"/>
              </a:rPr>
              <a:t>Configuration externalization</a:t>
            </a:r>
            <a:endParaRPr b="0" lang="en-US" sz="1800" strike="noStrike" u="none">
              <a:solidFill>
                <a:srgbClr val="000000"/>
              </a:solidFill>
              <a:uFillTx/>
              <a:latin typeface="Open Sans"/>
            </a:endParaRPr>
          </a:p>
          <a:p>
            <a:pPr indent="0">
              <a:lnSpc>
                <a:spcPct val="115000"/>
              </a:lnSpc>
              <a:buNone/>
            </a:pPr>
            <a:endParaRPr b="0" lang="en-US" sz="1800" strike="noStrike" u="none">
              <a:solidFill>
                <a:srgbClr val="000000"/>
              </a:solidFill>
              <a:uFillTx/>
              <a:latin typeface="Open Sans"/>
            </a:endParaRPr>
          </a:p>
          <a:p>
            <a:pPr marL="457200" indent="-343080">
              <a:lnSpc>
                <a:spcPct val="115000"/>
              </a:lnSpc>
              <a:buClr>
                <a:srgbClr val="595959"/>
              </a:buClr>
              <a:buFont typeface="Trebuchet MS"/>
              <a:buChar char="●"/>
            </a:pPr>
            <a:r>
              <a:rPr b="0" lang="de-DE" sz="1800" strike="noStrike" u="none">
                <a:solidFill>
                  <a:schemeClr val="dk2"/>
                </a:solidFill>
                <a:uFillTx/>
                <a:latin typeface="Open Sans"/>
                <a:ea typeface="Open Sans"/>
              </a:rPr>
              <a:t>No hardwired configurations</a:t>
            </a:r>
            <a:endParaRPr b="0" lang="en-US" sz="1800" strike="noStrike" u="none">
              <a:solidFill>
                <a:srgbClr val="000000"/>
              </a:solidFill>
              <a:uFillTx/>
              <a:latin typeface="Open Sans"/>
            </a:endParaRPr>
          </a:p>
          <a:p>
            <a:pPr indent="0">
              <a:lnSpc>
                <a:spcPct val="115000"/>
              </a:lnSpc>
              <a:buNone/>
            </a:pPr>
            <a:endParaRPr b="0" lang="en-US" sz="1800" strike="noStrike" u="none">
              <a:solidFill>
                <a:srgbClr val="000000"/>
              </a:solidFill>
              <a:uFillTx/>
              <a:latin typeface="Open Sans"/>
            </a:endParaRPr>
          </a:p>
          <a:p>
            <a:pPr marL="457200" indent="-343080">
              <a:lnSpc>
                <a:spcPct val="115000"/>
              </a:lnSpc>
              <a:buClr>
                <a:srgbClr val="595959"/>
              </a:buClr>
              <a:buFont typeface="Trebuchet MS"/>
              <a:buChar char="●"/>
            </a:pPr>
            <a:r>
              <a:rPr b="0" lang="de-DE" sz="1800" strike="noStrike" u="none">
                <a:solidFill>
                  <a:schemeClr val="dk2"/>
                </a:solidFill>
                <a:uFillTx/>
                <a:latin typeface="Open Sans"/>
                <a:ea typeface="Open Sans"/>
              </a:rPr>
              <a:t>Defined in YAML for a pod</a:t>
            </a:r>
            <a:endParaRPr b="0" lang="en-US" sz="1800" strike="noStrike" u="none">
              <a:solidFill>
                <a:srgbClr val="000000"/>
              </a:solidFill>
              <a:uFillTx/>
              <a:latin typeface="Open Sans"/>
            </a:endParaRPr>
          </a:p>
          <a:p>
            <a:pPr lvl="1" marL="914400" indent="-317520">
              <a:lnSpc>
                <a:spcPct val="115000"/>
              </a:lnSpc>
              <a:spcBef>
                <a:spcPts val="1599"/>
              </a:spcBef>
              <a:buClr>
                <a:srgbClr val="595959"/>
              </a:buClr>
              <a:buFont typeface="Trebuchet MS"/>
              <a:buChar char="○"/>
            </a:pPr>
            <a:r>
              <a:rPr b="0" lang="de-DE" sz="1400" strike="noStrike" u="none">
                <a:solidFill>
                  <a:schemeClr val="dk2"/>
                </a:solidFill>
                <a:uFillTx/>
                <a:latin typeface="Source Code Pro"/>
                <a:ea typeface="Source Code Pro"/>
              </a:rPr>
              <a:t>.spec.template.spec.env</a:t>
            </a:r>
            <a:endParaRPr b="0" lang="en-US" sz="1400" strike="noStrike" u="none">
              <a:solidFill>
                <a:srgbClr val="000000"/>
              </a:solidFill>
              <a:uFillTx/>
              <a:latin typeface="Arial"/>
            </a:endParaRPr>
          </a:p>
        </p:txBody>
      </p:sp>
    </p:spTree>
  </p:cSld>
  <mc:AlternateContent>
    <mc:Choice Requires="p14">
      <p:transition spd="slow" p14:dur="2000"/>
    </mc:Choice>
    <mc:Fallback>
      <p:transition spd="slow"/>
    </mc:Fallback>
  </mc:AlternateContent>
  <p:timing>
    <p:tnLst>
      <p:par>
        <p:cTn id="2305" dur="indefinite" restart="never" nodeType="tmRoot">
          <p:childTnLst>
            <p:seq>
              <p:cTn id="2306" dur="indefinite" nodeType="mainSeq">
                <p:childTnLst>
                  <p:par>
                    <p:cTn id="2307" fill="hold">
                      <p:stCondLst>
                        <p:cond delay="indefinite"/>
                      </p:stCondLst>
                      <p:childTnLst>
                        <p:par>
                          <p:cTn id="2308" fill="hold">
                            <p:stCondLst>
                              <p:cond delay="0"/>
                            </p:stCondLst>
                            <p:childTnLst>
                              <p:par>
                                <p:cTn id="2309" nodeType="clickEffect" fill="hold" presetClass="entr" presetID="1">
                                  <p:stCondLst>
                                    <p:cond delay="0"/>
                                  </p:stCondLst>
                                  <p:childTnLst>
                                    <p:set>
                                      <p:cBhvr>
                                        <p:cTn id="2310" dur="1" fill="hold">
                                          <p:stCondLst>
                                            <p:cond delay="0"/>
                                          </p:stCondLst>
                                        </p:cTn>
                                        <p:tgtEl>
                                          <p:spTgt spid="550">
                                            <p:txEl>
                                              <p:pRg st="0" end="0"/>
                                            </p:txEl>
                                          </p:spTgt>
                                        </p:tgtEl>
                                        <p:attrNameLst>
                                          <p:attrName>style.visibility</p:attrName>
                                        </p:attrNameLst>
                                      </p:cBhvr>
                                      <p:to>
                                        <p:strVal val="visible"/>
                                      </p:to>
                                    </p:set>
                                  </p:childTnLst>
                                </p:cTn>
                              </p:par>
                            </p:childTnLst>
                          </p:cTn>
                        </p:par>
                      </p:childTnLst>
                    </p:cTn>
                  </p:par>
                  <p:par>
                    <p:cTn id="2311" fill="hold">
                      <p:stCondLst>
                        <p:cond delay="indefinite"/>
                      </p:stCondLst>
                      <p:childTnLst>
                        <p:par>
                          <p:cTn id="2312" fill="hold">
                            <p:stCondLst>
                              <p:cond delay="0"/>
                            </p:stCondLst>
                            <p:childTnLst>
                              <p:par>
                                <p:cTn id="2313" nodeType="clickEffect" fill="hold" presetClass="entr" presetID="1">
                                  <p:stCondLst>
                                    <p:cond delay="0"/>
                                  </p:stCondLst>
                                  <p:childTnLst>
                                    <p:set>
                                      <p:cBhvr>
                                        <p:cTn id="2314" dur="1" fill="hold">
                                          <p:stCondLst>
                                            <p:cond delay="0"/>
                                          </p:stCondLst>
                                        </p:cTn>
                                        <p:tgtEl>
                                          <p:spTgt spid="550">
                                            <p:txEl>
                                              <p:pRg st="2" end="2"/>
                                            </p:txEl>
                                          </p:spTgt>
                                        </p:tgtEl>
                                        <p:attrNameLst>
                                          <p:attrName>style.visibility</p:attrName>
                                        </p:attrNameLst>
                                      </p:cBhvr>
                                      <p:to>
                                        <p:strVal val="visible"/>
                                      </p:to>
                                    </p:set>
                                  </p:childTnLst>
                                </p:cTn>
                              </p:par>
                            </p:childTnLst>
                          </p:cTn>
                        </p:par>
                      </p:childTnLst>
                    </p:cTn>
                  </p:par>
                  <p:par>
                    <p:cTn id="2315" fill="hold">
                      <p:stCondLst>
                        <p:cond delay="indefinite"/>
                      </p:stCondLst>
                      <p:childTnLst>
                        <p:par>
                          <p:cTn id="2316" fill="hold">
                            <p:stCondLst>
                              <p:cond delay="0"/>
                            </p:stCondLst>
                            <p:childTnLst>
                              <p:par>
                                <p:cTn id="2317" nodeType="clickEffect" fill="hold" presetClass="entr" presetID="1">
                                  <p:stCondLst>
                                    <p:cond delay="0"/>
                                  </p:stCondLst>
                                  <p:childTnLst>
                                    <p:set>
                                      <p:cBhvr>
                                        <p:cTn id="2318" dur="1" fill="hold">
                                          <p:stCondLst>
                                            <p:cond delay="0"/>
                                          </p:stCondLst>
                                        </p:cTn>
                                        <p:tgtEl>
                                          <p:spTgt spid="550">
                                            <p:txEl>
                                              <p:pRg st="4" end="4"/>
                                            </p:txEl>
                                          </p:spTgt>
                                        </p:tgtEl>
                                        <p:attrNameLst>
                                          <p:attrName>style.visibility</p:attrName>
                                        </p:attrNameLst>
                                      </p:cBhvr>
                                      <p:to>
                                        <p:strVal val="visible"/>
                                      </p:to>
                                    </p:set>
                                  </p:childTnLst>
                                </p:cTn>
                              </p:par>
                            </p:childTnLst>
                          </p:cTn>
                        </p:par>
                      </p:childTnLst>
                    </p:cTn>
                  </p:par>
                  <p:par>
                    <p:cTn id="2319" fill="hold">
                      <p:stCondLst>
                        <p:cond delay="indefinite"/>
                      </p:stCondLst>
                      <p:childTnLst>
                        <p:par>
                          <p:cTn id="2320" fill="hold">
                            <p:stCondLst>
                              <p:cond delay="0"/>
                            </p:stCondLst>
                            <p:childTnLst>
                              <p:par>
                                <p:cTn id="2321" nodeType="clickEffect" fill="hold" presetClass="entr" presetID="1">
                                  <p:stCondLst>
                                    <p:cond delay="0"/>
                                  </p:stCondLst>
                                  <p:childTnLst>
                                    <p:set>
                                      <p:cBhvr>
                                        <p:cTn id="2322" dur="1" fill="hold">
                                          <p:stCondLst>
                                            <p:cond delay="0"/>
                                          </p:stCondLst>
                                        </p:cTn>
                                        <p:tgtEl>
                                          <p:spTgt spid="550">
                                            <p:txEl>
                                              <p:pRg st="5" end="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1" name="PlaceHolder 1"/>
          <p:cNvSpPr>
            <a:spLocks noGrp="1"/>
          </p:cNvSpPr>
          <p:nvPr>
            <p:ph type="title"/>
          </p:nvPr>
        </p:nvSpPr>
        <p:spPr>
          <a:xfrm>
            <a:off x="311760" y="444960"/>
            <a:ext cx="7683120" cy="609840"/>
          </a:xfrm>
          <a:prstGeom prst="rect">
            <a:avLst/>
          </a:prstGeom>
          <a:noFill/>
          <a:ln w="0">
            <a:noFill/>
          </a:ln>
        </p:spPr>
        <p:txBody>
          <a:bodyPr lIns="91440" rIns="91440" tIns="91440" bIns="91440" anchor="t">
            <a:noAutofit/>
          </a:bodyPr>
          <a:p>
            <a:pPr indent="0">
              <a:lnSpc>
                <a:spcPct val="100000"/>
              </a:lnSpc>
              <a:buNone/>
            </a:pPr>
            <a:r>
              <a:rPr b="0" lang="de-DE" sz="2800" strike="noStrike" u="none">
                <a:solidFill>
                  <a:schemeClr val="dk1"/>
                </a:solidFill>
                <a:uFillTx/>
                <a:latin typeface="Open Sans"/>
                <a:ea typeface="Open Sans"/>
              </a:rPr>
              <a:t>Syntax</a:t>
            </a:r>
            <a:endParaRPr b="0" lang="en-US" sz="2800" strike="noStrike" u="none">
              <a:solidFill>
                <a:srgbClr val="000000"/>
              </a:solidFill>
              <a:uFillTx/>
              <a:latin typeface="Arial"/>
            </a:endParaRPr>
          </a:p>
        </p:txBody>
      </p:sp>
      <p:sp>
        <p:nvSpPr>
          <p:cNvPr id="552" name="PlaceHolder 2"/>
          <p:cNvSpPr>
            <a:spLocks noGrp="1"/>
          </p:cNvSpPr>
          <p:nvPr>
            <p:ph/>
          </p:nvPr>
        </p:nvSpPr>
        <p:spPr>
          <a:xfrm>
            <a:off x="311760" y="1152360"/>
            <a:ext cx="8520120" cy="3416040"/>
          </a:xfrm>
          <a:prstGeom prst="rect">
            <a:avLst/>
          </a:prstGeom>
          <a:noFill/>
          <a:ln w="0">
            <a:noFill/>
          </a:ln>
        </p:spPr>
        <p:txBody>
          <a:bodyPr lIns="91440" rIns="91440" tIns="91440" bIns="91440" anchor="t">
            <a:noAutofit/>
          </a:bodyPr>
          <a:p>
            <a:pPr marL="114480" indent="0">
              <a:lnSpc>
                <a:spcPct val="115000"/>
              </a:lnSpc>
              <a:buNone/>
              <a:tabLst>
                <a:tab algn="l" pos="0"/>
              </a:tabLst>
            </a:pPr>
            <a:r>
              <a:rPr b="0" lang="en" sz="1800" strike="noStrike" u="none">
                <a:solidFill>
                  <a:schemeClr val="dk2"/>
                </a:solidFill>
                <a:uFillTx/>
                <a:latin typeface="Consolas"/>
                <a:ea typeface="Open Sans"/>
              </a:rPr>
              <a:t> </a:t>
            </a:r>
            <a:r>
              <a:rPr b="0" lang="en" sz="1800" strike="noStrike" u="none">
                <a:solidFill>
                  <a:schemeClr val="dk2"/>
                </a:solidFill>
                <a:uFillTx/>
                <a:latin typeface="Consolas"/>
                <a:ea typeface="Open Sans"/>
              </a:rPr>
              <a:t>env:</a:t>
            </a:r>
            <a:endParaRPr b="0" lang="en-US" sz="1800" strike="noStrike" u="none">
              <a:solidFill>
                <a:srgbClr val="000000"/>
              </a:solidFill>
              <a:uFillTx/>
              <a:latin typeface="Open Sans"/>
            </a:endParaRPr>
          </a:p>
          <a:p>
            <a:pPr marL="114480" indent="0">
              <a:lnSpc>
                <a:spcPct val="115000"/>
              </a:lnSpc>
              <a:buNone/>
              <a:tabLst>
                <a:tab algn="l" pos="0"/>
              </a:tabLst>
            </a:pPr>
            <a:r>
              <a:rPr b="0" lang="en" sz="1800" strike="noStrike" u="none">
                <a:solidFill>
                  <a:schemeClr val="dk2"/>
                </a:solidFill>
                <a:uFillTx/>
                <a:latin typeface="Consolas"/>
                <a:ea typeface="Open Sans"/>
              </a:rPr>
              <a:t> </a:t>
            </a:r>
            <a:r>
              <a:rPr b="0" lang="en" sz="1800" strike="noStrike" u="none">
                <a:solidFill>
                  <a:schemeClr val="dk2"/>
                </a:solidFill>
                <a:uFillTx/>
                <a:latin typeface="Consolas"/>
                <a:ea typeface="Open Sans"/>
              </a:rPr>
              <a:t>- name: &lt;Name of variable&gt;</a:t>
            </a:r>
            <a:endParaRPr b="0" lang="en-US" sz="1800" strike="noStrike" u="none">
              <a:solidFill>
                <a:srgbClr val="000000"/>
              </a:solidFill>
              <a:uFillTx/>
              <a:latin typeface="Open Sans"/>
            </a:endParaRPr>
          </a:p>
          <a:p>
            <a:pPr marL="114480" indent="0">
              <a:lnSpc>
                <a:spcPct val="115000"/>
              </a:lnSpc>
              <a:buNone/>
              <a:tabLst>
                <a:tab algn="l" pos="0"/>
              </a:tabLst>
            </a:pPr>
            <a:r>
              <a:rPr b="0" lang="en" sz="1800" strike="noStrike" u="none">
                <a:solidFill>
                  <a:schemeClr val="dk2"/>
                </a:solidFill>
                <a:uFillTx/>
                <a:latin typeface="Consolas"/>
                <a:ea typeface="Open Sans"/>
              </a:rPr>
              <a:t>   </a:t>
            </a:r>
            <a:r>
              <a:rPr b="0" lang="en" sz="1800" strike="noStrike" u="none">
                <a:solidFill>
                  <a:schemeClr val="dk2"/>
                </a:solidFill>
                <a:uFillTx/>
                <a:latin typeface="Consolas"/>
                <a:ea typeface="Open Sans"/>
              </a:rPr>
              <a:t>value: &lt;Value&gt;</a:t>
            </a:r>
            <a:endParaRPr b="0" lang="en-US" sz="1800" strike="noStrike" u="none">
              <a:solidFill>
                <a:srgbClr val="000000"/>
              </a:solidFill>
              <a:uFillTx/>
              <a:latin typeface="Open Sans"/>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rPr sz="3600" b="0">
                <a:solidFill>
                  <a:srgbClr val="444444"/>
                </a:solidFill>
                <a:latin typeface="Open Sans"/>
              </a:rPr>
              <a:t>Factory Method - Problem</a:t>
            </a:r>
          </a:p>
        </p:txBody>
      </p:sp>
      <p:sp>
        <p:nvSpPr>
          <p:cNvPr id="3" name="Subtitle 2"/>
          <p:cNvSpPr>
            <a:spLocks noGrp="1"/>
          </p:cNvSpPr>
          <p:nvPr>
            <p:ph type="subTitle"/>
          </p:nvPr>
        </p:nvSpPr>
        <p:spPr/>
        <p:txBody>
          <a:bodyPr anchor="t" tIns="152400" bIns="152400" lIns="152400" rIns="152400"/>
          <a:lstStyle/>
          <a:p/>
          <a:p>
            <a:pPr>
              <a:spcBef>
                <a:spcPts val="0"/>
              </a:spcBef>
              <a:spcAft>
                <a:spcPts val="1000"/>
              </a:spcAft>
              <a:defRPr sz="1800">
                <a:latin typeface="Open Sans Light"/>
              </a:defRPr>
            </a:pPr>
            <a:r>
              <a:t>Problematische Objekterzeugung in Telekom-Systemen:</a:t>
            </a:r>
          </a:p>
          <a:p>
            <a:pPr>
              <a:spcBef>
                <a:spcPts val="400"/>
              </a:spcBef>
              <a:spcAft>
                <a:spcPts val="1000"/>
              </a:spcAft>
              <a:defRPr sz="1800">
                <a:latin typeface="Open Sans Light"/>
              </a:defRPr>
            </a:pPr>
          </a:p>
          <a:p>
            <a:pPr>
              <a:spcBef>
                <a:spcPts val="400"/>
              </a:spcBef>
              <a:spcAft>
                <a:spcPts val="1000"/>
              </a:spcAft>
              <a:defRPr sz="1800">
                <a:latin typeface="Open Sans Light"/>
              </a:defRPr>
            </a:pPr>
            <a:r>
              <a:t>• Switch/If-Statements für Kunden-Typen</a:t>
            </a:r>
          </a:p>
          <a:p>
            <a:pPr>
              <a:spcBef>
                <a:spcPts val="400"/>
              </a:spcBef>
              <a:spcAft>
                <a:spcPts val="1000"/>
              </a:spcAft>
              <a:defRPr sz="1800">
                <a:latin typeface="Open Sans Light"/>
              </a:defRPr>
            </a:pPr>
            <a:r>
              <a:t>• Harte Abhängigkeiten zu konkreten Klassen</a:t>
            </a:r>
          </a:p>
          <a:p>
            <a:pPr>
              <a:spcBef>
                <a:spcPts val="400"/>
              </a:spcBef>
              <a:spcAft>
                <a:spcPts val="1000"/>
              </a:spcAft>
              <a:defRPr sz="1800">
                <a:latin typeface="Open Sans Light"/>
              </a:defRPr>
            </a:pPr>
            <a:r>
              <a:t>• Open/Closed Principle wird verletzt</a:t>
            </a:r>
          </a:p>
          <a:p>
            <a:pPr>
              <a:spcBef>
                <a:spcPts val="400"/>
              </a:spcBef>
              <a:spcAft>
                <a:spcPts val="1000"/>
              </a:spcAft>
              <a:defRPr sz="1800">
                <a:latin typeface="Open Sans Light"/>
              </a:defRPr>
            </a:pPr>
            <a:r>
              <a:t>• Code-Duplikation bei ähnlichen Objekten</a:t>
            </a:r>
          </a:p>
          <a:p>
            <a:pPr>
              <a:spcBef>
                <a:spcPts val="400"/>
              </a:spcBef>
              <a:spcAft>
                <a:spcPts val="1000"/>
              </a:spcAft>
              <a:defRPr sz="1800">
                <a:latin typeface="Open Sans Light"/>
              </a:defRPr>
            </a:pPr>
            <a:r>
              <a:t>• Schwierige Erweiterung um neue Typen</a:t>
            </a:r>
          </a:p>
          <a:p>
            <a:pPr>
              <a:spcBef>
                <a:spcPts val="400"/>
              </a:spcBef>
              <a:spcAft>
                <a:spcPts val="1000"/>
              </a:spcAft>
              <a:defRPr sz="1800">
                <a:latin typeface="Open Sans Light"/>
              </a:defRPr>
            </a:pPr>
          </a:p>
          <a:p>
            <a:pPr>
              <a:spcBef>
                <a:spcPts val="400"/>
              </a:spcBef>
              <a:spcAft>
                <a:spcPts val="1000"/>
              </a:spcAft>
              <a:defRPr sz="1800">
                <a:latin typeface="Open Sans Light"/>
              </a:defRPr>
            </a:pPr>
            <a:r>
              <a:t>Beispiel: CustomerManager mit Switch-Statement</a:t>
            </a:r>
          </a:p>
          <a:p>
            <a:pPr>
              <a:spcBef>
                <a:spcPts val="400"/>
              </a:spcBef>
              <a:spcAft>
                <a:spcPts val="1000"/>
              </a:spcAft>
              <a:defRPr sz="1800">
                <a:latin typeface="Open Sans Light"/>
              </a:defRPr>
            </a:pPr>
            <a:r>
              <a:t>→ Jeder neue Kunden-Typ erfordert Code-Änderung</a:t>
            </a:r>
          </a:p>
        </p:txBody>
      </p:sp>
    </p:spTree>
  </p:cSld>
  <p:clrMapOvr>
    <a:masterClrMapping/>
  </p:clrMapOvr>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rPr sz="3600" b="0">
                <a:solidFill>
                  <a:srgbClr val="444444"/>
                </a:solidFill>
                <a:latin typeface="Open Sans"/>
              </a:rPr>
              <a:t>Factory Method - Problem</a:t>
            </a:r>
          </a:p>
        </p:txBody>
      </p:sp>
      <p:sp>
        <p:nvSpPr>
          <p:cNvPr id="3" name="Subtitle 2"/>
          <p:cNvSpPr>
            <a:spLocks noGrp="1"/>
          </p:cNvSpPr>
          <p:nvPr>
            <p:ph type="subTitle"/>
          </p:nvPr>
        </p:nvSpPr>
        <p:spPr/>
        <p:txBody>
          <a:bodyPr anchor="t" tIns="152400" bIns="152400" lIns="152400" rIns="152400"/>
          <a:lstStyle/>
          <a:p/>
          <a:p>
            <a:pPr>
              <a:spcBef>
                <a:spcPts val="0"/>
              </a:spcBef>
              <a:spcAft>
                <a:spcPts val="1000"/>
              </a:spcAft>
              <a:defRPr sz="1800">
                <a:latin typeface="Open Sans Light"/>
              </a:defRPr>
            </a:pPr>
            <a:r>
              <a:t>Problematische Objekterzeugung in Telekom-Systemen:</a:t>
            </a:r>
          </a:p>
          <a:p>
            <a:pPr>
              <a:spcBef>
                <a:spcPts val="400"/>
              </a:spcBef>
              <a:spcAft>
                <a:spcPts val="1000"/>
              </a:spcAft>
              <a:defRPr sz="1800">
                <a:latin typeface="Open Sans Light"/>
              </a:defRPr>
            </a:pPr>
          </a:p>
          <a:p>
            <a:pPr>
              <a:spcBef>
                <a:spcPts val="400"/>
              </a:spcBef>
              <a:spcAft>
                <a:spcPts val="1000"/>
              </a:spcAft>
              <a:defRPr sz="1800">
                <a:latin typeface="Open Sans Light"/>
              </a:defRPr>
            </a:pPr>
            <a:r>
              <a:t>• Switch/If-Statements für Kunden-Typen</a:t>
            </a:r>
          </a:p>
          <a:p>
            <a:pPr>
              <a:spcBef>
                <a:spcPts val="400"/>
              </a:spcBef>
              <a:spcAft>
                <a:spcPts val="1000"/>
              </a:spcAft>
              <a:defRPr sz="1800">
                <a:latin typeface="Open Sans Light"/>
              </a:defRPr>
            </a:pPr>
            <a:r>
              <a:t>• Harte Abhängigkeiten zu konkreten Klassen</a:t>
            </a:r>
          </a:p>
          <a:p>
            <a:pPr>
              <a:spcBef>
                <a:spcPts val="400"/>
              </a:spcBef>
              <a:spcAft>
                <a:spcPts val="1000"/>
              </a:spcAft>
              <a:defRPr sz="1800">
                <a:latin typeface="Open Sans Light"/>
              </a:defRPr>
            </a:pPr>
            <a:r>
              <a:t>• Open/Closed Principle wird verletzt</a:t>
            </a:r>
          </a:p>
          <a:p>
            <a:pPr>
              <a:spcBef>
                <a:spcPts val="400"/>
              </a:spcBef>
              <a:spcAft>
                <a:spcPts val="1000"/>
              </a:spcAft>
              <a:defRPr sz="1800">
                <a:latin typeface="Open Sans Light"/>
              </a:defRPr>
            </a:pPr>
            <a:r>
              <a:t>• Code-Duplikation bei ähnlichen Objekten</a:t>
            </a:r>
          </a:p>
          <a:p>
            <a:pPr>
              <a:spcBef>
                <a:spcPts val="400"/>
              </a:spcBef>
              <a:spcAft>
                <a:spcPts val="1000"/>
              </a:spcAft>
              <a:defRPr sz="1800">
                <a:latin typeface="Open Sans Light"/>
              </a:defRPr>
            </a:pPr>
            <a:r>
              <a:t>• Schwierige Erweiterung um neue Typen</a:t>
            </a:r>
          </a:p>
          <a:p>
            <a:pPr>
              <a:spcBef>
                <a:spcPts val="400"/>
              </a:spcBef>
              <a:spcAft>
                <a:spcPts val="1000"/>
              </a:spcAft>
              <a:defRPr sz="1800">
                <a:latin typeface="Open Sans Light"/>
              </a:defRPr>
            </a:pPr>
          </a:p>
          <a:p>
            <a:pPr>
              <a:spcBef>
                <a:spcPts val="400"/>
              </a:spcBef>
              <a:spcAft>
                <a:spcPts val="1000"/>
              </a:spcAft>
              <a:defRPr sz="1800">
                <a:latin typeface="Open Sans Light"/>
              </a:defRPr>
            </a:pPr>
            <a:r>
              <a:t>Beispiel: CustomerManager mit Switch-Statement</a:t>
            </a:r>
          </a:p>
          <a:p>
            <a:pPr>
              <a:spcBef>
                <a:spcPts val="400"/>
              </a:spcBef>
              <a:spcAft>
                <a:spcPts val="1000"/>
              </a:spcAft>
              <a:defRPr sz="1800">
                <a:latin typeface="Open Sans Light"/>
              </a:defRPr>
            </a:pPr>
            <a:r>
              <a:t>→ Jeder neue Kunden-Typ erfordert Code-Änderung</a:t>
            </a:r>
          </a:p>
        </p:txBody>
      </p:sp>
    </p:spTree>
  </p:cSld>
  <p:clrMapOvr>
    <a:masterClrMapping/>
  </p:clrMapOvr>
</p:sld>
</file>

<file path=ppt/slides/slide1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3" name="PlaceHolder 1"/>
          <p:cNvSpPr>
            <a:spLocks noGrp="1"/>
          </p:cNvSpPr>
          <p:nvPr>
            <p:ph type="title"/>
          </p:nvPr>
        </p:nvSpPr>
        <p:spPr>
          <a:xfrm>
            <a:off x="311760" y="444960"/>
            <a:ext cx="7683120" cy="609840"/>
          </a:xfrm>
          <a:prstGeom prst="rect">
            <a:avLst/>
          </a:prstGeom>
          <a:noFill/>
          <a:ln w="0">
            <a:noFill/>
          </a:ln>
        </p:spPr>
        <p:txBody>
          <a:bodyPr lIns="91440" rIns="91440" tIns="91440" bIns="91440" anchor="t">
            <a:noAutofit/>
          </a:bodyPr>
          <a:p>
            <a:pPr indent="0">
              <a:lnSpc>
                <a:spcPct val="100000"/>
              </a:lnSpc>
              <a:buNone/>
            </a:pPr>
            <a:r>
              <a:rPr b="0" lang="de-DE" sz="2800" strike="noStrike" u="none">
                <a:solidFill>
                  <a:schemeClr val="dk1"/>
                </a:solidFill>
                <a:uFillTx/>
                <a:latin typeface="Open Sans"/>
                <a:ea typeface="Open Sans"/>
              </a:rPr>
              <a:t>ConfigMaps</a:t>
            </a:r>
            <a:endParaRPr b="0" lang="en-US" sz="2800" strike="noStrike" u="none">
              <a:solidFill>
                <a:srgbClr val="000000"/>
              </a:solidFill>
              <a:uFillTx/>
              <a:latin typeface="Arial"/>
            </a:endParaRPr>
          </a:p>
        </p:txBody>
      </p:sp>
      <p:sp>
        <p:nvSpPr>
          <p:cNvPr id="554" name="PlaceHolder 2"/>
          <p:cNvSpPr>
            <a:spLocks noGrp="1"/>
          </p:cNvSpPr>
          <p:nvPr>
            <p:ph/>
          </p:nvPr>
        </p:nvSpPr>
        <p:spPr>
          <a:xfrm>
            <a:off x="311760" y="1152360"/>
            <a:ext cx="8520120" cy="3416040"/>
          </a:xfrm>
          <a:prstGeom prst="rect">
            <a:avLst/>
          </a:prstGeom>
          <a:noFill/>
          <a:ln w="0">
            <a:noFill/>
          </a:ln>
        </p:spPr>
        <p:txBody>
          <a:bodyPr lIns="91440" rIns="91440" tIns="91440" bIns="91440" anchor="t">
            <a:noAutofit/>
          </a:bodyPr>
          <a:p>
            <a:pPr marL="457200" indent="-343080">
              <a:lnSpc>
                <a:spcPct val="115000"/>
              </a:lnSpc>
              <a:buClr>
                <a:srgbClr val="595959"/>
              </a:buClr>
              <a:buFont typeface="Trebuchet MS"/>
              <a:buChar char="●"/>
            </a:pPr>
            <a:r>
              <a:rPr b="0" lang="de-DE" sz="1800" strike="noStrike" u="none">
                <a:solidFill>
                  <a:schemeClr val="dk2"/>
                </a:solidFill>
                <a:uFillTx/>
                <a:latin typeface="Open Sans"/>
                <a:ea typeface="Open Sans"/>
              </a:rPr>
              <a:t>Externalized and reusable configs</a:t>
            </a:r>
            <a:endParaRPr b="0" lang="en-US" sz="1800" strike="noStrike" u="none">
              <a:solidFill>
                <a:srgbClr val="000000"/>
              </a:solidFill>
              <a:uFillTx/>
              <a:latin typeface="Open Sans"/>
            </a:endParaRPr>
          </a:p>
          <a:p>
            <a:pPr indent="0">
              <a:lnSpc>
                <a:spcPct val="115000"/>
              </a:lnSpc>
              <a:buNone/>
            </a:pPr>
            <a:endParaRPr b="0" lang="en-US" sz="1800" strike="noStrike" u="none">
              <a:solidFill>
                <a:srgbClr val="000000"/>
              </a:solidFill>
              <a:uFillTx/>
              <a:latin typeface="Open Sans"/>
            </a:endParaRPr>
          </a:p>
          <a:p>
            <a:pPr marL="457200" indent="-343080">
              <a:lnSpc>
                <a:spcPct val="115000"/>
              </a:lnSpc>
              <a:buClr>
                <a:srgbClr val="595959"/>
              </a:buClr>
              <a:buFont typeface="Trebuchet MS"/>
              <a:buChar char="●"/>
            </a:pPr>
            <a:r>
              <a:rPr b="0" lang="de-DE" sz="1800" strike="noStrike" u="none">
                <a:solidFill>
                  <a:schemeClr val="dk2"/>
                </a:solidFill>
                <a:uFillTx/>
                <a:latin typeface="Open Sans"/>
                <a:ea typeface="Open Sans"/>
              </a:rPr>
              <a:t>Objects in K8S</a:t>
            </a:r>
            <a:endParaRPr b="0" lang="en-US" sz="1800" strike="noStrike" u="none">
              <a:solidFill>
                <a:srgbClr val="000000"/>
              </a:solidFill>
              <a:uFillTx/>
              <a:latin typeface="Open Sans"/>
            </a:endParaRPr>
          </a:p>
          <a:p>
            <a:pPr indent="0">
              <a:lnSpc>
                <a:spcPct val="115000"/>
              </a:lnSpc>
              <a:buNone/>
            </a:pPr>
            <a:endParaRPr b="0" lang="en-US" sz="1800" strike="noStrike" u="none">
              <a:solidFill>
                <a:srgbClr val="000000"/>
              </a:solidFill>
              <a:uFillTx/>
              <a:latin typeface="Open Sans"/>
            </a:endParaRPr>
          </a:p>
          <a:p>
            <a:pPr marL="457200" indent="-343080">
              <a:lnSpc>
                <a:spcPct val="115000"/>
              </a:lnSpc>
              <a:buClr>
                <a:srgbClr val="595959"/>
              </a:buClr>
              <a:buFont typeface="Trebuchet MS"/>
              <a:buChar char="●"/>
            </a:pPr>
            <a:r>
              <a:rPr b="0" lang="de-DE" sz="1800" strike="noStrike" u="none">
                <a:solidFill>
                  <a:schemeClr val="dk2"/>
                </a:solidFill>
                <a:uFillTx/>
                <a:latin typeface="Open Sans"/>
                <a:ea typeface="Open Sans"/>
              </a:rPr>
              <a:t>Referenced in pod definitions</a:t>
            </a:r>
            <a:endParaRPr b="0" lang="en-US" sz="1800" strike="noStrike" u="none">
              <a:solidFill>
                <a:srgbClr val="000000"/>
              </a:solidFill>
              <a:uFillTx/>
              <a:latin typeface="Open Sans"/>
            </a:endParaRPr>
          </a:p>
        </p:txBody>
      </p:sp>
    </p:spTree>
  </p:cSld>
  <mc:AlternateContent>
    <mc:Choice Requires="p14">
      <p:transition spd="slow" p14:dur="2000"/>
    </mc:Choice>
    <mc:Fallback>
      <p:transition spd="slow"/>
    </mc:Fallback>
  </mc:AlternateContent>
  <p:timing>
    <p:tnLst>
      <p:par>
        <p:cTn id="2323" dur="indefinite" restart="never" nodeType="tmRoot">
          <p:childTnLst>
            <p:seq>
              <p:cTn id="2324" dur="indefinite" nodeType="mainSeq">
                <p:childTnLst>
                  <p:par>
                    <p:cTn id="2325" fill="hold">
                      <p:stCondLst>
                        <p:cond delay="indefinite"/>
                      </p:stCondLst>
                      <p:childTnLst>
                        <p:par>
                          <p:cTn id="2326" fill="hold">
                            <p:stCondLst>
                              <p:cond delay="0"/>
                            </p:stCondLst>
                            <p:childTnLst>
                              <p:par>
                                <p:cTn id="2327" nodeType="clickEffect" fill="hold" presetClass="entr" presetID="1">
                                  <p:stCondLst>
                                    <p:cond delay="0"/>
                                  </p:stCondLst>
                                  <p:childTnLst>
                                    <p:set>
                                      <p:cBhvr>
                                        <p:cTn id="2328" dur="1" fill="hold">
                                          <p:stCondLst>
                                            <p:cond delay="0"/>
                                          </p:stCondLst>
                                        </p:cTn>
                                        <p:tgtEl>
                                          <p:spTgt spid="554">
                                            <p:txEl>
                                              <p:pRg st="0" end="0"/>
                                            </p:txEl>
                                          </p:spTgt>
                                        </p:tgtEl>
                                        <p:attrNameLst>
                                          <p:attrName>style.visibility</p:attrName>
                                        </p:attrNameLst>
                                      </p:cBhvr>
                                      <p:to>
                                        <p:strVal val="visible"/>
                                      </p:to>
                                    </p:set>
                                  </p:childTnLst>
                                </p:cTn>
                              </p:par>
                            </p:childTnLst>
                          </p:cTn>
                        </p:par>
                      </p:childTnLst>
                    </p:cTn>
                  </p:par>
                  <p:par>
                    <p:cTn id="2329" fill="hold">
                      <p:stCondLst>
                        <p:cond delay="indefinite"/>
                      </p:stCondLst>
                      <p:childTnLst>
                        <p:par>
                          <p:cTn id="2330" fill="hold">
                            <p:stCondLst>
                              <p:cond delay="0"/>
                            </p:stCondLst>
                            <p:childTnLst>
                              <p:par>
                                <p:cTn id="2331" nodeType="clickEffect" fill="hold" presetClass="entr" presetID="1">
                                  <p:stCondLst>
                                    <p:cond delay="0"/>
                                  </p:stCondLst>
                                  <p:childTnLst>
                                    <p:set>
                                      <p:cBhvr>
                                        <p:cTn id="2332" dur="1" fill="hold">
                                          <p:stCondLst>
                                            <p:cond delay="0"/>
                                          </p:stCondLst>
                                        </p:cTn>
                                        <p:tgtEl>
                                          <p:spTgt spid="554">
                                            <p:txEl>
                                              <p:pRg st="2" end="2"/>
                                            </p:txEl>
                                          </p:spTgt>
                                        </p:tgtEl>
                                        <p:attrNameLst>
                                          <p:attrName>style.visibility</p:attrName>
                                        </p:attrNameLst>
                                      </p:cBhvr>
                                      <p:to>
                                        <p:strVal val="visible"/>
                                      </p:to>
                                    </p:set>
                                  </p:childTnLst>
                                </p:cTn>
                              </p:par>
                            </p:childTnLst>
                          </p:cTn>
                        </p:par>
                      </p:childTnLst>
                    </p:cTn>
                  </p:par>
                  <p:par>
                    <p:cTn id="2333" fill="hold">
                      <p:stCondLst>
                        <p:cond delay="indefinite"/>
                      </p:stCondLst>
                      <p:childTnLst>
                        <p:par>
                          <p:cTn id="2334" fill="hold">
                            <p:stCondLst>
                              <p:cond delay="0"/>
                            </p:stCondLst>
                            <p:childTnLst>
                              <p:par>
                                <p:cTn id="2335" nodeType="clickEffect" fill="hold" presetClass="entr" presetID="1">
                                  <p:stCondLst>
                                    <p:cond delay="0"/>
                                  </p:stCondLst>
                                  <p:childTnLst>
                                    <p:set>
                                      <p:cBhvr>
                                        <p:cTn id="2336" dur="1" fill="hold">
                                          <p:stCondLst>
                                            <p:cond delay="0"/>
                                          </p:stCondLst>
                                        </p:cTn>
                                        <p:tgtEl>
                                          <p:spTgt spid="554">
                                            <p:txEl>
                                              <p:pRg st="4" end="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5" name="PlaceHolder 1"/>
          <p:cNvSpPr>
            <a:spLocks noGrp="1"/>
          </p:cNvSpPr>
          <p:nvPr>
            <p:ph type="title"/>
          </p:nvPr>
        </p:nvSpPr>
        <p:spPr>
          <a:xfrm>
            <a:off x="311760" y="444960"/>
            <a:ext cx="7683120" cy="609840"/>
          </a:xfrm>
          <a:prstGeom prst="rect">
            <a:avLst/>
          </a:prstGeom>
          <a:noFill/>
          <a:ln w="0">
            <a:noFill/>
          </a:ln>
        </p:spPr>
        <p:txBody>
          <a:bodyPr lIns="91440" rIns="91440" tIns="91440" bIns="91440" anchor="t">
            <a:noAutofit/>
          </a:bodyPr>
          <a:p>
            <a:pPr indent="0">
              <a:lnSpc>
                <a:spcPct val="100000"/>
              </a:lnSpc>
              <a:buNone/>
            </a:pPr>
            <a:r>
              <a:rPr b="0" lang="de-DE" sz="2800" strike="noStrike" u="none">
                <a:solidFill>
                  <a:schemeClr val="dk1"/>
                </a:solidFill>
                <a:uFillTx/>
                <a:latin typeface="Open Sans"/>
                <a:ea typeface="Open Sans"/>
              </a:rPr>
              <a:t>Syntax ConfigMap</a:t>
            </a:r>
            <a:endParaRPr b="0" lang="en-US" sz="2800" strike="noStrike" u="none">
              <a:solidFill>
                <a:srgbClr val="000000"/>
              </a:solidFill>
              <a:uFillTx/>
              <a:latin typeface="Arial"/>
            </a:endParaRPr>
          </a:p>
        </p:txBody>
      </p:sp>
      <p:sp>
        <p:nvSpPr>
          <p:cNvPr id="556" name="PlaceHolder 2"/>
          <p:cNvSpPr>
            <a:spLocks noGrp="1"/>
          </p:cNvSpPr>
          <p:nvPr>
            <p:ph/>
          </p:nvPr>
        </p:nvSpPr>
        <p:spPr>
          <a:xfrm>
            <a:off x="311760" y="1152360"/>
            <a:ext cx="8520120" cy="3416040"/>
          </a:xfrm>
          <a:prstGeom prst="rect">
            <a:avLst/>
          </a:prstGeom>
          <a:noFill/>
          <a:ln w="0">
            <a:noFill/>
          </a:ln>
        </p:spPr>
        <p:txBody>
          <a:bodyPr lIns="91440" rIns="91440" tIns="91440" bIns="91440" anchor="t">
            <a:noAutofit/>
          </a:bodyPr>
          <a:p>
            <a:pPr marL="114480" indent="0">
              <a:lnSpc>
                <a:spcPct val="115000"/>
              </a:lnSpc>
              <a:buNone/>
              <a:tabLst>
                <a:tab algn="l" pos="0"/>
              </a:tabLst>
            </a:pPr>
            <a:r>
              <a:rPr b="0" lang="de-DE" sz="1800" strike="noStrike" u="none">
                <a:solidFill>
                  <a:schemeClr val="dk2"/>
                </a:solidFill>
                <a:uFillTx/>
                <a:latin typeface="Consolas"/>
                <a:ea typeface="Open Sans"/>
              </a:rPr>
              <a:t>apiVersion:</a:t>
            </a:r>
            <a:r>
              <a:rPr b="0" lang="de-DE" sz="1800" strike="noStrike" u="none">
                <a:solidFill>
                  <a:srgbClr val="bbbbbb"/>
                </a:solidFill>
                <a:uFillTx/>
                <a:latin typeface="Consolas"/>
                <a:ea typeface="Open Sans"/>
              </a:rPr>
              <a:t> </a:t>
            </a:r>
            <a:r>
              <a:rPr b="0" lang="de-DE" sz="1800" strike="noStrike" u="none">
                <a:solidFill>
                  <a:schemeClr val="dk2"/>
                </a:solidFill>
                <a:uFillTx/>
                <a:latin typeface="Consolas"/>
                <a:ea typeface="Open Sans"/>
              </a:rPr>
              <a:t>v1</a:t>
            </a:r>
            <a:r>
              <a:rPr b="0" lang="de-DE" sz="1800" strike="noStrike" u="none">
                <a:solidFill>
                  <a:srgbClr val="bbbbbb"/>
                </a:solidFill>
                <a:uFillTx/>
                <a:latin typeface="Consolas"/>
                <a:ea typeface="Open Sans"/>
              </a:rPr>
              <a:t> </a:t>
            </a:r>
            <a:br>
              <a:rPr sz="1800"/>
            </a:br>
            <a:r>
              <a:rPr b="0" lang="de-DE" sz="1800" strike="noStrike" u="none">
                <a:solidFill>
                  <a:schemeClr val="dk2"/>
                </a:solidFill>
                <a:uFillTx/>
                <a:latin typeface="Consolas"/>
                <a:ea typeface="Open Sans"/>
              </a:rPr>
              <a:t>kind:</a:t>
            </a:r>
            <a:r>
              <a:rPr b="0" lang="de-DE" sz="1800" strike="noStrike" u="none">
                <a:solidFill>
                  <a:srgbClr val="bbbbbb"/>
                </a:solidFill>
                <a:uFillTx/>
                <a:latin typeface="Consolas"/>
                <a:ea typeface="Open Sans"/>
              </a:rPr>
              <a:t> </a:t>
            </a:r>
            <a:r>
              <a:rPr b="0" lang="de-DE" sz="1800" strike="noStrike" u="none">
                <a:solidFill>
                  <a:schemeClr val="dk2"/>
                </a:solidFill>
                <a:uFillTx/>
                <a:latin typeface="Consolas"/>
                <a:ea typeface="Open Sans"/>
              </a:rPr>
              <a:t>ConfigMap</a:t>
            </a:r>
            <a:r>
              <a:rPr b="0" lang="de-DE" sz="1800" strike="noStrike" u="none">
                <a:solidFill>
                  <a:srgbClr val="bbbbbb"/>
                </a:solidFill>
                <a:uFillTx/>
                <a:latin typeface="Consolas"/>
                <a:ea typeface="Open Sans"/>
              </a:rPr>
              <a:t> </a:t>
            </a:r>
            <a:br>
              <a:rPr sz="1800"/>
            </a:br>
            <a:r>
              <a:rPr b="0" lang="de-DE" sz="1800" strike="noStrike" u="none">
                <a:solidFill>
                  <a:schemeClr val="dk2"/>
                </a:solidFill>
                <a:uFillTx/>
                <a:latin typeface="Consolas"/>
                <a:ea typeface="Open Sans"/>
              </a:rPr>
              <a:t>metadata:</a:t>
            </a:r>
            <a:br>
              <a:rPr sz="1800"/>
            </a:br>
            <a:r>
              <a:rPr b="0" lang="de-DE" sz="1800" strike="noStrike" u="none">
                <a:solidFill>
                  <a:srgbClr val="bbbbbb"/>
                </a:solidFill>
                <a:uFillTx/>
                <a:latin typeface="Consolas"/>
                <a:ea typeface="Open Sans"/>
              </a:rPr>
              <a:t>  </a:t>
            </a:r>
            <a:r>
              <a:rPr b="0" lang="de-DE" sz="1800" strike="noStrike" u="none">
                <a:solidFill>
                  <a:schemeClr val="dk2"/>
                </a:solidFill>
                <a:uFillTx/>
                <a:latin typeface="Consolas"/>
                <a:ea typeface="Open Sans"/>
              </a:rPr>
              <a:t>name:</a:t>
            </a:r>
            <a:r>
              <a:rPr b="0" lang="de-DE" sz="1800" strike="noStrike" u="none">
                <a:solidFill>
                  <a:srgbClr val="bbbbbb"/>
                </a:solidFill>
                <a:uFillTx/>
                <a:latin typeface="Consolas"/>
                <a:ea typeface="Open Sans"/>
              </a:rPr>
              <a:t> </a:t>
            </a:r>
            <a:r>
              <a:rPr b="0" lang="de-DE" sz="1800" strike="noStrike" u="none">
                <a:solidFill>
                  <a:schemeClr val="dk2"/>
                </a:solidFill>
                <a:uFillTx/>
                <a:latin typeface="Consolas"/>
                <a:ea typeface="Open Sans"/>
              </a:rPr>
              <a:t>special-config</a:t>
            </a:r>
            <a:r>
              <a:rPr b="0" lang="de-DE" sz="1800" strike="noStrike" u="none">
                <a:solidFill>
                  <a:srgbClr val="bbbbbb"/>
                </a:solidFill>
                <a:uFillTx/>
                <a:latin typeface="Consolas"/>
                <a:ea typeface="Open Sans"/>
              </a:rPr>
              <a:t> </a:t>
            </a:r>
            <a:br>
              <a:rPr sz="1800"/>
            </a:br>
            <a:r>
              <a:rPr b="0" lang="de-DE" sz="1800" strike="noStrike" u="none">
                <a:solidFill>
                  <a:schemeClr val="dk2"/>
                </a:solidFill>
                <a:uFillTx/>
                <a:latin typeface="Consolas"/>
                <a:ea typeface="Open Sans"/>
              </a:rPr>
              <a:t>data:</a:t>
            </a:r>
            <a:r>
              <a:rPr b="0" lang="de-DE" sz="1800" strike="noStrike" u="none">
                <a:solidFill>
                  <a:srgbClr val="bbbbbb"/>
                </a:solidFill>
                <a:uFillTx/>
                <a:latin typeface="Consolas"/>
                <a:ea typeface="Open Sans"/>
              </a:rPr>
              <a:t> </a:t>
            </a:r>
            <a:br>
              <a:rPr sz="1800"/>
            </a:br>
            <a:r>
              <a:rPr b="0" lang="de-DE" sz="1800" strike="noStrike" u="none">
                <a:solidFill>
                  <a:srgbClr val="bbbbbb"/>
                </a:solidFill>
                <a:uFillTx/>
                <a:latin typeface="Consolas"/>
                <a:ea typeface="Open Sans"/>
              </a:rPr>
              <a:t>  </a:t>
            </a:r>
            <a:r>
              <a:rPr b="0" lang="de-DE" sz="1800" strike="noStrike" u="none">
                <a:solidFill>
                  <a:schemeClr val="dk2"/>
                </a:solidFill>
                <a:uFillTx/>
                <a:latin typeface="Consolas"/>
                <a:ea typeface="Open Sans"/>
              </a:rPr>
              <a:t>SPECIAL_LEVEL:</a:t>
            </a:r>
            <a:r>
              <a:rPr b="0" lang="de-DE" sz="1800" strike="noStrike" u="none">
                <a:solidFill>
                  <a:srgbClr val="bbbbbb"/>
                </a:solidFill>
                <a:uFillTx/>
                <a:latin typeface="Consolas"/>
                <a:ea typeface="Open Sans"/>
              </a:rPr>
              <a:t> </a:t>
            </a:r>
            <a:r>
              <a:rPr b="0" lang="de-DE" sz="1800" strike="noStrike" u="none">
                <a:solidFill>
                  <a:schemeClr val="dk2"/>
                </a:solidFill>
                <a:uFillTx/>
                <a:latin typeface="Consolas"/>
                <a:ea typeface="Open Sans"/>
              </a:rPr>
              <a:t>very</a:t>
            </a:r>
            <a:r>
              <a:rPr b="0" lang="de-DE" sz="1800" strike="noStrike" u="none">
                <a:solidFill>
                  <a:srgbClr val="bbbbbb"/>
                </a:solidFill>
                <a:uFillTx/>
                <a:latin typeface="Consolas"/>
                <a:ea typeface="Open Sans"/>
              </a:rPr>
              <a:t> </a:t>
            </a:r>
            <a:br>
              <a:rPr sz="1800"/>
            </a:br>
            <a:r>
              <a:rPr b="0" lang="de-DE" sz="1800" strike="noStrike" u="none">
                <a:solidFill>
                  <a:srgbClr val="bbbbbb"/>
                </a:solidFill>
                <a:uFillTx/>
                <a:latin typeface="Consolas"/>
                <a:ea typeface="Open Sans"/>
              </a:rPr>
              <a:t>  </a:t>
            </a:r>
            <a:r>
              <a:rPr b="0" lang="de-DE" sz="1800" strike="noStrike" u="none">
                <a:solidFill>
                  <a:schemeClr val="dk2"/>
                </a:solidFill>
                <a:uFillTx/>
                <a:latin typeface="Consolas"/>
                <a:ea typeface="Open Sans"/>
              </a:rPr>
              <a:t>SPECIAL_TYPE:</a:t>
            </a:r>
            <a:r>
              <a:rPr b="0" lang="de-DE" sz="1800" strike="noStrike" u="none">
                <a:solidFill>
                  <a:srgbClr val="bbbbbb"/>
                </a:solidFill>
                <a:uFillTx/>
                <a:latin typeface="Consolas"/>
                <a:ea typeface="Open Sans"/>
              </a:rPr>
              <a:t> </a:t>
            </a:r>
            <a:r>
              <a:rPr b="0" lang="de-DE" sz="1800" strike="noStrike" u="none">
                <a:solidFill>
                  <a:schemeClr val="dk2"/>
                </a:solidFill>
                <a:uFillTx/>
                <a:latin typeface="Consolas"/>
                <a:ea typeface="Open Sans"/>
              </a:rPr>
              <a:t>charm</a:t>
            </a:r>
            <a:endParaRPr b="0" lang="en-US" sz="1800" strike="noStrike" u="none">
              <a:solidFill>
                <a:srgbClr val="000000"/>
              </a:solidFill>
              <a:uFillTx/>
              <a:latin typeface="Open Sans"/>
            </a:endParaRPr>
          </a:p>
        </p:txBody>
      </p:sp>
    </p:spTree>
  </p:cSld>
  <mc:AlternateContent>
    <mc:Choice Requires="p14">
      <p:transition spd="slow" p14:dur="2000"/>
    </mc:Choice>
    <mc:Fallback>
      <p:transition spd="slow"/>
    </mc:Fallback>
  </mc:AlternateContent>
  <p:timing>
    <p:tnLst>
      <p:par>
        <p:cTn id="2337" dur="indefinite" restart="never" nodeType="tmRoot">
          <p:childTnLst>
            <p:seq>
              <p:cTn id="2338" dur="indefinite" nodeType="mainSeq">
                <p:childTnLst>
                  <p:par>
                    <p:cTn id="2339" fill="hold">
                      <p:stCondLst>
                        <p:cond delay="indefinite"/>
                      </p:stCondLst>
                      <p:childTnLst>
                        <p:par>
                          <p:cTn id="2340" fill="hold">
                            <p:stCondLst>
                              <p:cond delay="0"/>
                            </p:stCondLst>
                            <p:childTnLst>
                              <p:par>
                                <p:cTn id="2341" nodeType="clickEffect" fill="hold" presetClass="emph" presetID="15">
                                  <p:stCondLst>
                                    <p:cond delay="0"/>
                                  </p:stCondLst>
                                  <p:iterate type="lt">
                                    <p:tmAbs val="25"/>
                                  </p:iterate>
                                  <p:childTnLst>
                                    <p:set>
                                      <p:cBhvr>
                                        <p:cTn id="2342" dur="indefinite"/>
                                        <p:tgtEl>
                                          <p:spTgt spid="556">
                                            <p:txEl>
                                              <p:pRg st="0" end="0"/>
                                            </p:txEl>
                                          </p:spTgt>
                                        </p:tgtEl>
                                        <p:attrNameLst>
                                          <p:attrName>style.fontWeight</p:attrName>
                                        </p:attrNameLst>
                                      </p:cBhvr>
                                      <p:to>
                                        <p:strVal val="bold"/>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7" name="PlaceHolder 1"/>
          <p:cNvSpPr>
            <a:spLocks noGrp="1"/>
          </p:cNvSpPr>
          <p:nvPr>
            <p:ph type="title"/>
          </p:nvPr>
        </p:nvSpPr>
        <p:spPr>
          <a:xfrm>
            <a:off x="311760" y="444960"/>
            <a:ext cx="7683120" cy="609840"/>
          </a:xfrm>
          <a:prstGeom prst="rect">
            <a:avLst/>
          </a:prstGeom>
          <a:noFill/>
          <a:ln w="0">
            <a:noFill/>
          </a:ln>
        </p:spPr>
        <p:txBody>
          <a:bodyPr lIns="91440" rIns="91440" tIns="91440" bIns="91440" anchor="t">
            <a:noAutofit/>
          </a:bodyPr>
          <a:p>
            <a:pPr indent="0">
              <a:lnSpc>
                <a:spcPct val="100000"/>
              </a:lnSpc>
              <a:buNone/>
            </a:pPr>
            <a:r>
              <a:rPr b="0" lang="de-DE" sz="2800" strike="noStrike" u="none">
                <a:solidFill>
                  <a:schemeClr val="dk1"/>
                </a:solidFill>
                <a:uFillTx/>
                <a:latin typeface="Open Sans"/>
                <a:ea typeface="Open Sans"/>
              </a:rPr>
              <a:t>Usage ConfigMap</a:t>
            </a:r>
            <a:endParaRPr b="0" lang="en-US" sz="2800" strike="noStrike" u="none">
              <a:solidFill>
                <a:srgbClr val="000000"/>
              </a:solidFill>
              <a:uFillTx/>
              <a:latin typeface="Arial"/>
            </a:endParaRPr>
          </a:p>
        </p:txBody>
      </p:sp>
      <p:sp>
        <p:nvSpPr>
          <p:cNvPr id="558" name="PlaceHolder 2"/>
          <p:cNvSpPr>
            <a:spLocks noGrp="1"/>
          </p:cNvSpPr>
          <p:nvPr>
            <p:ph/>
          </p:nvPr>
        </p:nvSpPr>
        <p:spPr>
          <a:xfrm>
            <a:off x="311760" y="1152360"/>
            <a:ext cx="8520120" cy="3416040"/>
          </a:xfrm>
          <a:prstGeom prst="rect">
            <a:avLst/>
          </a:prstGeom>
          <a:noFill/>
          <a:ln w="0">
            <a:noFill/>
          </a:ln>
        </p:spPr>
        <p:txBody>
          <a:bodyPr lIns="91440" rIns="91440" tIns="91440" bIns="91440" anchor="t">
            <a:noAutofit/>
          </a:bodyPr>
          <a:p>
            <a:pPr marL="114480" indent="0">
              <a:lnSpc>
                <a:spcPct val="115000"/>
              </a:lnSpc>
              <a:buNone/>
              <a:tabLst>
                <a:tab algn="l" pos="0"/>
              </a:tabLst>
            </a:pPr>
            <a:r>
              <a:rPr b="0" lang="de-DE" sz="1600" strike="noStrike" u="none">
                <a:solidFill>
                  <a:schemeClr val="dk2"/>
                </a:solidFill>
                <a:uFillTx/>
                <a:latin typeface="Consolas"/>
                <a:ea typeface="Open Sans"/>
              </a:rPr>
              <a:t>apiVersion: v1</a:t>
            </a:r>
            <a:endParaRPr b="0" lang="en-US" sz="1600" strike="noStrike" u="none">
              <a:solidFill>
                <a:srgbClr val="000000"/>
              </a:solidFill>
              <a:uFillTx/>
              <a:latin typeface="Open Sans"/>
            </a:endParaRPr>
          </a:p>
          <a:p>
            <a:pPr marL="114480" indent="0">
              <a:lnSpc>
                <a:spcPct val="115000"/>
              </a:lnSpc>
              <a:buNone/>
              <a:tabLst>
                <a:tab algn="l" pos="0"/>
              </a:tabLst>
            </a:pPr>
            <a:r>
              <a:rPr b="0" lang="de-DE" sz="1600" strike="noStrike" u="none">
                <a:solidFill>
                  <a:schemeClr val="dk2"/>
                </a:solidFill>
                <a:uFillTx/>
                <a:latin typeface="Consolas"/>
                <a:ea typeface="Open Sans"/>
              </a:rPr>
              <a:t>kind: Pod</a:t>
            </a:r>
            <a:endParaRPr b="0" lang="en-US" sz="1600" strike="noStrike" u="none">
              <a:solidFill>
                <a:srgbClr val="000000"/>
              </a:solidFill>
              <a:uFillTx/>
              <a:latin typeface="Open Sans"/>
            </a:endParaRPr>
          </a:p>
          <a:p>
            <a:pPr marL="114480" indent="0">
              <a:lnSpc>
                <a:spcPct val="115000"/>
              </a:lnSpc>
              <a:buNone/>
              <a:tabLst>
                <a:tab algn="l" pos="0"/>
              </a:tabLst>
            </a:pPr>
            <a:r>
              <a:rPr b="0" lang="de-DE" sz="1600" strike="noStrike" u="none">
                <a:solidFill>
                  <a:schemeClr val="dk2"/>
                </a:solidFill>
                <a:uFillTx/>
                <a:latin typeface="Consolas"/>
                <a:ea typeface="Open Sans"/>
              </a:rPr>
              <a:t>metadata:</a:t>
            </a:r>
            <a:endParaRPr b="0" lang="en-US" sz="1600" strike="noStrike" u="none">
              <a:solidFill>
                <a:srgbClr val="000000"/>
              </a:solidFill>
              <a:uFillTx/>
              <a:latin typeface="Open Sans"/>
            </a:endParaRPr>
          </a:p>
          <a:p>
            <a:pPr marL="114480" indent="0">
              <a:lnSpc>
                <a:spcPct val="115000"/>
              </a:lnSpc>
              <a:buNone/>
              <a:tabLst>
                <a:tab algn="l" pos="0"/>
              </a:tabLst>
            </a:pPr>
            <a:r>
              <a:rPr b="0" lang="de-DE" sz="1600" strike="noStrike" u="none">
                <a:solidFill>
                  <a:schemeClr val="dk2"/>
                </a:solidFill>
                <a:uFillTx/>
                <a:latin typeface="Consolas"/>
                <a:ea typeface="Open Sans"/>
              </a:rPr>
              <a:t>  </a:t>
            </a:r>
            <a:r>
              <a:rPr b="0" lang="de-DE" sz="1600" strike="noStrike" u="none">
                <a:solidFill>
                  <a:schemeClr val="dk2"/>
                </a:solidFill>
                <a:uFillTx/>
                <a:latin typeface="Consolas"/>
                <a:ea typeface="Open Sans"/>
              </a:rPr>
              <a:t>name: test-pod</a:t>
            </a:r>
            <a:endParaRPr b="0" lang="en-US" sz="1600" strike="noStrike" u="none">
              <a:solidFill>
                <a:srgbClr val="000000"/>
              </a:solidFill>
              <a:uFillTx/>
              <a:latin typeface="Open Sans"/>
            </a:endParaRPr>
          </a:p>
          <a:p>
            <a:pPr marL="114480" indent="0">
              <a:lnSpc>
                <a:spcPct val="115000"/>
              </a:lnSpc>
              <a:buNone/>
              <a:tabLst>
                <a:tab algn="l" pos="0"/>
              </a:tabLst>
            </a:pPr>
            <a:r>
              <a:rPr b="0" lang="de-DE" sz="1600" strike="noStrike" u="none">
                <a:solidFill>
                  <a:schemeClr val="dk2"/>
                </a:solidFill>
                <a:uFillTx/>
                <a:latin typeface="Consolas"/>
                <a:ea typeface="Open Sans"/>
              </a:rPr>
              <a:t>spec:</a:t>
            </a:r>
            <a:endParaRPr b="0" lang="en-US" sz="1600" strike="noStrike" u="none">
              <a:solidFill>
                <a:srgbClr val="000000"/>
              </a:solidFill>
              <a:uFillTx/>
              <a:latin typeface="Open Sans"/>
            </a:endParaRPr>
          </a:p>
          <a:p>
            <a:pPr marL="114480" indent="0">
              <a:lnSpc>
                <a:spcPct val="115000"/>
              </a:lnSpc>
              <a:buNone/>
              <a:tabLst>
                <a:tab algn="l" pos="0"/>
              </a:tabLst>
            </a:pPr>
            <a:r>
              <a:rPr b="0" lang="de-DE" sz="1600" strike="noStrike" u="none">
                <a:solidFill>
                  <a:schemeClr val="dk2"/>
                </a:solidFill>
                <a:uFillTx/>
                <a:latin typeface="Consolas"/>
                <a:ea typeface="Open Sans"/>
              </a:rPr>
              <a:t>  </a:t>
            </a:r>
            <a:r>
              <a:rPr b="0" lang="de-DE" sz="1600" strike="noStrike" u="none">
                <a:solidFill>
                  <a:schemeClr val="dk2"/>
                </a:solidFill>
                <a:uFillTx/>
                <a:latin typeface="Consolas"/>
                <a:ea typeface="Open Sans"/>
              </a:rPr>
              <a:t>containers:</a:t>
            </a:r>
            <a:endParaRPr b="0" lang="en-US" sz="1600" strike="noStrike" u="none">
              <a:solidFill>
                <a:srgbClr val="000000"/>
              </a:solidFill>
              <a:uFillTx/>
              <a:latin typeface="Open Sans"/>
            </a:endParaRPr>
          </a:p>
          <a:p>
            <a:pPr marL="114480" indent="0">
              <a:lnSpc>
                <a:spcPct val="115000"/>
              </a:lnSpc>
              <a:buNone/>
              <a:tabLst>
                <a:tab algn="l" pos="0"/>
              </a:tabLst>
            </a:pPr>
            <a:r>
              <a:rPr b="0" lang="de-DE" sz="1600" strike="noStrike" u="none">
                <a:solidFill>
                  <a:schemeClr val="dk2"/>
                </a:solidFill>
                <a:uFillTx/>
                <a:latin typeface="Consolas"/>
                <a:ea typeface="Open Sans"/>
              </a:rPr>
              <a:t>    </a:t>
            </a:r>
            <a:r>
              <a:rPr b="0" lang="de-DE" sz="1600" strike="noStrike" u="none">
                <a:solidFill>
                  <a:schemeClr val="dk2"/>
                </a:solidFill>
                <a:uFillTx/>
                <a:latin typeface="Consolas"/>
                <a:ea typeface="Open Sans"/>
              </a:rPr>
              <a:t>- name: test-container</a:t>
            </a:r>
            <a:endParaRPr b="0" lang="en-US" sz="1600" strike="noStrike" u="none">
              <a:solidFill>
                <a:srgbClr val="000000"/>
              </a:solidFill>
              <a:uFillTx/>
              <a:latin typeface="Open Sans"/>
            </a:endParaRPr>
          </a:p>
          <a:p>
            <a:pPr marL="114480" indent="0">
              <a:lnSpc>
                <a:spcPct val="115000"/>
              </a:lnSpc>
              <a:buNone/>
              <a:tabLst>
                <a:tab algn="l" pos="0"/>
              </a:tabLst>
            </a:pPr>
            <a:r>
              <a:rPr b="0" lang="de-DE" sz="1600" strike="noStrike" u="none">
                <a:solidFill>
                  <a:schemeClr val="dk2"/>
                </a:solidFill>
                <a:uFillTx/>
                <a:latin typeface="Consolas"/>
                <a:ea typeface="Open Sans"/>
              </a:rPr>
              <a:t>      </a:t>
            </a:r>
            <a:r>
              <a:rPr b="0" lang="de-DE" sz="1600" strike="noStrike" u="none">
                <a:solidFill>
                  <a:schemeClr val="dk2"/>
                </a:solidFill>
                <a:uFillTx/>
                <a:latin typeface="Consolas"/>
                <a:ea typeface="Open Sans"/>
              </a:rPr>
              <a:t>image: k8s.gcr.io/busybox</a:t>
            </a:r>
            <a:endParaRPr b="0" lang="en-US" sz="1600" strike="noStrike" u="none">
              <a:solidFill>
                <a:srgbClr val="000000"/>
              </a:solidFill>
              <a:uFillTx/>
              <a:latin typeface="Open Sans"/>
            </a:endParaRPr>
          </a:p>
          <a:p>
            <a:pPr marL="114480" indent="0">
              <a:lnSpc>
                <a:spcPct val="115000"/>
              </a:lnSpc>
              <a:buNone/>
              <a:tabLst>
                <a:tab algn="l" pos="0"/>
              </a:tabLst>
            </a:pPr>
            <a:r>
              <a:rPr b="0" lang="de-DE" sz="1600" strike="noStrike" u="none">
                <a:solidFill>
                  <a:schemeClr val="dk2"/>
                </a:solidFill>
                <a:uFillTx/>
                <a:latin typeface="Consolas"/>
                <a:ea typeface="Open Sans"/>
              </a:rPr>
              <a:t>      </a:t>
            </a:r>
            <a:r>
              <a:rPr b="0" lang="de-DE" sz="1600" strike="noStrike" u="none">
                <a:solidFill>
                  <a:schemeClr val="dk2"/>
                </a:solidFill>
                <a:uFillTx/>
                <a:latin typeface="Consolas"/>
                <a:ea typeface="Open Sans"/>
              </a:rPr>
              <a:t>command: [ "/bin/sh", "-c", "env" ]</a:t>
            </a:r>
            <a:endParaRPr b="0" lang="en-US" sz="1600" strike="noStrike" u="none">
              <a:solidFill>
                <a:srgbClr val="000000"/>
              </a:solidFill>
              <a:uFillTx/>
              <a:latin typeface="Open Sans"/>
            </a:endParaRPr>
          </a:p>
          <a:p>
            <a:pPr marL="114480" indent="0">
              <a:lnSpc>
                <a:spcPct val="115000"/>
              </a:lnSpc>
              <a:buNone/>
              <a:tabLst>
                <a:tab algn="l" pos="0"/>
              </a:tabLst>
            </a:pPr>
            <a:r>
              <a:rPr b="0" lang="de-DE" sz="1600" strike="noStrike" u="none">
                <a:solidFill>
                  <a:schemeClr val="dk2"/>
                </a:solidFill>
                <a:uFillTx/>
                <a:latin typeface="Consolas"/>
                <a:ea typeface="Open Sans"/>
              </a:rPr>
              <a:t>      </a:t>
            </a:r>
            <a:r>
              <a:rPr b="0" lang="de-DE" sz="1600" strike="noStrike" u="none">
                <a:solidFill>
                  <a:schemeClr val="dk2"/>
                </a:solidFill>
                <a:uFillTx/>
                <a:latin typeface="Consolas"/>
                <a:ea typeface="Open Sans"/>
              </a:rPr>
              <a:t>envFrom:</a:t>
            </a:r>
            <a:endParaRPr b="0" lang="en-US" sz="1600" strike="noStrike" u="none">
              <a:solidFill>
                <a:srgbClr val="000000"/>
              </a:solidFill>
              <a:uFillTx/>
              <a:latin typeface="Open Sans"/>
            </a:endParaRPr>
          </a:p>
          <a:p>
            <a:pPr marL="114480" indent="0">
              <a:lnSpc>
                <a:spcPct val="115000"/>
              </a:lnSpc>
              <a:buNone/>
              <a:tabLst>
                <a:tab algn="l" pos="0"/>
              </a:tabLst>
            </a:pPr>
            <a:r>
              <a:rPr b="0" lang="de-DE" sz="1600" strike="noStrike" u="none">
                <a:solidFill>
                  <a:schemeClr val="dk2"/>
                </a:solidFill>
                <a:uFillTx/>
                <a:latin typeface="Consolas"/>
                <a:ea typeface="Open Sans"/>
              </a:rPr>
              <a:t>      </a:t>
            </a:r>
            <a:r>
              <a:rPr b="0" lang="de-DE" sz="1600" strike="noStrike" u="none">
                <a:solidFill>
                  <a:schemeClr val="dk2"/>
                </a:solidFill>
                <a:uFillTx/>
                <a:latin typeface="Consolas"/>
                <a:ea typeface="Open Sans"/>
              </a:rPr>
              <a:t>- configMapRef:</a:t>
            </a:r>
            <a:endParaRPr b="0" lang="en-US" sz="1600" strike="noStrike" u="none">
              <a:solidFill>
                <a:srgbClr val="000000"/>
              </a:solidFill>
              <a:uFillTx/>
              <a:latin typeface="Open Sans"/>
            </a:endParaRPr>
          </a:p>
          <a:p>
            <a:pPr marL="114480" indent="0">
              <a:lnSpc>
                <a:spcPct val="115000"/>
              </a:lnSpc>
              <a:buNone/>
              <a:tabLst>
                <a:tab algn="l" pos="0"/>
              </a:tabLst>
            </a:pPr>
            <a:r>
              <a:rPr b="0" lang="de-DE" sz="1600" strike="noStrike" u="none">
                <a:solidFill>
                  <a:schemeClr val="dk2"/>
                </a:solidFill>
                <a:uFillTx/>
                <a:latin typeface="Consolas"/>
                <a:ea typeface="Open Sans"/>
              </a:rPr>
              <a:t>          </a:t>
            </a:r>
            <a:r>
              <a:rPr b="0" lang="de-DE" sz="1600" strike="noStrike" u="none">
                <a:solidFill>
                  <a:schemeClr val="dk2"/>
                </a:solidFill>
                <a:uFillTx/>
                <a:latin typeface="Consolas"/>
                <a:ea typeface="Open Sans"/>
              </a:rPr>
              <a:t>name: special-config</a:t>
            </a:r>
            <a:endParaRPr b="0" lang="en-US" sz="1600" strike="noStrike" u="none">
              <a:solidFill>
                <a:srgbClr val="000000"/>
              </a:solidFill>
              <a:uFillTx/>
              <a:latin typeface="Open Sans"/>
            </a:endParaRPr>
          </a:p>
        </p:txBody>
      </p:sp>
    </p:spTree>
  </p:cSld>
  <mc:AlternateContent>
    <mc:Choice Requires="p14">
      <p:transition spd="slow" p14:dur="2000"/>
    </mc:Choice>
    <mc:Fallback>
      <p:transition spd="slow"/>
    </mc:Fallback>
  </mc:AlternateContent>
  <p:timing>
    <p:tnLst>
      <p:par>
        <p:cTn id="2343" dur="indefinite" restart="never" nodeType="tmRoot">
          <p:childTnLst>
            <p:seq>
              <p:cTn id="2344" dur="indefinite" nodeType="mainSeq">
                <p:childTnLst>
                  <p:par>
                    <p:cTn id="2345" fill="hold">
                      <p:stCondLst>
                        <p:cond delay="indefinite"/>
                      </p:stCondLst>
                      <p:childTnLst>
                        <p:par>
                          <p:cTn id="2346" fill="hold">
                            <p:stCondLst>
                              <p:cond delay="0"/>
                            </p:stCondLst>
                            <p:childTnLst>
                              <p:par>
                                <p:cTn id="2347" nodeType="clickEffect" fill="hold" presetClass="emph" presetID="15">
                                  <p:stCondLst>
                                    <p:cond delay="0"/>
                                  </p:stCondLst>
                                  <p:iterate type="lt">
                                    <p:tmAbs val="25"/>
                                  </p:iterate>
                                  <p:childTnLst>
                                    <p:set>
                                      <p:cBhvr>
                                        <p:cTn id="2348" dur="indefinite"/>
                                        <p:tgtEl>
                                          <p:spTgt spid="558">
                                            <p:txEl>
                                              <p:pRg st="9" end="9"/>
                                            </p:txEl>
                                          </p:spTgt>
                                        </p:tgtEl>
                                        <p:attrNameLst>
                                          <p:attrName>style.fontWeight</p:attrName>
                                        </p:attrNameLst>
                                      </p:cBhvr>
                                      <p:to>
                                        <p:strVal val="bold"/>
                                      </p:to>
                                    </p:set>
                                  </p:childTnLst>
                                </p:cTn>
                              </p:par>
                              <p:par>
                                <p:cTn id="2349" nodeType="withEffect" fill="hold" presetClass="emph" presetID="15">
                                  <p:stCondLst>
                                    <p:cond delay="0"/>
                                  </p:stCondLst>
                                  <p:iterate type="lt">
                                    <p:tmAbs val="25"/>
                                  </p:iterate>
                                  <p:childTnLst>
                                    <p:set>
                                      <p:cBhvr>
                                        <p:cTn id="2350" dur="indefinite"/>
                                        <p:tgtEl>
                                          <p:spTgt spid="558">
                                            <p:txEl>
                                              <p:pRg st="10" end="10"/>
                                            </p:txEl>
                                          </p:spTgt>
                                        </p:tgtEl>
                                        <p:attrNameLst>
                                          <p:attrName>style.fontWeight</p:attrName>
                                        </p:attrNameLst>
                                      </p:cBhvr>
                                      <p:to>
                                        <p:strVal val="bold"/>
                                      </p:to>
                                    </p:set>
                                  </p:childTnLst>
                                </p:cTn>
                              </p:par>
                              <p:par>
                                <p:cTn id="2351" nodeType="withEffect" fill="hold" presetClass="emph" presetID="15">
                                  <p:stCondLst>
                                    <p:cond delay="0"/>
                                  </p:stCondLst>
                                  <p:iterate type="lt">
                                    <p:tmAbs val="25"/>
                                  </p:iterate>
                                  <p:childTnLst>
                                    <p:set>
                                      <p:cBhvr>
                                        <p:cTn id="2352" dur="indefinite"/>
                                        <p:tgtEl>
                                          <p:spTgt spid="558">
                                            <p:txEl>
                                              <p:pRg st="11" end="11"/>
                                            </p:txEl>
                                          </p:spTgt>
                                        </p:tgtEl>
                                        <p:attrNameLst>
                                          <p:attrName>style.fontWeight</p:attrName>
                                        </p:attrNameLst>
                                      </p:cBhvr>
                                      <p:to>
                                        <p:strVal val="bold"/>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9" name="PlaceHolder 1"/>
          <p:cNvSpPr>
            <a:spLocks noGrp="1"/>
          </p:cNvSpPr>
          <p:nvPr>
            <p:ph type="subTitle"/>
          </p:nvPr>
        </p:nvSpPr>
        <p:spPr>
          <a:xfrm>
            <a:off x="311760" y="3895920"/>
            <a:ext cx="8520120" cy="792360"/>
          </a:xfrm>
          <a:prstGeom prst="rect">
            <a:avLst/>
          </a:prstGeom>
          <a:noFill/>
          <a:ln w="0">
            <a:noFill/>
          </a:ln>
        </p:spPr>
        <p:txBody>
          <a:bodyPr lIns="91440" rIns="91440" tIns="91440" bIns="91440" anchor="t">
            <a:noAutofit/>
          </a:bodyPr>
          <a:p>
            <a:pPr algn="ctr">
              <a:lnSpc>
                <a:spcPct val="100000"/>
              </a:lnSpc>
              <a:tabLst>
                <a:tab algn="l" pos="0"/>
              </a:tabLst>
            </a:pPr>
            <a:r>
              <a:rPr b="0" lang="en-US" sz="2800" strike="noStrike" u="none">
                <a:solidFill>
                  <a:schemeClr val="dk2"/>
                </a:solidFill>
                <a:uFillTx/>
                <a:latin typeface="Open Sans"/>
                <a:ea typeface="Open Sans"/>
              </a:rPr>
              <a:t>Cloud-Native Trustworthiness and Security</a:t>
            </a:r>
            <a:endParaRPr b="0" lang="en-US" sz="2800" strike="noStrike" u="none">
              <a:solidFill>
                <a:srgbClr val="000000"/>
              </a:solidFill>
              <a:uFillTx/>
              <a:latin typeface="Arial"/>
            </a:endParaRPr>
          </a:p>
          <a:p>
            <a:pPr algn="ctr">
              <a:lnSpc>
                <a:spcPct val="100000"/>
              </a:lnSpc>
              <a:tabLst>
                <a:tab algn="l" pos="0"/>
              </a:tabLst>
            </a:pPr>
            <a:endParaRPr b="0" lang="en-US" sz="28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1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0" name="PlaceHolder 1"/>
          <p:cNvSpPr>
            <a:spLocks noGrp="1"/>
          </p:cNvSpPr>
          <p:nvPr>
            <p:ph type="title"/>
          </p:nvPr>
        </p:nvSpPr>
        <p:spPr>
          <a:xfrm>
            <a:off x="311760" y="444960"/>
            <a:ext cx="7683120" cy="609840"/>
          </a:xfrm>
          <a:prstGeom prst="rect">
            <a:avLst/>
          </a:prstGeom>
          <a:noFill/>
          <a:ln w="0">
            <a:noFill/>
          </a:ln>
        </p:spPr>
        <p:txBody>
          <a:bodyPr lIns="91440" rIns="91440" tIns="91440" bIns="91440" anchor="t">
            <a:noAutofit/>
          </a:bodyPr>
          <a:p>
            <a:pPr indent="0">
              <a:lnSpc>
                <a:spcPct val="100000"/>
              </a:lnSpc>
              <a:buNone/>
            </a:pPr>
            <a:r>
              <a:rPr b="0" lang="en-US" sz="2800" strike="noStrike" u="none">
                <a:solidFill>
                  <a:schemeClr val="dk1"/>
                </a:solidFill>
                <a:uFillTx/>
                <a:latin typeface="Open Sans"/>
                <a:ea typeface="Open Sans"/>
              </a:rPr>
              <a:t>Build &amp; Supply Chain Security</a:t>
            </a:r>
            <a:endParaRPr b="0" lang="en-US" sz="2800" strike="noStrike" u="none">
              <a:solidFill>
                <a:srgbClr val="000000"/>
              </a:solidFill>
              <a:uFillTx/>
              <a:latin typeface="Arial"/>
            </a:endParaRPr>
          </a:p>
        </p:txBody>
      </p:sp>
      <p:sp>
        <p:nvSpPr>
          <p:cNvPr id="561" name="PlaceHolder 2"/>
          <p:cNvSpPr>
            <a:spLocks noGrp="1"/>
          </p:cNvSpPr>
          <p:nvPr>
            <p:ph/>
          </p:nvPr>
        </p:nvSpPr>
        <p:spPr>
          <a:xfrm>
            <a:off x="311760" y="1152360"/>
            <a:ext cx="5216760" cy="3416040"/>
          </a:xfrm>
          <a:prstGeom prst="rect">
            <a:avLst/>
          </a:prstGeom>
          <a:noFill/>
          <a:ln w="0">
            <a:noFill/>
          </a:ln>
        </p:spPr>
        <p:txBody>
          <a:bodyPr numCol="1" spcCol="0" lIns="91440" rIns="91440" tIns="91440" bIns="91440" anchor="t">
            <a:noAutofit/>
          </a:bodyPr>
          <a:p>
            <a:pPr marL="457200" indent="-343080">
              <a:lnSpc>
                <a:spcPct val="200000"/>
              </a:lnSpc>
              <a:buClr>
                <a:srgbClr val="595959"/>
              </a:buClr>
              <a:buFont typeface="Arial"/>
              <a:buChar char="•"/>
            </a:pPr>
            <a:r>
              <a:rPr b="0" lang="en-US" sz="1400" strike="noStrike" u="none">
                <a:solidFill>
                  <a:schemeClr val="dk2"/>
                </a:solidFill>
                <a:uFillTx/>
                <a:latin typeface="Open Sans"/>
                <a:ea typeface="Open Sans"/>
              </a:rPr>
              <a:t>Use verified base images only - maintain internal list of approved images with versions</a:t>
            </a:r>
            <a:endParaRPr b="0" lang="en-US" sz="1400" strike="noStrike" u="none">
              <a:solidFill>
                <a:srgbClr val="000000"/>
              </a:solidFill>
              <a:uFillTx/>
              <a:latin typeface="Open Sans"/>
            </a:endParaRPr>
          </a:p>
          <a:p>
            <a:pPr marL="457200" indent="-343080">
              <a:lnSpc>
                <a:spcPct val="200000"/>
              </a:lnSpc>
              <a:buClr>
                <a:srgbClr val="595959"/>
              </a:buClr>
              <a:buFont typeface="Arial"/>
              <a:buChar char="•"/>
            </a:pPr>
            <a:r>
              <a:rPr b="0" lang="en-US" sz="1400" strike="noStrike" u="none">
                <a:solidFill>
                  <a:schemeClr val="dk2"/>
                </a:solidFill>
                <a:uFillTx/>
                <a:latin typeface="Open Sans"/>
                <a:ea typeface="Open Sans"/>
              </a:rPr>
              <a:t>Scan all dependencies automatically in CI pipeline for known vulnerabilities</a:t>
            </a:r>
            <a:endParaRPr b="0" lang="en-US" sz="1400" strike="noStrike" u="none">
              <a:solidFill>
                <a:srgbClr val="000000"/>
              </a:solidFill>
              <a:uFillTx/>
              <a:latin typeface="Open Sans"/>
            </a:endParaRPr>
          </a:p>
          <a:p>
            <a:pPr marL="457200" indent="-343080">
              <a:lnSpc>
                <a:spcPct val="200000"/>
              </a:lnSpc>
              <a:buClr>
                <a:srgbClr val="595959"/>
              </a:buClr>
              <a:buFont typeface="Arial"/>
              <a:buChar char="•"/>
            </a:pPr>
            <a:r>
              <a:rPr b="0" lang="en-US" sz="1400" strike="noStrike" u="none">
                <a:solidFill>
                  <a:schemeClr val="dk2"/>
                </a:solidFill>
                <a:uFillTx/>
                <a:latin typeface="Open Sans"/>
                <a:ea typeface="Open Sans"/>
              </a:rPr>
              <a:t>Enforce automated security checks before deployment (linting, CVE scanning, config checks)</a:t>
            </a:r>
            <a:endParaRPr b="0" lang="en-US" sz="1400" strike="noStrike" u="none">
              <a:solidFill>
                <a:srgbClr val="000000"/>
              </a:solidFill>
              <a:uFillTx/>
              <a:latin typeface="Open Sans"/>
            </a:endParaRPr>
          </a:p>
          <a:p>
            <a:pPr marL="457200" indent="-343080">
              <a:lnSpc>
                <a:spcPct val="200000"/>
              </a:lnSpc>
              <a:buClr>
                <a:srgbClr val="595959"/>
              </a:buClr>
              <a:buFont typeface="Arial"/>
              <a:buChar char="•"/>
            </a:pPr>
            <a:r>
              <a:rPr b="0" lang="en-US" sz="1400" strike="noStrike" u="none">
                <a:solidFill>
                  <a:schemeClr val="dk2"/>
                </a:solidFill>
                <a:uFillTx/>
                <a:latin typeface="Open Sans"/>
                <a:ea typeface="Open Sans"/>
              </a:rPr>
              <a:t>Store all artifacts in controlled, internal registries with version tracking</a:t>
            </a:r>
            <a:endParaRPr b="0" lang="en-US" sz="1400" strike="noStrike" u="none">
              <a:solidFill>
                <a:srgbClr val="000000"/>
              </a:solidFill>
              <a:uFillTx/>
              <a:latin typeface="Open Sans"/>
            </a:endParaRPr>
          </a:p>
        </p:txBody>
      </p:sp>
      <p:pic>
        <p:nvPicPr>
          <p:cNvPr id="562" name="Picture 4" descr="A door with keys in the lock&#10;&#10;Description automatically generated"/>
          <p:cNvPicPr/>
          <p:nvPr/>
        </p:nvPicPr>
        <p:blipFill>
          <a:blip r:embed="rId1"/>
          <a:stretch/>
        </p:blipFill>
        <p:spPr>
          <a:xfrm>
            <a:off x="5715360" y="0"/>
            <a:ext cx="3428280" cy="5143320"/>
          </a:xfrm>
          <a:prstGeom prst="rect">
            <a:avLst/>
          </a:prstGeom>
          <a:noFill/>
          <a:ln w="0">
            <a:noFill/>
          </a:ln>
        </p:spPr>
      </p:pic>
    </p:spTree>
  </p:cSld>
  <mc:AlternateContent>
    <mc:Choice Requires="p14">
      <p:transition spd="slow" p14:dur="2000"/>
    </mc:Choice>
    <mc:Fallback>
      <p:transition spd="slow"/>
    </mc:Fallback>
  </mc:AlternateContent>
  <p:timing>
    <p:tnLst>
      <p:par>
        <p:cTn id="2353" dur="indefinite" restart="never" nodeType="tmRoot">
          <p:childTnLst>
            <p:seq>
              <p:cTn id="2354" dur="indefinite" nodeType="mainSeq">
                <p:childTnLst>
                  <p:par>
                    <p:cTn id="2355" fill="hold">
                      <p:stCondLst>
                        <p:cond delay="indefinite"/>
                      </p:stCondLst>
                      <p:childTnLst>
                        <p:par>
                          <p:cTn id="2356" fill="hold">
                            <p:stCondLst>
                              <p:cond delay="0"/>
                            </p:stCondLst>
                            <p:childTnLst>
                              <p:par>
                                <p:cTn id="2357" nodeType="clickEffect" fill="hold" presetClass="entr" presetID="1">
                                  <p:stCondLst>
                                    <p:cond delay="0"/>
                                  </p:stCondLst>
                                  <p:childTnLst>
                                    <p:set>
                                      <p:cBhvr>
                                        <p:cTn id="2358" dur="1" fill="hold">
                                          <p:stCondLst>
                                            <p:cond delay="0"/>
                                          </p:stCondLst>
                                        </p:cTn>
                                        <p:tgtEl>
                                          <p:spTgt spid="561">
                                            <p:txEl>
                                              <p:pRg st="0" end="0"/>
                                            </p:txEl>
                                          </p:spTgt>
                                        </p:tgtEl>
                                        <p:attrNameLst>
                                          <p:attrName>style.visibility</p:attrName>
                                        </p:attrNameLst>
                                      </p:cBhvr>
                                      <p:to>
                                        <p:strVal val="visible"/>
                                      </p:to>
                                    </p:set>
                                  </p:childTnLst>
                                </p:cTn>
                              </p:par>
                            </p:childTnLst>
                          </p:cTn>
                        </p:par>
                      </p:childTnLst>
                    </p:cTn>
                  </p:par>
                  <p:par>
                    <p:cTn id="2359" fill="hold">
                      <p:stCondLst>
                        <p:cond delay="indefinite"/>
                      </p:stCondLst>
                      <p:childTnLst>
                        <p:par>
                          <p:cTn id="2360" fill="hold">
                            <p:stCondLst>
                              <p:cond delay="0"/>
                            </p:stCondLst>
                            <p:childTnLst>
                              <p:par>
                                <p:cTn id="2361" nodeType="clickEffect" fill="hold" presetClass="entr" presetID="1">
                                  <p:stCondLst>
                                    <p:cond delay="0"/>
                                  </p:stCondLst>
                                  <p:childTnLst>
                                    <p:set>
                                      <p:cBhvr>
                                        <p:cTn id="2362" dur="1" fill="hold">
                                          <p:stCondLst>
                                            <p:cond delay="0"/>
                                          </p:stCondLst>
                                        </p:cTn>
                                        <p:tgtEl>
                                          <p:spTgt spid="561">
                                            <p:txEl>
                                              <p:pRg st="1" end="1"/>
                                            </p:txEl>
                                          </p:spTgt>
                                        </p:tgtEl>
                                        <p:attrNameLst>
                                          <p:attrName>style.visibility</p:attrName>
                                        </p:attrNameLst>
                                      </p:cBhvr>
                                      <p:to>
                                        <p:strVal val="visible"/>
                                      </p:to>
                                    </p:set>
                                  </p:childTnLst>
                                </p:cTn>
                              </p:par>
                            </p:childTnLst>
                          </p:cTn>
                        </p:par>
                      </p:childTnLst>
                    </p:cTn>
                  </p:par>
                  <p:par>
                    <p:cTn id="2363" fill="hold">
                      <p:stCondLst>
                        <p:cond delay="indefinite"/>
                      </p:stCondLst>
                      <p:childTnLst>
                        <p:par>
                          <p:cTn id="2364" fill="hold">
                            <p:stCondLst>
                              <p:cond delay="0"/>
                            </p:stCondLst>
                            <p:childTnLst>
                              <p:par>
                                <p:cTn id="2365" nodeType="clickEffect" fill="hold" presetClass="entr" presetID="1">
                                  <p:stCondLst>
                                    <p:cond delay="0"/>
                                  </p:stCondLst>
                                  <p:childTnLst>
                                    <p:set>
                                      <p:cBhvr>
                                        <p:cTn id="2366" dur="1" fill="hold">
                                          <p:stCondLst>
                                            <p:cond delay="0"/>
                                          </p:stCondLst>
                                        </p:cTn>
                                        <p:tgtEl>
                                          <p:spTgt spid="561">
                                            <p:txEl>
                                              <p:pRg st="2" end="2"/>
                                            </p:txEl>
                                          </p:spTgt>
                                        </p:tgtEl>
                                        <p:attrNameLst>
                                          <p:attrName>style.visibility</p:attrName>
                                        </p:attrNameLst>
                                      </p:cBhvr>
                                      <p:to>
                                        <p:strVal val="visible"/>
                                      </p:to>
                                    </p:set>
                                  </p:childTnLst>
                                </p:cTn>
                              </p:par>
                            </p:childTnLst>
                          </p:cTn>
                        </p:par>
                      </p:childTnLst>
                    </p:cTn>
                  </p:par>
                  <p:par>
                    <p:cTn id="2367" fill="hold">
                      <p:stCondLst>
                        <p:cond delay="indefinite"/>
                      </p:stCondLst>
                      <p:childTnLst>
                        <p:par>
                          <p:cTn id="2368" fill="hold">
                            <p:stCondLst>
                              <p:cond delay="0"/>
                            </p:stCondLst>
                            <p:childTnLst>
                              <p:par>
                                <p:cTn id="2369" nodeType="clickEffect" fill="hold" presetClass="entr" presetID="1">
                                  <p:stCondLst>
                                    <p:cond delay="0"/>
                                  </p:stCondLst>
                                  <p:childTnLst>
                                    <p:set>
                                      <p:cBhvr>
                                        <p:cTn id="2370" dur="1" fill="hold">
                                          <p:stCondLst>
                                            <p:cond delay="0"/>
                                          </p:stCondLst>
                                        </p:cTn>
                                        <p:tgtEl>
                                          <p:spTgt spid="561">
                                            <p:txEl>
                                              <p:pRg st="3" end="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3" name="PlaceHolder 1"/>
          <p:cNvSpPr>
            <a:spLocks noGrp="1"/>
          </p:cNvSpPr>
          <p:nvPr>
            <p:ph type="title"/>
          </p:nvPr>
        </p:nvSpPr>
        <p:spPr>
          <a:xfrm>
            <a:off x="3678480" y="475200"/>
            <a:ext cx="7683120" cy="609840"/>
          </a:xfrm>
          <a:prstGeom prst="rect">
            <a:avLst/>
          </a:prstGeom>
          <a:noFill/>
          <a:ln w="0">
            <a:noFill/>
          </a:ln>
        </p:spPr>
        <p:txBody>
          <a:bodyPr lIns="91440" rIns="91440" tIns="91440" bIns="91440" anchor="t">
            <a:noAutofit/>
          </a:bodyPr>
          <a:p>
            <a:pPr indent="0">
              <a:lnSpc>
                <a:spcPct val="100000"/>
              </a:lnSpc>
              <a:buNone/>
            </a:pPr>
            <a:r>
              <a:rPr b="0" lang="en-US" sz="2800" strike="noStrike" u="none">
                <a:solidFill>
                  <a:schemeClr val="dk1"/>
                </a:solidFill>
                <a:uFillTx/>
                <a:latin typeface="Open Sans"/>
                <a:ea typeface="Open Sans"/>
              </a:rPr>
              <a:t>Secure Development</a:t>
            </a:r>
            <a:endParaRPr b="0" lang="en-US" sz="2800" strike="noStrike" u="none">
              <a:solidFill>
                <a:srgbClr val="000000"/>
              </a:solidFill>
              <a:uFillTx/>
              <a:latin typeface="Arial"/>
            </a:endParaRPr>
          </a:p>
        </p:txBody>
      </p:sp>
      <p:sp>
        <p:nvSpPr>
          <p:cNvPr id="564" name="PlaceHolder 2"/>
          <p:cNvSpPr>
            <a:spLocks noGrp="1"/>
          </p:cNvSpPr>
          <p:nvPr>
            <p:ph/>
          </p:nvPr>
        </p:nvSpPr>
        <p:spPr>
          <a:xfrm>
            <a:off x="3678480" y="1182600"/>
            <a:ext cx="5136120" cy="3416040"/>
          </a:xfrm>
          <a:prstGeom prst="rect">
            <a:avLst/>
          </a:prstGeom>
          <a:noFill/>
          <a:ln w="0">
            <a:noFill/>
          </a:ln>
        </p:spPr>
        <p:txBody>
          <a:bodyPr numCol="1" spcCol="0" lIns="91440" rIns="91440" tIns="91440" bIns="91440" anchor="t">
            <a:noAutofit/>
          </a:bodyPr>
          <a:p>
            <a:pPr marL="457200" indent="-343080">
              <a:lnSpc>
                <a:spcPct val="200000"/>
              </a:lnSpc>
              <a:buClr>
                <a:srgbClr val="595959"/>
              </a:buClr>
              <a:buFont typeface="Arial"/>
              <a:buChar char="•"/>
            </a:pPr>
            <a:r>
              <a:rPr b="0" lang="en-US" sz="1400" strike="noStrike" u="none">
                <a:solidFill>
                  <a:schemeClr val="dk2"/>
                </a:solidFill>
                <a:uFillTx/>
                <a:latin typeface="Open Sans"/>
                <a:ea typeface="Open Sans"/>
              </a:rPr>
              <a:t>Mandatory code reviews with security checklist</a:t>
            </a:r>
            <a:endParaRPr b="0" lang="en-US" sz="1400" strike="noStrike" u="none">
              <a:solidFill>
                <a:srgbClr val="000000"/>
              </a:solidFill>
              <a:uFillTx/>
              <a:latin typeface="Open Sans"/>
            </a:endParaRPr>
          </a:p>
          <a:p>
            <a:pPr marL="457200" indent="-343080">
              <a:lnSpc>
                <a:spcPct val="200000"/>
              </a:lnSpc>
              <a:buClr>
                <a:srgbClr val="595959"/>
              </a:buClr>
              <a:buFont typeface="Arial"/>
              <a:buChar char="•"/>
            </a:pPr>
            <a:r>
              <a:rPr b="0" lang="en-US" sz="1400" strike="noStrike" u="none">
                <a:solidFill>
                  <a:schemeClr val="dk2"/>
                </a:solidFill>
                <a:uFillTx/>
                <a:latin typeface="Open Sans"/>
                <a:ea typeface="Open Sans"/>
              </a:rPr>
              <a:t>Automated security tests in CI/CD pipeline</a:t>
            </a:r>
            <a:endParaRPr b="0" lang="en-US" sz="1400" strike="noStrike" u="none">
              <a:solidFill>
                <a:srgbClr val="000000"/>
              </a:solidFill>
              <a:uFillTx/>
              <a:latin typeface="Open Sans"/>
            </a:endParaRPr>
          </a:p>
          <a:p>
            <a:pPr marL="457200" indent="-343080">
              <a:lnSpc>
                <a:spcPct val="200000"/>
              </a:lnSpc>
              <a:buClr>
                <a:srgbClr val="595959"/>
              </a:buClr>
              <a:buFont typeface="Arial"/>
              <a:buChar char="•"/>
            </a:pPr>
            <a:r>
              <a:rPr b="0" lang="en-US" sz="1400" strike="noStrike" u="none">
                <a:solidFill>
                  <a:schemeClr val="dk2"/>
                </a:solidFill>
                <a:uFillTx/>
                <a:latin typeface="Open Sans"/>
                <a:ea typeface="Open Sans"/>
              </a:rPr>
              <a:t>Centralized secrets management</a:t>
            </a:r>
            <a:endParaRPr b="0" lang="en-US" sz="1400" strike="noStrike" u="none">
              <a:solidFill>
                <a:srgbClr val="000000"/>
              </a:solidFill>
              <a:uFillTx/>
              <a:latin typeface="Open Sans"/>
            </a:endParaRPr>
          </a:p>
          <a:p>
            <a:pPr marL="457200" indent="-343080">
              <a:lnSpc>
                <a:spcPct val="200000"/>
              </a:lnSpc>
              <a:buClr>
                <a:srgbClr val="595959"/>
              </a:buClr>
              <a:buFont typeface="Arial"/>
              <a:buChar char="•"/>
            </a:pPr>
            <a:r>
              <a:rPr b="0" lang="en-US" sz="1400" strike="noStrike" u="none">
                <a:solidFill>
                  <a:schemeClr val="dk2"/>
                </a:solidFill>
                <a:uFillTx/>
                <a:latin typeface="Open Sans"/>
                <a:ea typeface="Open Sans"/>
              </a:rPr>
              <a:t>No hardcoded credentials</a:t>
            </a:r>
            <a:endParaRPr b="0" lang="en-US" sz="1400" strike="noStrike" u="none">
              <a:solidFill>
                <a:srgbClr val="000000"/>
              </a:solidFill>
              <a:uFillTx/>
              <a:latin typeface="Open Sans"/>
            </a:endParaRPr>
          </a:p>
          <a:p>
            <a:pPr marL="457200" indent="-343080">
              <a:lnSpc>
                <a:spcPct val="200000"/>
              </a:lnSpc>
              <a:buClr>
                <a:srgbClr val="595959"/>
              </a:buClr>
              <a:buFont typeface="Arial"/>
              <a:buChar char="•"/>
            </a:pPr>
            <a:r>
              <a:rPr b="0" lang="en-US" sz="1400" strike="noStrike" u="none">
                <a:solidFill>
                  <a:schemeClr val="dk2"/>
                </a:solidFill>
                <a:uFillTx/>
                <a:latin typeface="Open Sans"/>
                <a:ea typeface="Open Sans"/>
              </a:rPr>
              <a:t>Dependency update strategy</a:t>
            </a:r>
            <a:endParaRPr b="0" lang="en-US" sz="1400" strike="noStrike" u="none">
              <a:solidFill>
                <a:srgbClr val="000000"/>
              </a:solidFill>
              <a:uFillTx/>
              <a:latin typeface="Open Sans"/>
            </a:endParaRPr>
          </a:p>
          <a:p>
            <a:pPr marL="457200" indent="-343080">
              <a:lnSpc>
                <a:spcPct val="200000"/>
              </a:lnSpc>
              <a:buClr>
                <a:srgbClr val="595959"/>
              </a:buClr>
              <a:buFont typeface="Arial"/>
              <a:buChar char="•"/>
            </a:pPr>
            <a:r>
              <a:rPr b="0" lang="en-US" sz="1400" strike="noStrike" u="none">
                <a:solidFill>
                  <a:schemeClr val="dk2"/>
                </a:solidFill>
                <a:uFillTx/>
                <a:latin typeface="Open Sans"/>
                <a:ea typeface="Open Sans"/>
              </a:rPr>
              <a:t>Regular updates, version pinning</a:t>
            </a:r>
            <a:endParaRPr b="0" lang="en-US" sz="1400" strike="noStrike" u="none">
              <a:solidFill>
                <a:srgbClr val="000000"/>
              </a:solidFill>
              <a:uFillTx/>
              <a:latin typeface="Open Sans"/>
            </a:endParaRPr>
          </a:p>
        </p:txBody>
      </p:sp>
      <p:pic>
        <p:nvPicPr>
          <p:cNvPr id="565" name="Picture 4" descr="A finger pointing at a computer screen&#10;&#10;Description automatically generated"/>
          <p:cNvPicPr/>
          <p:nvPr/>
        </p:nvPicPr>
        <p:blipFill>
          <a:blip r:embed="rId1"/>
          <a:stretch/>
        </p:blipFill>
        <p:spPr>
          <a:xfrm>
            <a:off x="0" y="0"/>
            <a:ext cx="3428640" cy="5143320"/>
          </a:xfrm>
          <a:prstGeom prst="rect">
            <a:avLst/>
          </a:prstGeom>
          <a:noFill/>
          <a:ln w="0">
            <a:noFill/>
          </a:ln>
        </p:spPr>
      </p:pic>
    </p:spTree>
  </p:cSld>
  <mc:AlternateContent>
    <mc:Choice Requires="p14">
      <p:transition spd="slow" p14:dur="2000"/>
    </mc:Choice>
    <mc:Fallback>
      <p:transition spd="slow"/>
    </mc:Fallback>
  </mc:AlternateContent>
  <p:timing>
    <p:tnLst>
      <p:par>
        <p:cTn id="2371" dur="indefinite" restart="never" nodeType="tmRoot">
          <p:childTnLst>
            <p:seq>
              <p:cTn id="2372" dur="indefinite" nodeType="mainSeq">
                <p:childTnLst>
                  <p:par>
                    <p:cTn id="2373" fill="hold">
                      <p:stCondLst>
                        <p:cond delay="indefinite"/>
                      </p:stCondLst>
                      <p:childTnLst>
                        <p:par>
                          <p:cTn id="2374" fill="hold">
                            <p:stCondLst>
                              <p:cond delay="0"/>
                            </p:stCondLst>
                            <p:childTnLst>
                              <p:par>
                                <p:cTn id="2375" nodeType="clickEffect" fill="hold" presetClass="entr" presetID="1">
                                  <p:stCondLst>
                                    <p:cond delay="0"/>
                                  </p:stCondLst>
                                  <p:childTnLst>
                                    <p:set>
                                      <p:cBhvr>
                                        <p:cTn id="2376" dur="1" fill="hold">
                                          <p:stCondLst>
                                            <p:cond delay="0"/>
                                          </p:stCondLst>
                                        </p:cTn>
                                        <p:tgtEl>
                                          <p:spTgt spid="564">
                                            <p:txEl>
                                              <p:pRg st="0" end="0"/>
                                            </p:txEl>
                                          </p:spTgt>
                                        </p:tgtEl>
                                        <p:attrNameLst>
                                          <p:attrName>style.visibility</p:attrName>
                                        </p:attrNameLst>
                                      </p:cBhvr>
                                      <p:to>
                                        <p:strVal val="visible"/>
                                      </p:to>
                                    </p:set>
                                  </p:childTnLst>
                                </p:cTn>
                              </p:par>
                            </p:childTnLst>
                          </p:cTn>
                        </p:par>
                      </p:childTnLst>
                    </p:cTn>
                  </p:par>
                  <p:par>
                    <p:cTn id="2377" fill="hold">
                      <p:stCondLst>
                        <p:cond delay="indefinite"/>
                      </p:stCondLst>
                      <p:childTnLst>
                        <p:par>
                          <p:cTn id="2378" fill="hold">
                            <p:stCondLst>
                              <p:cond delay="0"/>
                            </p:stCondLst>
                            <p:childTnLst>
                              <p:par>
                                <p:cTn id="2379" nodeType="clickEffect" fill="hold" presetClass="entr" presetID="1">
                                  <p:stCondLst>
                                    <p:cond delay="0"/>
                                  </p:stCondLst>
                                  <p:childTnLst>
                                    <p:set>
                                      <p:cBhvr>
                                        <p:cTn id="2380" dur="1" fill="hold">
                                          <p:stCondLst>
                                            <p:cond delay="0"/>
                                          </p:stCondLst>
                                        </p:cTn>
                                        <p:tgtEl>
                                          <p:spTgt spid="564">
                                            <p:txEl>
                                              <p:pRg st="1" end="1"/>
                                            </p:txEl>
                                          </p:spTgt>
                                        </p:tgtEl>
                                        <p:attrNameLst>
                                          <p:attrName>style.visibility</p:attrName>
                                        </p:attrNameLst>
                                      </p:cBhvr>
                                      <p:to>
                                        <p:strVal val="visible"/>
                                      </p:to>
                                    </p:set>
                                  </p:childTnLst>
                                </p:cTn>
                              </p:par>
                            </p:childTnLst>
                          </p:cTn>
                        </p:par>
                      </p:childTnLst>
                    </p:cTn>
                  </p:par>
                  <p:par>
                    <p:cTn id="2381" fill="hold">
                      <p:stCondLst>
                        <p:cond delay="indefinite"/>
                      </p:stCondLst>
                      <p:childTnLst>
                        <p:par>
                          <p:cTn id="2382" fill="hold">
                            <p:stCondLst>
                              <p:cond delay="0"/>
                            </p:stCondLst>
                            <p:childTnLst>
                              <p:par>
                                <p:cTn id="2383" nodeType="clickEffect" fill="hold" presetClass="entr" presetID="1">
                                  <p:stCondLst>
                                    <p:cond delay="0"/>
                                  </p:stCondLst>
                                  <p:childTnLst>
                                    <p:set>
                                      <p:cBhvr>
                                        <p:cTn id="2384" dur="1" fill="hold">
                                          <p:stCondLst>
                                            <p:cond delay="0"/>
                                          </p:stCondLst>
                                        </p:cTn>
                                        <p:tgtEl>
                                          <p:spTgt spid="564">
                                            <p:txEl>
                                              <p:pRg st="2" end="2"/>
                                            </p:txEl>
                                          </p:spTgt>
                                        </p:tgtEl>
                                        <p:attrNameLst>
                                          <p:attrName>style.visibility</p:attrName>
                                        </p:attrNameLst>
                                      </p:cBhvr>
                                      <p:to>
                                        <p:strVal val="visible"/>
                                      </p:to>
                                    </p:set>
                                  </p:childTnLst>
                                </p:cTn>
                              </p:par>
                            </p:childTnLst>
                          </p:cTn>
                        </p:par>
                      </p:childTnLst>
                    </p:cTn>
                  </p:par>
                  <p:par>
                    <p:cTn id="2385" fill="hold">
                      <p:stCondLst>
                        <p:cond delay="indefinite"/>
                      </p:stCondLst>
                      <p:childTnLst>
                        <p:par>
                          <p:cTn id="2386" fill="hold">
                            <p:stCondLst>
                              <p:cond delay="0"/>
                            </p:stCondLst>
                            <p:childTnLst>
                              <p:par>
                                <p:cTn id="2387" nodeType="clickEffect" fill="hold" presetClass="entr" presetID="1">
                                  <p:stCondLst>
                                    <p:cond delay="0"/>
                                  </p:stCondLst>
                                  <p:childTnLst>
                                    <p:set>
                                      <p:cBhvr>
                                        <p:cTn id="2388" dur="1" fill="hold">
                                          <p:stCondLst>
                                            <p:cond delay="0"/>
                                          </p:stCondLst>
                                        </p:cTn>
                                        <p:tgtEl>
                                          <p:spTgt spid="564">
                                            <p:txEl>
                                              <p:pRg st="3" end="3"/>
                                            </p:txEl>
                                          </p:spTgt>
                                        </p:tgtEl>
                                        <p:attrNameLst>
                                          <p:attrName>style.visibility</p:attrName>
                                        </p:attrNameLst>
                                      </p:cBhvr>
                                      <p:to>
                                        <p:strVal val="visible"/>
                                      </p:to>
                                    </p:set>
                                  </p:childTnLst>
                                </p:cTn>
                              </p:par>
                            </p:childTnLst>
                          </p:cTn>
                        </p:par>
                      </p:childTnLst>
                    </p:cTn>
                  </p:par>
                  <p:par>
                    <p:cTn id="2389" fill="hold">
                      <p:stCondLst>
                        <p:cond delay="indefinite"/>
                      </p:stCondLst>
                      <p:childTnLst>
                        <p:par>
                          <p:cTn id="2390" fill="hold">
                            <p:stCondLst>
                              <p:cond delay="0"/>
                            </p:stCondLst>
                            <p:childTnLst>
                              <p:par>
                                <p:cTn id="2391" nodeType="clickEffect" fill="hold" presetClass="entr" presetID="1">
                                  <p:stCondLst>
                                    <p:cond delay="0"/>
                                  </p:stCondLst>
                                  <p:childTnLst>
                                    <p:set>
                                      <p:cBhvr>
                                        <p:cTn id="2392" dur="1" fill="hold">
                                          <p:stCondLst>
                                            <p:cond delay="0"/>
                                          </p:stCondLst>
                                        </p:cTn>
                                        <p:tgtEl>
                                          <p:spTgt spid="564">
                                            <p:txEl>
                                              <p:pRg st="4" end="4"/>
                                            </p:txEl>
                                          </p:spTgt>
                                        </p:tgtEl>
                                        <p:attrNameLst>
                                          <p:attrName>style.visibility</p:attrName>
                                        </p:attrNameLst>
                                      </p:cBhvr>
                                      <p:to>
                                        <p:strVal val="visible"/>
                                      </p:to>
                                    </p:set>
                                  </p:childTnLst>
                                </p:cTn>
                              </p:par>
                            </p:childTnLst>
                          </p:cTn>
                        </p:par>
                      </p:childTnLst>
                    </p:cTn>
                  </p:par>
                  <p:par>
                    <p:cTn id="2393" fill="hold">
                      <p:stCondLst>
                        <p:cond delay="indefinite"/>
                      </p:stCondLst>
                      <p:childTnLst>
                        <p:par>
                          <p:cTn id="2394" fill="hold">
                            <p:stCondLst>
                              <p:cond delay="0"/>
                            </p:stCondLst>
                            <p:childTnLst>
                              <p:par>
                                <p:cTn id="2395" nodeType="clickEffect" fill="hold" presetClass="entr" presetID="1">
                                  <p:stCondLst>
                                    <p:cond delay="0"/>
                                  </p:stCondLst>
                                  <p:childTnLst>
                                    <p:set>
                                      <p:cBhvr>
                                        <p:cTn id="2396" dur="1" fill="hold">
                                          <p:stCondLst>
                                            <p:cond delay="0"/>
                                          </p:stCondLst>
                                        </p:cTn>
                                        <p:tgtEl>
                                          <p:spTgt spid="564">
                                            <p:txEl>
                                              <p:pRg st="5" end="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6" name="PlaceHolder 1"/>
          <p:cNvSpPr>
            <a:spLocks noGrp="1"/>
          </p:cNvSpPr>
          <p:nvPr>
            <p:ph type="title"/>
          </p:nvPr>
        </p:nvSpPr>
        <p:spPr>
          <a:xfrm>
            <a:off x="311760" y="444960"/>
            <a:ext cx="7683120" cy="609840"/>
          </a:xfrm>
          <a:prstGeom prst="rect">
            <a:avLst/>
          </a:prstGeom>
          <a:noFill/>
          <a:ln w="0">
            <a:noFill/>
          </a:ln>
        </p:spPr>
        <p:txBody>
          <a:bodyPr lIns="91440" rIns="91440" tIns="91440" bIns="91440" anchor="t">
            <a:noAutofit/>
          </a:bodyPr>
          <a:p>
            <a:pPr indent="0">
              <a:lnSpc>
                <a:spcPct val="100000"/>
              </a:lnSpc>
              <a:buNone/>
            </a:pPr>
            <a:r>
              <a:rPr b="0" lang="en-US" sz="2800" strike="noStrike" u="none">
                <a:solidFill>
                  <a:schemeClr val="dk1"/>
                </a:solidFill>
                <a:uFillTx/>
                <a:latin typeface="Open Sans"/>
                <a:ea typeface="Open Sans"/>
              </a:rPr>
              <a:t>Container Security</a:t>
            </a:r>
            <a:endParaRPr b="0" lang="en-US" sz="2800" strike="noStrike" u="none">
              <a:solidFill>
                <a:srgbClr val="000000"/>
              </a:solidFill>
              <a:uFillTx/>
              <a:latin typeface="Arial"/>
            </a:endParaRPr>
          </a:p>
        </p:txBody>
      </p:sp>
      <p:sp>
        <p:nvSpPr>
          <p:cNvPr id="567" name="PlaceHolder 2"/>
          <p:cNvSpPr>
            <a:spLocks noGrp="1"/>
          </p:cNvSpPr>
          <p:nvPr>
            <p:ph/>
          </p:nvPr>
        </p:nvSpPr>
        <p:spPr>
          <a:xfrm>
            <a:off x="311760" y="1152360"/>
            <a:ext cx="4362840" cy="3416040"/>
          </a:xfrm>
          <a:prstGeom prst="rect">
            <a:avLst/>
          </a:prstGeom>
          <a:noFill/>
          <a:ln w="0">
            <a:noFill/>
          </a:ln>
        </p:spPr>
        <p:txBody>
          <a:bodyPr lIns="91440" rIns="91440" tIns="91440" bIns="91440" anchor="t">
            <a:noAutofit/>
          </a:bodyPr>
          <a:p>
            <a:pPr marL="139680" indent="0">
              <a:lnSpc>
                <a:spcPct val="200000"/>
              </a:lnSpc>
              <a:buNone/>
              <a:tabLst>
                <a:tab algn="l" pos="0"/>
              </a:tabLst>
            </a:pPr>
            <a:r>
              <a:rPr b="1" lang="en-US" sz="1400" strike="noStrike" u="none">
                <a:solidFill>
                  <a:schemeClr val="dk2"/>
                </a:solidFill>
                <a:uFillTx/>
                <a:latin typeface="Open Sans SemiBold"/>
                <a:ea typeface="Open Sans SemiBold"/>
              </a:rPr>
              <a:t>Container Build </a:t>
            </a:r>
            <a:endParaRPr b="0" lang="en-US" sz="1400" strike="noStrike" u="none">
              <a:solidFill>
                <a:srgbClr val="000000"/>
              </a:solidFill>
              <a:uFillTx/>
              <a:latin typeface="Open Sans"/>
            </a:endParaRPr>
          </a:p>
          <a:p>
            <a:pPr marL="457200" indent="-317520">
              <a:lnSpc>
                <a:spcPct val="200000"/>
              </a:lnSpc>
              <a:buClr>
                <a:srgbClr val="595959"/>
              </a:buClr>
              <a:buFont typeface="Arial"/>
              <a:buChar char="•"/>
              <a:tabLst>
                <a:tab algn="l" pos="0"/>
              </a:tabLst>
            </a:pPr>
            <a:r>
              <a:rPr b="0" lang="en-US" sz="1400" strike="noStrike" u="none">
                <a:solidFill>
                  <a:schemeClr val="dk2"/>
                </a:solidFill>
                <a:uFillTx/>
                <a:latin typeface="Open Sans"/>
                <a:ea typeface="Open Sans"/>
              </a:rPr>
              <a:t>Multi-stage builds to minimize attack surface</a:t>
            </a:r>
            <a:endParaRPr b="0" lang="en-US" sz="1400" strike="noStrike" u="none">
              <a:solidFill>
                <a:srgbClr val="000000"/>
              </a:solidFill>
              <a:uFillTx/>
              <a:latin typeface="Open Sans"/>
            </a:endParaRPr>
          </a:p>
          <a:p>
            <a:pPr marL="457200" indent="-317520">
              <a:lnSpc>
                <a:spcPct val="200000"/>
              </a:lnSpc>
              <a:buClr>
                <a:srgbClr val="595959"/>
              </a:buClr>
              <a:buFont typeface="Arial"/>
              <a:buChar char="•"/>
              <a:tabLst>
                <a:tab algn="l" pos="0"/>
              </a:tabLst>
            </a:pPr>
            <a:r>
              <a:rPr b="0" lang="en-US" sz="1400" strike="noStrike" u="none">
                <a:solidFill>
                  <a:schemeClr val="dk2"/>
                </a:solidFill>
                <a:uFillTx/>
                <a:latin typeface="Open Sans"/>
                <a:ea typeface="Open Sans"/>
              </a:rPr>
              <a:t>Base image from trusted registries only</a:t>
            </a:r>
            <a:endParaRPr b="0" lang="en-US" sz="1400" strike="noStrike" u="none">
              <a:solidFill>
                <a:srgbClr val="000000"/>
              </a:solidFill>
              <a:uFillTx/>
              <a:latin typeface="Open Sans"/>
            </a:endParaRPr>
          </a:p>
          <a:p>
            <a:pPr marL="457200" indent="-317520">
              <a:lnSpc>
                <a:spcPct val="200000"/>
              </a:lnSpc>
              <a:buClr>
                <a:srgbClr val="595959"/>
              </a:buClr>
              <a:buFont typeface="Arial"/>
              <a:buChar char="•"/>
              <a:tabLst>
                <a:tab algn="l" pos="0"/>
              </a:tabLst>
            </a:pPr>
            <a:r>
              <a:rPr b="0" lang="en-US" sz="1400" strike="noStrike" u="none">
                <a:solidFill>
                  <a:schemeClr val="dk2"/>
                </a:solidFill>
                <a:uFillTx/>
                <a:latin typeface="Open Sans"/>
                <a:ea typeface="Open Sans"/>
              </a:rPr>
              <a:t>Explicit image versions, no 'latest' tags</a:t>
            </a:r>
            <a:endParaRPr b="0" lang="en-US" sz="1400" strike="noStrike" u="none">
              <a:solidFill>
                <a:srgbClr val="000000"/>
              </a:solidFill>
              <a:uFillTx/>
              <a:latin typeface="Open Sans"/>
            </a:endParaRPr>
          </a:p>
          <a:p>
            <a:pPr marL="457200" indent="-317520">
              <a:lnSpc>
                <a:spcPct val="200000"/>
              </a:lnSpc>
              <a:buClr>
                <a:srgbClr val="595959"/>
              </a:buClr>
              <a:buFont typeface="Arial"/>
              <a:buChar char="•"/>
              <a:tabLst>
                <a:tab algn="l" pos="0"/>
              </a:tabLst>
            </a:pPr>
            <a:r>
              <a:rPr b="0" lang="en-US" sz="1400" strike="noStrike" u="none">
                <a:solidFill>
                  <a:schemeClr val="dk2"/>
                </a:solidFill>
                <a:uFillTx/>
                <a:latin typeface="Open Sans"/>
                <a:ea typeface="Open Sans"/>
              </a:rPr>
              <a:t>Minimal base images</a:t>
            </a:r>
            <a:endParaRPr b="0" lang="en-US" sz="1400" strike="noStrike" u="none">
              <a:solidFill>
                <a:srgbClr val="000000"/>
              </a:solidFill>
              <a:uFillTx/>
              <a:latin typeface="Open Sans"/>
            </a:endParaRPr>
          </a:p>
        </p:txBody>
      </p:sp>
      <p:sp>
        <p:nvSpPr>
          <p:cNvPr id="568" name="PlaceHolder 3"/>
          <p:cNvSpPr>
            <a:spLocks noGrp="1"/>
          </p:cNvSpPr>
          <p:nvPr>
            <p:ph/>
          </p:nvPr>
        </p:nvSpPr>
        <p:spPr>
          <a:xfrm>
            <a:off x="4832280" y="1152360"/>
            <a:ext cx="3999600" cy="3416040"/>
          </a:xfrm>
          <a:prstGeom prst="rect">
            <a:avLst/>
          </a:prstGeom>
          <a:noFill/>
          <a:ln w="0">
            <a:noFill/>
          </a:ln>
        </p:spPr>
        <p:txBody>
          <a:bodyPr lIns="91440" rIns="91440" tIns="91440" bIns="91440" anchor="t">
            <a:noAutofit/>
          </a:bodyPr>
          <a:p>
            <a:pPr marL="139680" indent="0">
              <a:lnSpc>
                <a:spcPct val="200000"/>
              </a:lnSpc>
              <a:buNone/>
              <a:tabLst>
                <a:tab algn="l" pos="0"/>
              </a:tabLst>
            </a:pPr>
            <a:r>
              <a:rPr b="1" lang="en-US" sz="1400" strike="noStrike" u="none">
                <a:solidFill>
                  <a:schemeClr val="dk2"/>
                </a:solidFill>
                <a:uFillTx/>
                <a:latin typeface="Open Sans SemiBold"/>
                <a:ea typeface="Open Sans SemiBold"/>
              </a:rPr>
              <a:t>Runtime Security </a:t>
            </a:r>
            <a:endParaRPr b="0" lang="en-US" sz="1400" strike="noStrike" u="none">
              <a:solidFill>
                <a:srgbClr val="000000"/>
              </a:solidFill>
              <a:uFillTx/>
              <a:latin typeface="Open Sans"/>
            </a:endParaRPr>
          </a:p>
          <a:p>
            <a:pPr marL="457200" indent="-317520">
              <a:lnSpc>
                <a:spcPct val="200000"/>
              </a:lnSpc>
              <a:buClr>
                <a:srgbClr val="595959"/>
              </a:buClr>
              <a:buFont typeface="Arial"/>
              <a:buChar char="•"/>
              <a:tabLst>
                <a:tab algn="l" pos="0"/>
              </a:tabLst>
            </a:pPr>
            <a:r>
              <a:rPr b="0" lang="en-US" sz="1400" strike="noStrike" u="none">
                <a:solidFill>
                  <a:schemeClr val="dk2"/>
                </a:solidFill>
                <a:uFillTx/>
                <a:latin typeface="Open Sans"/>
                <a:ea typeface="Open Sans"/>
              </a:rPr>
              <a:t>Non-root container execution</a:t>
            </a:r>
            <a:endParaRPr b="0" lang="en-US" sz="1400" strike="noStrike" u="none">
              <a:solidFill>
                <a:srgbClr val="000000"/>
              </a:solidFill>
              <a:uFillTx/>
              <a:latin typeface="Open Sans"/>
            </a:endParaRPr>
          </a:p>
          <a:p>
            <a:pPr marL="457200" indent="-317520">
              <a:lnSpc>
                <a:spcPct val="200000"/>
              </a:lnSpc>
              <a:buClr>
                <a:srgbClr val="595959"/>
              </a:buClr>
              <a:buFont typeface="Arial"/>
              <a:buChar char="•"/>
              <a:tabLst>
                <a:tab algn="l" pos="0"/>
              </a:tabLst>
            </a:pPr>
            <a:r>
              <a:rPr b="0" lang="en-US" sz="1400" strike="noStrike" u="none">
                <a:solidFill>
                  <a:schemeClr val="dk2"/>
                </a:solidFill>
                <a:uFillTx/>
                <a:latin typeface="Open Sans"/>
                <a:ea typeface="Open Sans"/>
              </a:rPr>
              <a:t>Read-only root filesystem</a:t>
            </a:r>
            <a:endParaRPr b="0" lang="en-US" sz="1400" strike="noStrike" u="none">
              <a:solidFill>
                <a:srgbClr val="000000"/>
              </a:solidFill>
              <a:uFillTx/>
              <a:latin typeface="Open Sans"/>
            </a:endParaRPr>
          </a:p>
          <a:p>
            <a:pPr marL="457200" indent="-317520">
              <a:lnSpc>
                <a:spcPct val="200000"/>
              </a:lnSpc>
              <a:buClr>
                <a:srgbClr val="595959"/>
              </a:buClr>
              <a:buFont typeface="Arial"/>
              <a:buChar char="•"/>
              <a:tabLst>
                <a:tab algn="l" pos="0"/>
              </a:tabLst>
            </a:pPr>
            <a:r>
              <a:rPr b="0" lang="en-US" sz="1400" strike="noStrike" u="none">
                <a:solidFill>
                  <a:schemeClr val="dk2"/>
                </a:solidFill>
                <a:uFillTx/>
                <a:latin typeface="Open Sans"/>
                <a:ea typeface="Open Sans"/>
              </a:rPr>
              <a:t>Drop all capabilities by default</a:t>
            </a:r>
            <a:endParaRPr b="0" lang="en-US" sz="1400" strike="noStrike" u="none">
              <a:solidFill>
                <a:srgbClr val="000000"/>
              </a:solidFill>
              <a:uFillTx/>
              <a:latin typeface="Open Sans"/>
            </a:endParaRPr>
          </a:p>
          <a:p>
            <a:pPr marL="457200" indent="-317520">
              <a:lnSpc>
                <a:spcPct val="200000"/>
              </a:lnSpc>
              <a:buClr>
                <a:srgbClr val="595959"/>
              </a:buClr>
              <a:buFont typeface="Arial"/>
              <a:buChar char="•"/>
              <a:tabLst>
                <a:tab algn="l" pos="0"/>
              </a:tabLst>
            </a:pPr>
            <a:r>
              <a:rPr b="0" lang="en-US" sz="1400" strike="noStrike" u="none">
                <a:solidFill>
                  <a:schemeClr val="dk2"/>
                </a:solidFill>
                <a:uFillTx/>
                <a:latin typeface="Open Sans"/>
                <a:ea typeface="Open Sans"/>
              </a:rPr>
              <a:t>Resource limits enforced</a:t>
            </a:r>
            <a:endParaRPr b="0" lang="en-US" sz="1400" strike="noStrike" u="none">
              <a:solidFill>
                <a:srgbClr val="000000"/>
              </a:solidFill>
              <a:uFillTx/>
              <a:latin typeface="Open Sans"/>
            </a:endParaRPr>
          </a:p>
          <a:p>
            <a:pPr marL="457200" indent="-317520">
              <a:lnSpc>
                <a:spcPct val="200000"/>
              </a:lnSpc>
              <a:buClr>
                <a:srgbClr val="595959"/>
              </a:buClr>
              <a:buFont typeface="Arial"/>
              <a:buChar char="•"/>
              <a:tabLst>
                <a:tab algn="l" pos="0"/>
              </a:tabLst>
            </a:pPr>
            <a:r>
              <a:rPr b="0" lang="en-US" sz="1400" strike="noStrike" u="none">
                <a:solidFill>
                  <a:schemeClr val="dk2"/>
                </a:solidFill>
                <a:uFillTx/>
                <a:latin typeface="Open Sans"/>
                <a:ea typeface="Open Sans"/>
              </a:rPr>
              <a:t>No privileged containers</a:t>
            </a:r>
            <a:endParaRPr b="0" lang="en-US" sz="1400" strike="noStrike" u="none">
              <a:solidFill>
                <a:srgbClr val="000000"/>
              </a:solidFill>
              <a:uFillTx/>
              <a:latin typeface="Open Sans"/>
            </a:endParaRPr>
          </a:p>
        </p:txBody>
      </p:sp>
    </p:spTree>
  </p:cSld>
  <mc:AlternateContent>
    <mc:Choice Requires="p14">
      <p:transition spd="slow" p14:dur="2000"/>
    </mc:Choice>
    <mc:Fallback>
      <p:transition spd="slow"/>
    </mc:Fallback>
  </mc:AlternateContent>
  <p:timing>
    <p:tnLst>
      <p:par>
        <p:cTn id="2397" dur="indefinite" restart="never" nodeType="tmRoot">
          <p:childTnLst>
            <p:seq>
              <p:cTn id="2398" dur="indefinite" nodeType="mainSeq">
                <p:childTnLst>
                  <p:par>
                    <p:cTn id="2399" fill="hold">
                      <p:stCondLst>
                        <p:cond delay="indefinite"/>
                      </p:stCondLst>
                      <p:childTnLst>
                        <p:par>
                          <p:cTn id="2400" fill="hold">
                            <p:stCondLst>
                              <p:cond delay="0"/>
                            </p:stCondLst>
                            <p:childTnLst>
                              <p:par>
                                <p:cTn id="2401" nodeType="clickEffect" fill="hold" presetClass="entr" presetID="1">
                                  <p:stCondLst>
                                    <p:cond delay="0"/>
                                  </p:stCondLst>
                                  <p:childTnLst>
                                    <p:set>
                                      <p:cBhvr>
                                        <p:cTn id="2402" dur="1" fill="hold">
                                          <p:stCondLst>
                                            <p:cond delay="0"/>
                                          </p:stCondLst>
                                        </p:cTn>
                                        <p:tgtEl>
                                          <p:spTgt spid="567">
                                            <p:txEl>
                                              <p:pRg st="1" end="1"/>
                                            </p:txEl>
                                          </p:spTgt>
                                        </p:tgtEl>
                                        <p:attrNameLst>
                                          <p:attrName>style.visibility</p:attrName>
                                        </p:attrNameLst>
                                      </p:cBhvr>
                                      <p:to>
                                        <p:strVal val="visible"/>
                                      </p:to>
                                    </p:set>
                                  </p:childTnLst>
                                </p:cTn>
                              </p:par>
                            </p:childTnLst>
                          </p:cTn>
                        </p:par>
                      </p:childTnLst>
                    </p:cTn>
                  </p:par>
                  <p:par>
                    <p:cTn id="2403" fill="hold">
                      <p:stCondLst>
                        <p:cond delay="indefinite"/>
                      </p:stCondLst>
                      <p:childTnLst>
                        <p:par>
                          <p:cTn id="2404" fill="hold">
                            <p:stCondLst>
                              <p:cond delay="0"/>
                            </p:stCondLst>
                            <p:childTnLst>
                              <p:par>
                                <p:cTn id="2405" nodeType="clickEffect" fill="hold" presetClass="entr" presetID="1">
                                  <p:stCondLst>
                                    <p:cond delay="0"/>
                                  </p:stCondLst>
                                  <p:childTnLst>
                                    <p:set>
                                      <p:cBhvr>
                                        <p:cTn id="2406" dur="1" fill="hold">
                                          <p:stCondLst>
                                            <p:cond delay="0"/>
                                          </p:stCondLst>
                                        </p:cTn>
                                        <p:tgtEl>
                                          <p:spTgt spid="567">
                                            <p:txEl>
                                              <p:pRg st="2" end="2"/>
                                            </p:txEl>
                                          </p:spTgt>
                                        </p:tgtEl>
                                        <p:attrNameLst>
                                          <p:attrName>style.visibility</p:attrName>
                                        </p:attrNameLst>
                                      </p:cBhvr>
                                      <p:to>
                                        <p:strVal val="visible"/>
                                      </p:to>
                                    </p:set>
                                  </p:childTnLst>
                                </p:cTn>
                              </p:par>
                            </p:childTnLst>
                          </p:cTn>
                        </p:par>
                      </p:childTnLst>
                    </p:cTn>
                  </p:par>
                  <p:par>
                    <p:cTn id="2407" fill="hold">
                      <p:stCondLst>
                        <p:cond delay="indefinite"/>
                      </p:stCondLst>
                      <p:childTnLst>
                        <p:par>
                          <p:cTn id="2408" fill="hold">
                            <p:stCondLst>
                              <p:cond delay="0"/>
                            </p:stCondLst>
                            <p:childTnLst>
                              <p:par>
                                <p:cTn id="2409" nodeType="clickEffect" fill="hold" presetClass="entr" presetID="1">
                                  <p:stCondLst>
                                    <p:cond delay="0"/>
                                  </p:stCondLst>
                                  <p:childTnLst>
                                    <p:set>
                                      <p:cBhvr>
                                        <p:cTn id="2410" dur="1" fill="hold">
                                          <p:stCondLst>
                                            <p:cond delay="0"/>
                                          </p:stCondLst>
                                        </p:cTn>
                                        <p:tgtEl>
                                          <p:spTgt spid="567">
                                            <p:txEl>
                                              <p:pRg st="3" end="3"/>
                                            </p:txEl>
                                          </p:spTgt>
                                        </p:tgtEl>
                                        <p:attrNameLst>
                                          <p:attrName>style.visibility</p:attrName>
                                        </p:attrNameLst>
                                      </p:cBhvr>
                                      <p:to>
                                        <p:strVal val="visible"/>
                                      </p:to>
                                    </p:set>
                                  </p:childTnLst>
                                </p:cTn>
                              </p:par>
                            </p:childTnLst>
                          </p:cTn>
                        </p:par>
                      </p:childTnLst>
                    </p:cTn>
                  </p:par>
                  <p:par>
                    <p:cTn id="2411" fill="hold">
                      <p:stCondLst>
                        <p:cond delay="indefinite"/>
                      </p:stCondLst>
                      <p:childTnLst>
                        <p:par>
                          <p:cTn id="2412" fill="hold">
                            <p:stCondLst>
                              <p:cond delay="0"/>
                            </p:stCondLst>
                            <p:childTnLst>
                              <p:par>
                                <p:cTn id="2413" nodeType="clickEffect" fill="hold" presetClass="entr" presetID="1">
                                  <p:stCondLst>
                                    <p:cond delay="0"/>
                                  </p:stCondLst>
                                  <p:childTnLst>
                                    <p:set>
                                      <p:cBhvr>
                                        <p:cTn id="2414" dur="1" fill="hold">
                                          <p:stCondLst>
                                            <p:cond delay="0"/>
                                          </p:stCondLst>
                                        </p:cTn>
                                        <p:tgtEl>
                                          <p:spTgt spid="567">
                                            <p:txEl>
                                              <p:pRg st="4" end="4"/>
                                            </p:txEl>
                                          </p:spTgt>
                                        </p:tgtEl>
                                        <p:attrNameLst>
                                          <p:attrName>style.visibility</p:attrName>
                                        </p:attrNameLst>
                                      </p:cBhvr>
                                      <p:to>
                                        <p:strVal val="visible"/>
                                      </p:to>
                                    </p:set>
                                  </p:childTnLst>
                                </p:cTn>
                              </p:par>
                            </p:childTnLst>
                          </p:cTn>
                        </p:par>
                      </p:childTnLst>
                    </p:cTn>
                  </p:par>
                  <p:par>
                    <p:cTn id="2415" fill="hold">
                      <p:stCondLst>
                        <p:cond delay="indefinite"/>
                      </p:stCondLst>
                      <p:childTnLst>
                        <p:par>
                          <p:cTn id="2416" fill="hold">
                            <p:stCondLst>
                              <p:cond delay="0"/>
                            </p:stCondLst>
                            <p:childTnLst>
                              <p:par>
                                <p:cTn id="2417" nodeType="clickEffect" fill="hold" presetClass="entr" presetID="1">
                                  <p:stCondLst>
                                    <p:cond delay="0"/>
                                  </p:stCondLst>
                                  <p:childTnLst>
                                    <p:set>
                                      <p:cBhvr>
                                        <p:cTn id="2418" dur="1" fill="hold">
                                          <p:stCondLst>
                                            <p:cond delay="0"/>
                                          </p:stCondLst>
                                        </p:cTn>
                                        <p:tgtEl>
                                          <p:spTgt spid="568">
                                            <p:txEl>
                                              <p:pRg st="1" end="1"/>
                                            </p:txEl>
                                          </p:spTgt>
                                        </p:tgtEl>
                                        <p:attrNameLst>
                                          <p:attrName>style.visibility</p:attrName>
                                        </p:attrNameLst>
                                      </p:cBhvr>
                                      <p:to>
                                        <p:strVal val="visible"/>
                                      </p:to>
                                    </p:set>
                                  </p:childTnLst>
                                </p:cTn>
                              </p:par>
                            </p:childTnLst>
                          </p:cTn>
                        </p:par>
                      </p:childTnLst>
                    </p:cTn>
                  </p:par>
                  <p:par>
                    <p:cTn id="2419" fill="hold">
                      <p:stCondLst>
                        <p:cond delay="indefinite"/>
                      </p:stCondLst>
                      <p:childTnLst>
                        <p:par>
                          <p:cTn id="2420" fill="hold">
                            <p:stCondLst>
                              <p:cond delay="0"/>
                            </p:stCondLst>
                            <p:childTnLst>
                              <p:par>
                                <p:cTn id="2421" nodeType="clickEffect" fill="hold" presetClass="entr" presetID="1">
                                  <p:stCondLst>
                                    <p:cond delay="0"/>
                                  </p:stCondLst>
                                  <p:childTnLst>
                                    <p:set>
                                      <p:cBhvr>
                                        <p:cTn id="2422" dur="1" fill="hold">
                                          <p:stCondLst>
                                            <p:cond delay="0"/>
                                          </p:stCondLst>
                                        </p:cTn>
                                        <p:tgtEl>
                                          <p:spTgt spid="568">
                                            <p:txEl>
                                              <p:pRg st="2" end="2"/>
                                            </p:txEl>
                                          </p:spTgt>
                                        </p:tgtEl>
                                        <p:attrNameLst>
                                          <p:attrName>style.visibility</p:attrName>
                                        </p:attrNameLst>
                                      </p:cBhvr>
                                      <p:to>
                                        <p:strVal val="visible"/>
                                      </p:to>
                                    </p:set>
                                  </p:childTnLst>
                                </p:cTn>
                              </p:par>
                            </p:childTnLst>
                          </p:cTn>
                        </p:par>
                      </p:childTnLst>
                    </p:cTn>
                  </p:par>
                  <p:par>
                    <p:cTn id="2423" fill="hold">
                      <p:stCondLst>
                        <p:cond delay="indefinite"/>
                      </p:stCondLst>
                      <p:childTnLst>
                        <p:par>
                          <p:cTn id="2424" fill="hold">
                            <p:stCondLst>
                              <p:cond delay="0"/>
                            </p:stCondLst>
                            <p:childTnLst>
                              <p:par>
                                <p:cTn id="2425" nodeType="clickEffect" fill="hold" presetClass="entr" presetID="1">
                                  <p:stCondLst>
                                    <p:cond delay="0"/>
                                  </p:stCondLst>
                                  <p:childTnLst>
                                    <p:set>
                                      <p:cBhvr>
                                        <p:cTn id="2426" dur="1" fill="hold">
                                          <p:stCondLst>
                                            <p:cond delay="0"/>
                                          </p:stCondLst>
                                        </p:cTn>
                                        <p:tgtEl>
                                          <p:spTgt spid="568">
                                            <p:txEl>
                                              <p:pRg st="3" end="3"/>
                                            </p:txEl>
                                          </p:spTgt>
                                        </p:tgtEl>
                                        <p:attrNameLst>
                                          <p:attrName>style.visibility</p:attrName>
                                        </p:attrNameLst>
                                      </p:cBhvr>
                                      <p:to>
                                        <p:strVal val="visible"/>
                                      </p:to>
                                    </p:set>
                                  </p:childTnLst>
                                </p:cTn>
                              </p:par>
                            </p:childTnLst>
                          </p:cTn>
                        </p:par>
                      </p:childTnLst>
                    </p:cTn>
                  </p:par>
                  <p:par>
                    <p:cTn id="2427" fill="hold">
                      <p:stCondLst>
                        <p:cond delay="indefinite"/>
                      </p:stCondLst>
                      <p:childTnLst>
                        <p:par>
                          <p:cTn id="2428" fill="hold">
                            <p:stCondLst>
                              <p:cond delay="0"/>
                            </p:stCondLst>
                            <p:childTnLst>
                              <p:par>
                                <p:cTn id="2429" nodeType="clickEffect" fill="hold" presetClass="entr" presetID="1">
                                  <p:stCondLst>
                                    <p:cond delay="0"/>
                                  </p:stCondLst>
                                  <p:childTnLst>
                                    <p:set>
                                      <p:cBhvr>
                                        <p:cTn id="2430" dur="1" fill="hold">
                                          <p:stCondLst>
                                            <p:cond delay="0"/>
                                          </p:stCondLst>
                                        </p:cTn>
                                        <p:tgtEl>
                                          <p:spTgt spid="568">
                                            <p:txEl>
                                              <p:pRg st="4" end="4"/>
                                            </p:txEl>
                                          </p:spTgt>
                                        </p:tgtEl>
                                        <p:attrNameLst>
                                          <p:attrName>style.visibility</p:attrName>
                                        </p:attrNameLst>
                                      </p:cBhvr>
                                      <p:to>
                                        <p:strVal val="visible"/>
                                      </p:to>
                                    </p:set>
                                  </p:childTnLst>
                                </p:cTn>
                              </p:par>
                            </p:childTnLst>
                          </p:cTn>
                        </p:par>
                      </p:childTnLst>
                    </p:cTn>
                  </p:par>
                  <p:par>
                    <p:cTn id="2431" fill="hold">
                      <p:stCondLst>
                        <p:cond delay="indefinite"/>
                      </p:stCondLst>
                      <p:childTnLst>
                        <p:par>
                          <p:cTn id="2432" fill="hold">
                            <p:stCondLst>
                              <p:cond delay="0"/>
                            </p:stCondLst>
                            <p:childTnLst>
                              <p:par>
                                <p:cTn id="2433" nodeType="clickEffect" fill="hold" presetClass="entr" presetID="1">
                                  <p:stCondLst>
                                    <p:cond delay="0"/>
                                  </p:stCondLst>
                                  <p:childTnLst>
                                    <p:set>
                                      <p:cBhvr>
                                        <p:cTn id="2434" dur="1" fill="hold">
                                          <p:stCondLst>
                                            <p:cond delay="0"/>
                                          </p:stCondLst>
                                        </p:cTn>
                                        <p:tgtEl>
                                          <p:spTgt spid="568">
                                            <p:txEl>
                                              <p:pRg st="5" end="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9" name="PlaceHolder 1"/>
          <p:cNvSpPr>
            <a:spLocks noGrp="1"/>
          </p:cNvSpPr>
          <p:nvPr>
            <p:ph type="title"/>
          </p:nvPr>
        </p:nvSpPr>
        <p:spPr>
          <a:xfrm>
            <a:off x="311760" y="444960"/>
            <a:ext cx="7683120" cy="609840"/>
          </a:xfrm>
          <a:prstGeom prst="rect">
            <a:avLst/>
          </a:prstGeom>
          <a:noFill/>
          <a:ln w="0">
            <a:noFill/>
          </a:ln>
        </p:spPr>
        <p:txBody>
          <a:bodyPr lIns="91440" rIns="91440" tIns="91440" bIns="91440" anchor="t">
            <a:noAutofit/>
          </a:bodyPr>
          <a:p>
            <a:pPr indent="0">
              <a:lnSpc>
                <a:spcPct val="100000"/>
              </a:lnSpc>
              <a:buNone/>
            </a:pPr>
            <a:r>
              <a:rPr b="0" lang="en-US" sz="2800" strike="noStrike" u="none">
                <a:solidFill>
                  <a:schemeClr val="dk1"/>
                </a:solidFill>
                <a:uFillTx/>
                <a:latin typeface="Open Sans"/>
                <a:ea typeface="Open Sans"/>
              </a:rPr>
              <a:t>Infrastructure Security</a:t>
            </a:r>
            <a:endParaRPr b="0" lang="en-US" sz="2800" strike="noStrike" u="none">
              <a:solidFill>
                <a:srgbClr val="000000"/>
              </a:solidFill>
              <a:uFillTx/>
              <a:latin typeface="Arial"/>
            </a:endParaRPr>
          </a:p>
        </p:txBody>
      </p:sp>
      <p:sp>
        <p:nvSpPr>
          <p:cNvPr id="570" name="PlaceHolder 2"/>
          <p:cNvSpPr>
            <a:spLocks noGrp="1"/>
          </p:cNvSpPr>
          <p:nvPr>
            <p:ph/>
          </p:nvPr>
        </p:nvSpPr>
        <p:spPr>
          <a:xfrm>
            <a:off x="311760" y="1152360"/>
            <a:ext cx="4362840" cy="3416040"/>
          </a:xfrm>
          <a:prstGeom prst="rect">
            <a:avLst/>
          </a:prstGeom>
          <a:noFill/>
          <a:ln w="0">
            <a:noFill/>
          </a:ln>
        </p:spPr>
        <p:txBody>
          <a:bodyPr lIns="91440" rIns="91440" tIns="91440" bIns="91440" anchor="t">
            <a:noAutofit/>
          </a:bodyPr>
          <a:p>
            <a:pPr marL="139680" indent="0">
              <a:lnSpc>
                <a:spcPct val="200000"/>
              </a:lnSpc>
              <a:buNone/>
              <a:tabLst>
                <a:tab algn="l" pos="0"/>
              </a:tabLst>
            </a:pPr>
            <a:r>
              <a:rPr b="1" lang="en-US" sz="1400" strike="noStrike" u="none">
                <a:solidFill>
                  <a:schemeClr val="dk2"/>
                </a:solidFill>
                <a:uFillTx/>
                <a:latin typeface="Open Sans SemiBold"/>
                <a:ea typeface="Open Sans SemiBold"/>
              </a:rPr>
              <a:t>Network Security</a:t>
            </a:r>
            <a:endParaRPr b="0" lang="en-US" sz="1400" strike="noStrike" u="none">
              <a:solidFill>
                <a:srgbClr val="000000"/>
              </a:solidFill>
              <a:uFillTx/>
              <a:latin typeface="Open Sans"/>
            </a:endParaRPr>
          </a:p>
          <a:p>
            <a:pPr marL="457200" indent="-317520">
              <a:lnSpc>
                <a:spcPct val="200000"/>
              </a:lnSpc>
              <a:buClr>
                <a:srgbClr val="595959"/>
              </a:buClr>
              <a:buFont typeface="Arial"/>
              <a:buChar char="•"/>
              <a:tabLst>
                <a:tab algn="l" pos="0"/>
              </a:tabLst>
            </a:pPr>
            <a:r>
              <a:rPr b="0" lang="en-US" sz="1400" strike="noStrike" u="none">
                <a:solidFill>
                  <a:schemeClr val="dk2"/>
                </a:solidFill>
                <a:uFillTx/>
                <a:latin typeface="Open Sans"/>
                <a:ea typeface="Open Sans"/>
              </a:rPr>
              <a:t>Network policies for all namespaces</a:t>
            </a:r>
            <a:endParaRPr b="0" lang="en-US" sz="1400" strike="noStrike" u="none">
              <a:solidFill>
                <a:srgbClr val="000000"/>
              </a:solidFill>
              <a:uFillTx/>
              <a:latin typeface="Open Sans"/>
            </a:endParaRPr>
          </a:p>
          <a:p>
            <a:pPr marL="457200" indent="-317520">
              <a:lnSpc>
                <a:spcPct val="200000"/>
              </a:lnSpc>
              <a:buClr>
                <a:srgbClr val="595959"/>
              </a:buClr>
              <a:buFont typeface="Arial"/>
              <a:buChar char="•"/>
              <a:tabLst>
                <a:tab algn="l" pos="0"/>
              </a:tabLst>
            </a:pPr>
            <a:r>
              <a:rPr b="0" lang="en-US" sz="1400" strike="noStrike" u="none">
                <a:solidFill>
                  <a:schemeClr val="dk2"/>
                </a:solidFill>
                <a:uFillTx/>
                <a:latin typeface="Open Sans"/>
                <a:ea typeface="Open Sans"/>
              </a:rPr>
              <a:t>Egress traffic control</a:t>
            </a:r>
            <a:endParaRPr b="0" lang="en-US" sz="1400" strike="noStrike" u="none">
              <a:solidFill>
                <a:srgbClr val="000000"/>
              </a:solidFill>
              <a:uFillTx/>
              <a:latin typeface="Open Sans"/>
            </a:endParaRPr>
          </a:p>
          <a:p>
            <a:pPr marL="457200" indent="-317520">
              <a:lnSpc>
                <a:spcPct val="200000"/>
              </a:lnSpc>
              <a:buClr>
                <a:srgbClr val="595959"/>
              </a:buClr>
              <a:buFont typeface="Arial"/>
              <a:buChar char="•"/>
              <a:tabLst>
                <a:tab algn="l" pos="0"/>
              </a:tabLst>
            </a:pPr>
            <a:r>
              <a:rPr b="0" lang="en-US" sz="1400" strike="noStrike" u="none">
                <a:solidFill>
                  <a:schemeClr val="dk2"/>
                </a:solidFill>
                <a:uFillTx/>
                <a:latin typeface="Open Sans"/>
                <a:ea typeface="Open Sans"/>
              </a:rPr>
              <a:t>Service mesh for encryption</a:t>
            </a:r>
            <a:endParaRPr b="0" lang="en-US" sz="1400" strike="noStrike" u="none">
              <a:solidFill>
                <a:srgbClr val="000000"/>
              </a:solidFill>
              <a:uFillTx/>
              <a:latin typeface="Open Sans"/>
            </a:endParaRPr>
          </a:p>
          <a:p>
            <a:pPr marL="457200" indent="-317520">
              <a:lnSpc>
                <a:spcPct val="200000"/>
              </a:lnSpc>
              <a:buClr>
                <a:srgbClr val="595959"/>
              </a:buClr>
              <a:buFont typeface="Arial"/>
              <a:buChar char="•"/>
              <a:tabLst>
                <a:tab algn="l" pos="0"/>
              </a:tabLst>
            </a:pPr>
            <a:r>
              <a:rPr b="0" lang="en-US" sz="1400" strike="noStrike" u="none">
                <a:solidFill>
                  <a:schemeClr val="dk2"/>
                </a:solidFill>
                <a:uFillTx/>
                <a:latin typeface="Open Sans"/>
                <a:ea typeface="Open Sans"/>
              </a:rPr>
              <a:t>DNS policies and filtering</a:t>
            </a:r>
            <a:endParaRPr b="0" lang="en-US" sz="1400" strike="noStrike" u="none">
              <a:solidFill>
                <a:srgbClr val="000000"/>
              </a:solidFill>
              <a:uFillTx/>
              <a:latin typeface="Open Sans"/>
            </a:endParaRPr>
          </a:p>
        </p:txBody>
      </p:sp>
      <p:sp>
        <p:nvSpPr>
          <p:cNvPr id="571" name="PlaceHolder 3"/>
          <p:cNvSpPr>
            <a:spLocks noGrp="1"/>
          </p:cNvSpPr>
          <p:nvPr>
            <p:ph/>
          </p:nvPr>
        </p:nvSpPr>
        <p:spPr>
          <a:xfrm>
            <a:off x="4832280" y="1152360"/>
            <a:ext cx="3999600" cy="3416040"/>
          </a:xfrm>
          <a:prstGeom prst="rect">
            <a:avLst/>
          </a:prstGeom>
          <a:noFill/>
          <a:ln w="0">
            <a:noFill/>
          </a:ln>
        </p:spPr>
        <p:txBody>
          <a:bodyPr lIns="91440" rIns="91440" tIns="91440" bIns="91440" anchor="t">
            <a:noAutofit/>
          </a:bodyPr>
          <a:p>
            <a:pPr marL="139680" indent="0">
              <a:lnSpc>
                <a:spcPct val="200000"/>
              </a:lnSpc>
              <a:buNone/>
              <a:tabLst>
                <a:tab algn="l" pos="0"/>
              </a:tabLst>
            </a:pPr>
            <a:r>
              <a:rPr b="1" lang="en-US" sz="1400" strike="noStrike" u="none">
                <a:solidFill>
                  <a:schemeClr val="dk2"/>
                </a:solidFill>
                <a:uFillTx/>
                <a:latin typeface="Open Sans SemiBold"/>
                <a:ea typeface="Open Sans SemiBold"/>
              </a:rPr>
              <a:t>Access Control</a:t>
            </a:r>
            <a:endParaRPr b="0" lang="en-US" sz="1400" strike="noStrike" u="none">
              <a:solidFill>
                <a:srgbClr val="000000"/>
              </a:solidFill>
              <a:uFillTx/>
              <a:latin typeface="Open Sans"/>
            </a:endParaRPr>
          </a:p>
          <a:p>
            <a:pPr marL="457200" indent="-317520">
              <a:lnSpc>
                <a:spcPct val="200000"/>
              </a:lnSpc>
              <a:buClr>
                <a:srgbClr val="595959"/>
              </a:buClr>
              <a:buFont typeface="Arial"/>
              <a:buChar char="•"/>
              <a:tabLst>
                <a:tab algn="l" pos="0"/>
              </a:tabLst>
            </a:pPr>
            <a:r>
              <a:rPr b="0" lang="en-US" sz="1400" strike="noStrike" u="none">
                <a:solidFill>
                  <a:schemeClr val="dk2"/>
                </a:solidFill>
                <a:uFillTx/>
                <a:latin typeface="Open Sans"/>
                <a:ea typeface="Open Sans"/>
              </a:rPr>
              <a:t>RBAC with minimal permissions</a:t>
            </a:r>
            <a:endParaRPr b="0" lang="en-US" sz="1400" strike="noStrike" u="none">
              <a:solidFill>
                <a:srgbClr val="000000"/>
              </a:solidFill>
              <a:uFillTx/>
              <a:latin typeface="Open Sans"/>
            </a:endParaRPr>
          </a:p>
          <a:p>
            <a:pPr marL="457200" indent="-317520">
              <a:lnSpc>
                <a:spcPct val="200000"/>
              </a:lnSpc>
              <a:buClr>
                <a:srgbClr val="595959"/>
              </a:buClr>
              <a:buFont typeface="Arial"/>
              <a:buChar char="•"/>
              <a:tabLst>
                <a:tab algn="l" pos="0"/>
              </a:tabLst>
            </a:pPr>
            <a:r>
              <a:rPr b="0" lang="en-US" sz="1400" strike="noStrike" u="none">
                <a:solidFill>
                  <a:schemeClr val="dk2"/>
                </a:solidFill>
                <a:uFillTx/>
                <a:latin typeface="Open Sans"/>
                <a:ea typeface="Open Sans"/>
              </a:rPr>
              <a:t>Time-bound credentials</a:t>
            </a:r>
            <a:endParaRPr b="0" lang="en-US" sz="1400" strike="noStrike" u="none">
              <a:solidFill>
                <a:srgbClr val="000000"/>
              </a:solidFill>
              <a:uFillTx/>
              <a:latin typeface="Open Sans"/>
            </a:endParaRPr>
          </a:p>
          <a:p>
            <a:pPr marL="457200" indent="-317520">
              <a:lnSpc>
                <a:spcPct val="200000"/>
              </a:lnSpc>
              <a:buClr>
                <a:srgbClr val="595959"/>
              </a:buClr>
              <a:buFont typeface="Arial"/>
              <a:buChar char="•"/>
              <a:tabLst>
                <a:tab algn="l" pos="0"/>
              </a:tabLst>
            </a:pPr>
            <a:r>
              <a:rPr b="0" lang="en-US" sz="1400" strike="noStrike" u="none">
                <a:solidFill>
                  <a:schemeClr val="dk2"/>
                </a:solidFill>
                <a:uFillTx/>
                <a:latin typeface="Open Sans"/>
                <a:ea typeface="Open Sans"/>
              </a:rPr>
              <a:t>External identity providers</a:t>
            </a:r>
            <a:endParaRPr b="0" lang="en-US" sz="1400" strike="noStrike" u="none">
              <a:solidFill>
                <a:srgbClr val="000000"/>
              </a:solidFill>
              <a:uFillTx/>
              <a:latin typeface="Open Sans"/>
            </a:endParaRPr>
          </a:p>
          <a:p>
            <a:pPr marL="457200" indent="-317520">
              <a:lnSpc>
                <a:spcPct val="200000"/>
              </a:lnSpc>
              <a:buClr>
                <a:srgbClr val="595959"/>
              </a:buClr>
              <a:buFont typeface="Arial"/>
              <a:buChar char="•"/>
              <a:tabLst>
                <a:tab algn="l" pos="0"/>
              </a:tabLst>
            </a:pPr>
            <a:r>
              <a:rPr b="0" lang="en-US" sz="1400" strike="noStrike" u="none">
                <a:solidFill>
                  <a:schemeClr val="dk2"/>
                </a:solidFill>
                <a:uFillTx/>
                <a:latin typeface="Open Sans"/>
                <a:ea typeface="Open Sans"/>
              </a:rPr>
              <a:t>Regular access reviews</a:t>
            </a:r>
            <a:endParaRPr b="0" lang="en-US" sz="1400" strike="noStrike" u="none">
              <a:solidFill>
                <a:srgbClr val="000000"/>
              </a:solidFill>
              <a:uFillTx/>
              <a:latin typeface="Open Sans"/>
            </a:endParaRPr>
          </a:p>
        </p:txBody>
      </p:sp>
    </p:spTree>
  </p:cSld>
  <mc:AlternateContent>
    <mc:Choice Requires="p14">
      <p:transition spd="slow" p14:dur="2000"/>
    </mc:Choice>
    <mc:Fallback>
      <p:transition spd="slow"/>
    </mc:Fallback>
  </mc:AlternateContent>
  <p:timing>
    <p:tnLst>
      <p:par>
        <p:cTn id="2435" dur="indefinite" restart="never" nodeType="tmRoot">
          <p:childTnLst>
            <p:seq>
              <p:cTn id="2436" dur="indefinite" nodeType="mainSeq">
                <p:childTnLst>
                  <p:par>
                    <p:cTn id="2437" fill="hold">
                      <p:stCondLst>
                        <p:cond delay="indefinite"/>
                      </p:stCondLst>
                      <p:childTnLst>
                        <p:par>
                          <p:cTn id="2438" fill="hold">
                            <p:stCondLst>
                              <p:cond delay="0"/>
                            </p:stCondLst>
                            <p:childTnLst>
                              <p:par>
                                <p:cTn id="2439" nodeType="clickEffect" fill="hold" presetClass="entr" presetID="1">
                                  <p:stCondLst>
                                    <p:cond delay="0"/>
                                  </p:stCondLst>
                                  <p:childTnLst>
                                    <p:set>
                                      <p:cBhvr>
                                        <p:cTn id="2440" dur="1" fill="hold">
                                          <p:stCondLst>
                                            <p:cond delay="0"/>
                                          </p:stCondLst>
                                        </p:cTn>
                                        <p:tgtEl>
                                          <p:spTgt spid="570">
                                            <p:txEl>
                                              <p:pRg st="1" end="1"/>
                                            </p:txEl>
                                          </p:spTgt>
                                        </p:tgtEl>
                                        <p:attrNameLst>
                                          <p:attrName>style.visibility</p:attrName>
                                        </p:attrNameLst>
                                      </p:cBhvr>
                                      <p:to>
                                        <p:strVal val="visible"/>
                                      </p:to>
                                    </p:set>
                                  </p:childTnLst>
                                </p:cTn>
                              </p:par>
                            </p:childTnLst>
                          </p:cTn>
                        </p:par>
                      </p:childTnLst>
                    </p:cTn>
                  </p:par>
                  <p:par>
                    <p:cTn id="2441" fill="hold">
                      <p:stCondLst>
                        <p:cond delay="indefinite"/>
                      </p:stCondLst>
                      <p:childTnLst>
                        <p:par>
                          <p:cTn id="2442" fill="hold">
                            <p:stCondLst>
                              <p:cond delay="0"/>
                            </p:stCondLst>
                            <p:childTnLst>
                              <p:par>
                                <p:cTn id="2443" nodeType="clickEffect" fill="hold" presetClass="entr" presetID="1">
                                  <p:stCondLst>
                                    <p:cond delay="0"/>
                                  </p:stCondLst>
                                  <p:childTnLst>
                                    <p:set>
                                      <p:cBhvr>
                                        <p:cTn id="2444" dur="1" fill="hold">
                                          <p:stCondLst>
                                            <p:cond delay="0"/>
                                          </p:stCondLst>
                                        </p:cTn>
                                        <p:tgtEl>
                                          <p:spTgt spid="570">
                                            <p:txEl>
                                              <p:pRg st="2" end="2"/>
                                            </p:txEl>
                                          </p:spTgt>
                                        </p:tgtEl>
                                        <p:attrNameLst>
                                          <p:attrName>style.visibility</p:attrName>
                                        </p:attrNameLst>
                                      </p:cBhvr>
                                      <p:to>
                                        <p:strVal val="visible"/>
                                      </p:to>
                                    </p:set>
                                  </p:childTnLst>
                                </p:cTn>
                              </p:par>
                            </p:childTnLst>
                          </p:cTn>
                        </p:par>
                      </p:childTnLst>
                    </p:cTn>
                  </p:par>
                  <p:par>
                    <p:cTn id="2445" fill="hold">
                      <p:stCondLst>
                        <p:cond delay="indefinite"/>
                      </p:stCondLst>
                      <p:childTnLst>
                        <p:par>
                          <p:cTn id="2446" fill="hold">
                            <p:stCondLst>
                              <p:cond delay="0"/>
                            </p:stCondLst>
                            <p:childTnLst>
                              <p:par>
                                <p:cTn id="2447" nodeType="clickEffect" fill="hold" presetClass="entr" presetID="1">
                                  <p:stCondLst>
                                    <p:cond delay="0"/>
                                  </p:stCondLst>
                                  <p:childTnLst>
                                    <p:set>
                                      <p:cBhvr>
                                        <p:cTn id="2448" dur="1" fill="hold">
                                          <p:stCondLst>
                                            <p:cond delay="0"/>
                                          </p:stCondLst>
                                        </p:cTn>
                                        <p:tgtEl>
                                          <p:spTgt spid="570">
                                            <p:txEl>
                                              <p:pRg st="3" end="3"/>
                                            </p:txEl>
                                          </p:spTgt>
                                        </p:tgtEl>
                                        <p:attrNameLst>
                                          <p:attrName>style.visibility</p:attrName>
                                        </p:attrNameLst>
                                      </p:cBhvr>
                                      <p:to>
                                        <p:strVal val="visible"/>
                                      </p:to>
                                    </p:set>
                                  </p:childTnLst>
                                </p:cTn>
                              </p:par>
                            </p:childTnLst>
                          </p:cTn>
                        </p:par>
                      </p:childTnLst>
                    </p:cTn>
                  </p:par>
                  <p:par>
                    <p:cTn id="2449" fill="hold">
                      <p:stCondLst>
                        <p:cond delay="indefinite"/>
                      </p:stCondLst>
                      <p:childTnLst>
                        <p:par>
                          <p:cTn id="2450" fill="hold">
                            <p:stCondLst>
                              <p:cond delay="0"/>
                            </p:stCondLst>
                            <p:childTnLst>
                              <p:par>
                                <p:cTn id="2451" nodeType="clickEffect" fill="hold" presetClass="entr" presetID="1">
                                  <p:stCondLst>
                                    <p:cond delay="0"/>
                                  </p:stCondLst>
                                  <p:childTnLst>
                                    <p:set>
                                      <p:cBhvr>
                                        <p:cTn id="2452" dur="1" fill="hold">
                                          <p:stCondLst>
                                            <p:cond delay="0"/>
                                          </p:stCondLst>
                                        </p:cTn>
                                        <p:tgtEl>
                                          <p:spTgt spid="570">
                                            <p:txEl>
                                              <p:pRg st="4" end="4"/>
                                            </p:txEl>
                                          </p:spTgt>
                                        </p:tgtEl>
                                        <p:attrNameLst>
                                          <p:attrName>style.visibility</p:attrName>
                                        </p:attrNameLst>
                                      </p:cBhvr>
                                      <p:to>
                                        <p:strVal val="visible"/>
                                      </p:to>
                                    </p:set>
                                  </p:childTnLst>
                                </p:cTn>
                              </p:par>
                            </p:childTnLst>
                          </p:cTn>
                        </p:par>
                      </p:childTnLst>
                    </p:cTn>
                  </p:par>
                  <p:par>
                    <p:cTn id="2453" fill="hold">
                      <p:stCondLst>
                        <p:cond delay="indefinite"/>
                      </p:stCondLst>
                      <p:childTnLst>
                        <p:par>
                          <p:cTn id="2454" fill="hold">
                            <p:stCondLst>
                              <p:cond delay="0"/>
                            </p:stCondLst>
                            <p:childTnLst>
                              <p:par>
                                <p:cTn id="2455" nodeType="clickEffect" fill="hold" presetClass="entr" presetID="1">
                                  <p:stCondLst>
                                    <p:cond delay="0"/>
                                  </p:stCondLst>
                                  <p:childTnLst>
                                    <p:set>
                                      <p:cBhvr>
                                        <p:cTn id="2456" dur="1" fill="hold">
                                          <p:stCondLst>
                                            <p:cond delay="0"/>
                                          </p:stCondLst>
                                        </p:cTn>
                                        <p:tgtEl>
                                          <p:spTgt spid="571">
                                            <p:txEl>
                                              <p:pRg st="1" end="1"/>
                                            </p:txEl>
                                          </p:spTgt>
                                        </p:tgtEl>
                                        <p:attrNameLst>
                                          <p:attrName>style.visibility</p:attrName>
                                        </p:attrNameLst>
                                      </p:cBhvr>
                                      <p:to>
                                        <p:strVal val="visible"/>
                                      </p:to>
                                    </p:set>
                                  </p:childTnLst>
                                </p:cTn>
                              </p:par>
                            </p:childTnLst>
                          </p:cTn>
                        </p:par>
                      </p:childTnLst>
                    </p:cTn>
                  </p:par>
                  <p:par>
                    <p:cTn id="2457" fill="hold">
                      <p:stCondLst>
                        <p:cond delay="indefinite"/>
                      </p:stCondLst>
                      <p:childTnLst>
                        <p:par>
                          <p:cTn id="2458" fill="hold">
                            <p:stCondLst>
                              <p:cond delay="0"/>
                            </p:stCondLst>
                            <p:childTnLst>
                              <p:par>
                                <p:cTn id="2459" nodeType="clickEffect" fill="hold" presetClass="entr" presetID="1">
                                  <p:stCondLst>
                                    <p:cond delay="0"/>
                                  </p:stCondLst>
                                  <p:childTnLst>
                                    <p:set>
                                      <p:cBhvr>
                                        <p:cTn id="2460" dur="1" fill="hold">
                                          <p:stCondLst>
                                            <p:cond delay="0"/>
                                          </p:stCondLst>
                                        </p:cTn>
                                        <p:tgtEl>
                                          <p:spTgt spid="571">
                                            <p:txEl>
                                              <p:pRg st="2" end="2"/>
                                            </p:txEl>
                                          </p:spTgt>
                                        </p:tgtEl>
                                        <p:attrNameLst>
                                          <p:attrName>style.visibility</p:attrName>
                                        </p:attrNameLst>
                                      </p:cBhvr>
                                      <p:to>
                                        <p:strVal val="visible"/>
                                      </p:to>
                                    </p:set>
                                  </p:childTnLst>
                                </p:cTn>
                              </p:par>
                            </p:childTnLst>
                          </p:cTn>
                        </p:par>
                      </p:childTnLst>
                    </p:cTn>
                  </p:par>
                  <p:par>
                    <p:cTn id="2461" fill="hold">
                      <p:stCondLst>
                        <p:cond delay="indefinite"/>
                      </p:stCondLst>
                      <p:childTnLst>
                        <p:par>
                          <p:cTn id="2462" fill="hold">
                            <p:stCondLst>
                              <p:cond delay="0"/>
                            </p:stCondLst>
                            <p:childTnLst>
                              <p:par>
                                <p:cTn id="2463" nodeType="clickEffect" fill="hold" presetClass="entr" presetID="1">
                                  <p:stCondLst>
                                    <p:cond delay="0"/>
                                  </p:stCondLst>
                                  <p:childTnLst>
                                    <p:set>
                                      <p:cBhvr>
                                        <p:cTn id="2464" dur="1" fill="hold">
                                          <p:stCondLst>
                                            <p:cond delay="0"/>
                                          </p:stCondLst>
                                        </p:cTn>
                                        <p:tgtEl>
                                          <p:spTgt spid="571">
                                            <p:txEl>
                                              <p:pRg st="3" end="3"/>
                                            </p:txEl>
                                          </p:spTgt>
                                        </p:tgtEl>
                                        <p:attrNameLst>
                                          <p:attrName>style.visibility</p:attrName>
                                        </p:attrNameLst>
                                      </p:cBhvr>
                                      <p:to>
                                        <p:strVal val="visible"/>
                                      </p:to>
                                    </p:set>
                                  </p:childTnLst>
                                </p:cTn>
                              </p:par>
                            </p:childTnLst>
                          </p:cTn>
                        </p:par>
                      </p:childTnLst>
                    </p:cTn>
                  </p:par>
                  <p:par>
                    <p:cTn id="2465" fill="hold">
                      <p:stCondLst>
                        <p:cond delay="indefinite"/>
                      </p:stCondLst>
                      <p:childTnLst>
                        <p:par>
                          <p:cTn id="2466" fill="hold">
                            <p:stCondLst>
                              <p:cond delay="0"/>
                            </p:stCondLst>
                            <p:childTnLst>
                              <p:par>
                                <p:cTn id="2467" nodeType="clickEffect" fill="hold" presetClass="entr" presetID="1">
                                  <p:stCondLst>
                                    <p:cond delay="0"/>
                                  </p:stCondLst>
                                  <p:childTnLst>
                                    <p:set>
                                      <p:cBhvr>
                                        <p:cTn id="2468" dur="1" fill="hold">
                                          <p:stCondLst>
                                            <p:cond delay="0"/>
                                          </p:stCondLst>
                                        </p:cTn>
                                        <p:tgtEl>
                                          <p:spTgt spid="571">
                                            <p:txEl>
                                              <p:pRg st="4" end="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2" name="PlaceHolder 1"/>
          <p:cNvSpPr>
            <a:spLocks noGrp="1"/>
          </p:cNvSpPr>
          <p:nvPr>
            <p:ph type="title"/>
          </p:nvPr>
        </p:nvSpPr>
        <p:spPr>
          <a:xfrm>
            <a:off x="311760" y="444960"/>
            <a:ext cx="7683120" cy="609840"/>
          </a:xfrm>
          <a:prstGeom prst="rect">
            <a:avLst/>
          </a:prstGeom>
          <a:noFill/>
          <a:ln w="0">
            <a:noFill/>
          </a:ln>
        </p:spPr>
        <p:txBody>
          <a:bodyPr lIns="91440" rIns="91440" tIns="91440" bIns="91440" anchor="t">
            <a:noAutofit/>
          </a:bodyPr>
          <a:p>
            <a:pPr indent="0">
              <a:lnSpc>
                <a:spcPct val="100000"/>
              </a:lnSpc>
              <a:buNone/>
            </a:pPr>
            <a:r>
              <a:rPr b="0" lang="en-US" sz="2800" strike="noStrike" u="none">
                <a:solidFill>
                  <a:schemeClr val="dk1"/>
                </a:solidFill>
                <a:uFillTx/>
                <a:latin typeface="Open Sans"/>
                <a:ea typeface="Open Sans"/>
              </a:rPr>
              <a:t>Runtime Protection</a:t>
            </a:r>
            <a:endParaRPr b="0" lang="en-US" sz="2800" strike="noStrike" u="none">
              <a:solidFill>
                <a:srgbClr val="000000"/>
              </a:solidFill>
              <a:uFillTx/>
              <a:latin typeface="Arial"/>
            </a:endParaRPr>
          </a:p>
        </p:txBody>
      </p:sp>
      <p:sp>
        <p:nvSpPr>
          <p:cNvPr id="573" name="PlaceHolder 2"/>
          <p:cNvSpPr>
            <a:spLocks noGrp="1"/>
          </p:cNvSpPr>
          <p:nvPr>
            <p:ph/>
          </p:nvPr>
        </p:nvSpPr>
        <p:spPr>
          <a:xfrm>
            <a:off x="311760" y="1152360"/>
            <a:ext cx="4362840" cy="3416040"/>
          </a:xfrm>
          <a:prstGeom prst="rect">
            <a:avLst/>
          </a:prstGeom>
          <a:noFill/>
          <a:ln w="0">
            <a:noFill/>
          </a:ln>
        </p:spPr>
        <p:txBody>
          <a:bodyPr lIns="91440" rIns="91440" tIns="91440" bIns="91440" anchor="t">
            <a:noAutofit/>
          </a:bodyPr>
          <a:p>
            <a:pPr marL="139680" indent="0">
              <a:lnSpc>
                <a:spcPct val="200000"/>
              </a:lnSpc>
              <a:buNone/>
              <a:tabLst>
                <a:tab algn="l" pos="0"/>
              </a:tabLst>
            </a:pPr>
            <a:r>
              <a:rPr b="1" lang="en-US" sz="1400" strike="noStrike" u="none">
                <a:solidFill>
                  <a:schemeClr val="dk2"/>
                </a:solidFill>
                <a:uFillTx/>
                <a:latin typeface="Open Sans SemiBold"/>
                <a:ea typeface="Open Sans SemiBold"/>
              </a:rPr>
              <a:t>Workload Isolation</a:t>
            </a:r>
            <a:endParaRPr b="0" lang="en-US" sz="1400" strike="noStrike" u="none">
              <a:solidFill>
                <a:srgbClr val="000000"/>
              </a:solidFill>
              <a:uFillTx/>
              <a:latin typeface="Open Sans"/>
            </a:endParaRPr>
          </a:p>
          <a:p>
            <a:pPr marL="457200" indent="-317520">
              <a:lnSpc>
                <a:spcPct val="200000"/>
              </a:lnSpc>
              <a:buClr>
                <a:srgbClr val="595959"/>
              </a:buClr>
              <a:buFont typeface="Arial"/>
              <a:buChar char="•"/>
              <a:tabLst>
                <a:tab algn="l" pos="0"/>
              </a:tabLst>
            </a:pPr>
            <a:r>
              <a:rPr b="0" lang="en-US" sz="1400" strike="noStrike" u="none">
                <a:solidFill>
                  <a:schemeClr val="dk2"/>
                </a:solidFill>
                <a:uFillTx/>
                <a:latin typeface="Open Sans"/>
                <a:ea typeface="Open Sans"/>
              </a:rPr>
              <a:t>Pod security standards enforcement</a:t>
            </a:r>
            <a:endParaRPr b="0" lang="en-US" sz="1400" strike="noStrike" u="none">
              <a:solidFill>
                <a:srgbClr val="000000"/>
              </a:solidFill>
              <a:uFillTx/>
              <a:latin typeface="Open Sans"/>
            </a:endParaRPr>
          </a:p>
          <a:p>
            <a:pPr marL="457200" indent="-317520">
              <a:lnSpc>
                <a:spcPct val="200000"/>
              </a:lnSpc>
              <a:buClr>
                <a:srgbClr val="595959"/>
              </a:buClr>
              <a:buFont typeface="Arial"/>
              <a:buChar char="•"/>
              <a:tabLst>
                <a:tab algn="l" pos="0"/>
              </a:tabLst>
            </a:pPr>
            <a:r>
              <a:rPr b="0" lang="en-US" sz="1400" strike="noStrike" u="none">
                <a:solidFill>
                  <a:schemeClr val="dk2"/>
                </a:solidFill>
                <a:uFillTx/>
                <a:latin typeface="Open Sans"/>
                <a:ea typeface="Open Sans"/>
              </a:rPr>
              <a:t>Runtime vulnerability scanning</a:t>
            </a:r>
            <a:endParaRPr b="0" lang="en-US" sz="1400" strike="noStrike" u="none">
              <a:solidFill>
                <a:srgbClr val="000000"/>
              </a:solidFill>
              <a:uFillTx/>
              <a:latin typeface="Open Sans"/>
            </a:endParaRPr>
          </a:p>
          <a:p>
            <a:pPr marL="457200" indent="-317520">
              <a:lnSpc>
                <a:spcPct val="200000"/>
              </a:lnSpc>
              <a:buClr>
                <a:srgbClr val="595959"/>
              </a:buClr>
              <a:buFont typeface="Arial"/>
              <a:buChar char="•"/>
              <a:tabLst>
                <a:tab algn="l" pos="0"/>
              </a:tabLst>
            </a:pPr>
            <a:r>
              <a:rPr b="0" lang="en-US" sz="1400" strike="noStrike" u="none">
                <a:solidFill>
                  <a:schemeClr val="dk2"/>
                </a:solidFill>
                <a:uFillTx/>
                <a:latin typeface="Open Sans"/>
                <a:ea typeface="Open Sans"/>
              </a:rPr>
              <a:t>Behavioral analysis and anomaly detection </a:t>
            </a:r>
            <a:endParaRPr b="0" lang="en-US" sz="1400" strike="noStrike" u="none">
              <a:solidFill>
                <a:srgbClr val="000000"/>
              </a:solidFill>
              <a:uFillTx/>
              <a:latin typeface="Open Sans"/>
            </a:endParaRPr>
          </a:p>
          <a:p>
            <a:pPr marL="457200" indent="-317520">
              <a:lnSpc>
                <a:spcPct val="200000"/>
              </a:lnSpc>
              <a:buClr>
                <a:srgbClr val="595959"/>
              </a:buClr>
              <a:buFont typeface="Arial"/>
              <a:buChar char="•"/>
              <a:tabLst>
                <a:tab algn="l" pos="0"/>
              </a:tabLst>
            </a:pPr>
            <a:r>
              <a:rPr b="0" lang="en-US" sz="1400" strike="noStrike" u="none">
                <a:solidFill>
                  <a:schemeClr val="dk2"/>
                </a:solidFill>
                <a:uFillTx/>
                <a:latin typeface="Open Sans"/>
                <a:ea typeface="Open Sans"/>
              </a:rPr>
              <a:t>Resource quotas and limits</a:t>
            </a:r>
            <a:endParaRPr b="0" lang="en-US" sz="1400" strike="noStrike" u="none">
              <a:solidFill>
                <a:srgbClr val="000000"/>
              </a:solidFill>
              <a:uFillTx/>
              <a:latin typeface="Open Sans"/>
            </a:endParaRPr>
          </a:p>
        </p:txBody>
      </p:sp>
      <p:sp>
        <p:nvSpPr>
          <p:cNvPr id="574" name="PlaceHolder 3"/>
          <p:cNvSpPr>
            <a:spLocks noGrp="1"/>
          </p:cNvSpPr>
          <p:nvPr>
            <p:ph/>
          </p:nvPr>
        </p:nvSpPr>
        <p:spPr>
          <a:xfrm>
            <a:off x="4832280" y="1152360"/>
            <a:ext cx="3999600" cy="3416040"/>
          </a:xfrm>
          <a:prstGeom prst="rect">
            <a:avLst/>
          </a:prstGeom>
          <a:noFill/>
          <a:ln w="0">
            <a:noFill/>
          </a:ln>
        </p:spPr>
        <p:txBody>
          <a:bodyPr lIns="91440" rIns="91440" tIns="91440" bIns="91440" anchor="t">
            <a:noAutofit/>
          </a:bodyPr>
          <a:p>
            <a:pPr marL="139680" indent="0">
              <a:lnSpc>
                <a:spcPct val="200000"/>
              </a:lnSpc>
              <a:buNone/>
              <a:tabLst>
                <a:tab algn="l" pos="0"/>
              </a:tabLst>
            </a:pPr>
            <a:r>
              <a:rPr b="1" lang="en-US" sz="1400" strike="noStrike" u="none">
                <a:solidFill>
                  <a:schemeClr val="dk2"/>
                </a:solidFill>
                <a:uFillTx/>
                <a:latin typeface="Open Sans SemiBold"/>
                <a:ea typeface="Open Sans SemiBold"/>
              </a:rPr>
              <a:t>Monitoring and Response</a:t>
            </a:r>
            <a:endParaRPr b="0" lang="en-US" sz="1400" strike="noStrike" u="none">
              <a:solidFill>
                <a:srgbClr val="000000"/>
              </a:solidFill>
              <a:uFillTx/>
              <a:latin typeface="Open Sans"/>
            </a:endParaRPr>
          </a:p>
          <a:p>
            <a:pPr marL="457200" indent="-317520">
              <a:lnSpc>
                <a:spcPct val="200000"/>
              </a:lnSpc>
              <a:buClr>
                <a:srgbClr val="595959"/>
              </a:buClr>
              <a:buFont typeface="Arial"/>
              <a:buChar char="•"/>
              <a:tabLst>
                <a:tab algn="l" pos="0"/>
              </a:tabLst>
            </a:pPr>
            <a:r>
              <a:rPr b="0" lang="en-US" sz="1400" strike="noStrike" u="none">
                <a:solidFill>
                  <a:schemeClr val="dk2"/>
                </a:solidFill>
                <a:uFillTx/>
                <a:latin typeface="Open Sans"/>
                <a:ea typeface="Open Sans"/>
              </a:rPr>
              <a:t>Centralized logging</a:t>
            </a:r>
            <a:endParaRPr b="0" lang="en-US" sz="1400" strike="noStrike" u="none">
              <a:solidFill>
                <a:srgbClr val="000000"/>
              </a:solidFill>
              <a:uFillTx/>
              <a:latin typeface="Open Sans"/>
            </a:endParaRPr>
          </a:p>
          <a:p>
            <a:pPr marL="457200" indent="-317520">
              <a:lnSpc>
                <a:spcPct val="200000"/>
              </a:lnSpc>
              <a:buClr>
                <a:srgbClr val="595959"/>
              </a:buClr>
              <a:buFont typeface="Arial"/>
              <a:buChar char="•"/>
              <a:tabLst>
                <a:tab algn="l" pos="0"/>
              </a:tabLst>
            </a:pPr>
            <a:r>
              <a:rPr b="0" lang="en-US" sz="1400" strike="noStrike" u="none">
                <a:solidFill>
                  <a:schemeClr val="dk2"/>
                </a:solidFill>
                <a:uFillTx/>
                <a:latin typeface="Open Sans"/>
                <a:ea typeface="Open Sans"/>
              </a:rPr>
              <a:t>Audit logging enabled</a:t>
            </a:r>
            <a:endParaRPr b="0" lang="en-US" sz="1400" strike="noStrike" u="none">
              <a:solidFill>
                <a:srgbClr val="000000"/>
              </a:solidFill>
              <a:uFillTx/>
              <a:latin typeface="Open Sans"/>
            </a:endParaRPr>
          </a:p>
          <a:p>
            <a:pPr marL="457200" indent="-317520">
              <a:lnSpc>
                <a:spcPct val="200000"/>
              </a:lnSpc>
              <a:buClr>
                <a:srgbClr val="595959"/>
              </a:buClr>
              <a:buFont typeface="Arial"/>
              <a:buChar char="•"/>
              <a:tabLst>
                <a:tab algn="l" pos="0"/>
              </a:tabLst>
            </a:pPr>
            <a:r>
              <a:rPr b="0" lang="en-US" sz="1400" strike="noStrike" u="none">
                <a:solidFill>
                  <a:schemeClr val="dk2"/>
                </a:solidFill>
                <a:uFillTx/>
                <a:latin typeface="Open Sans"/>
                <a:ea typeface="Open Sans"/>
              </a:rPr>
              <a:t>Automated incident response</a:t>
            </a:r>
            <a:endParaRPr b="0" lang="en-US" sz="1400" strike="noStrike" u="none">
              <a:solidFill>
                <a:srgbClr val="000000"/>
              </a:solidFill>
              <a:uFillTx/>
              <a:latin typeface="Open Sans"/>
            </a:endParaRPr>
          </a:p>
          <a:p>
            <a:pPr marL="457200" indent="-317520">
              <a:lnSpc>
                <a:spcPct val="200000"/>
              </a:lnSpc>
              <a:buClr>
                <a:srgbClr val="595959"/>
              </a:buClr>
              <a:buFont typeface="Arial"/>
              <a:buChar char="•"/>
              <a:tabLst>
                <a:tab algn="l" pos="0"/>
              </a:tabLst>
            </a:pPr>
            <a:r>
              <a:rPr b="0" lang="en-US" sz="1400" strike="noStrike" u="none">
                <a:solidFill>
                  <a:schemeClr val="dk2"/>
                </a:solidFill>
                <a:uFillTx/>
                <a:latin typeface="Open Sans"/>
                <a:ea typeface="Open Sans"/>
              </a:rPr>
              <a:t>Regular security assessments</a:t>
            </a:r>
            <a:endParaRPr b="0" lang="en-US" sz="1400" strike="noStrike" u="none">
              <a:solidFill>
                <a:srgbClr val="000000"/>
              </a:solidFill>
              <a:uFillTx/>
              <a:latin typeface="Open Sans"/>
            </a:endParaRPr>
          </a:p>
        </p:txBody>
      </p:sp>
    </p:spTree>
  </p:cSld>
  <mc:AlternateContent>
    <mc:Choice Requires="p14">
      <p:transition spd="slow" p14:dur="2000"/>
    </mc:Choice>
    <mc:Fallback>
      <p:transition spd="slow"/>
    </mc:Fallback>
  </mc:AlternateContent>
  <p:timing>
    <p:tnLst>
      <p:par>
        <p:cTn id="2469" dur="indefinite" restart="never" nodeType="tmRoot">
          <p:childTnLst>
            <p:seq>
              <p:cTn id="2470" dur="indefinite" nodeType="mainSeq">
                <p:childTnLst>
                  <p:par>
                    <p:cTn id="2471" fill="hold">
                      <p:stCondLst>
                        <p:cond delay="indefinite"/>
                      </p:stCondLst>
                      <p:childTnLst>
                        <p:par>
                          <p:cTn id="2472" fill="hold">
                            <p:stCondLst>
                              <p:cond delay="0"/>
                            </p:stCondLst>
                            <p:childTnLst>
                              <p:par>
                                <p:cTn id="2473" nodeType="clickEffect" fill="hold" presetClass="entr" presetID="1">
                                  <p:stCondLst>
                                    <p:cond delay="0"/>
                                  </p:stCondLst>
                                  <p:childTnLst>
                                    <p:set>
                                      <p:cBhvr>
                                        <p:cTn id="2474" dur="1" fill="hold">
                                          <p:stCondLst>
                                            <p:cond delay="0"/>
                                          </p:stCondLst>
                                        </p:cTn>
                                        <p:tgtEl>
                                          <p:spTgt spid="573">
                                            <p:txEl>
                                              <p:pRg st="1" end="1"/>
                                            </p:txEl>
                                          </p:spTgt>
                                        </p:tgtEl>
                                        <p:attrNameLst>
                                          <p:attrName>style.visibility</p:attrName>
                                        </p:attrNameLst>
                                      </p:cBhvr>
                                      <p:to>
                                        <p:strVal val="visible"/>
                                      </p:to>
                                    </p:set>
                                  </p:childTnLst>
                                </p:cTn>
                              </p:par>
                            </p:childTnLst>
                          </p:cTn>
                        </p:par>
                      </p:childTnLst>
                    </p:cTn>
                  </p:par>
                  <p:par>
                    <p:cTn id="2475" fill="hold">
                      <p:stCondLst>
                        <p:cond delay="indefinite"/>
                      </p:stCondLst>
                      <p:childTnLst>
                        <p:par>
                          <p:cTn id="2476" fill="hold">
                            <p:stCondLst>
                              <p:cond delay="0"/>
                            </p:stCondLst>
                            <p:childTnLst>
                              <p:par>
                                <p:cTn id="2477" nodeType="clickEffect" fill="hold" presetClass="entr" presetID="1">
                                  <p:stCondLst>
                                    <p:cond delay="0"/>
                                  </p:stCondLst>
                                  <p:childTnLst>
                                    <p:set>
                                      <p:cBhvr>
                                        <p:cTn id="2478" dur="1" fill="hold">
                                          <p:stCondLst>
                                            <p:cond delay="0"/>
                                          </p:stCondLst>
                                        </p:cTn>
                                        <p:tgtEl>
                                          <p:spTgt spid="573">
                                            <p:txEl>
                                              <p:pRg st="2" end="2"/>
                                            </p:txEl>
                                          </p:spTgt>
                                        </p:tgtEl>
                                        <p:attrNameLst>
                                          <p:attrName>style.visibility</p:attrName>
                                        </p:attrNameLst>
                                      </p:cBhvr>
                                      <p:to>
                                        <p:strVal val="visible"/>
                                      </p:to>
                                    </p:set>
                                  </p:childTnLst>
                                </p:cTn>
                              </p:par>
                            </p:childTnLst>
                          </p:cTn>
                        </p:par>
                      </p:childTnLst>
                    </p:cTn>
                  </p:par>
                  <p:par>
                    <p:cTn id="2479" fill="hold">
                      <p:stCondLst>
                        <p:cond delay="indefinite"/>
                      </p:stCondLst>
                      <p:childTnLst>
                        <p:par>
                          <p:cTn id="2480" fill="hold">
                            <p:stCondLst>
                              <p:cond delay="0"/>
                            </p:stCondLst>
                            <p:childTnLst>
                              <p:par>
                                <p:cTn id="2481" nodeType="clickEffect" fill="hold" presetClass="entr" presetID="1">
                                  <p:stCondLst>
                                    <p:cond delay="0"/>
                                  </p:stCondLst>
                                  <p:childTnLst>
                                    <p:set>
                                      <p:cBhvr>
                                        <p:cTn id="2482" dur="1" fill="hold">
                                          <p:stCondLst>
                                            <p:cond delay="0"/>
                                          </p:stCondLst>
                                        </p:cTn>
                                        <p:tgtEl>
                                          <p:spTgt spid="573">
                                            <p:txEl>
                                              <p:pRg st="3" end="3"/>
                                            </p:txEl>
                                          </p:spTgt>
                                        </p:tgtEl>
                                        <p:attrNameLst>
                                          <p:attrName>style.visibility</p:attrName>
                                        </p:attrNameLst>
                                      </p:cBhvr>
                                      <p:to>
                                        <p:strVal val="visible"/>
                                      </p:to>
                                    </p:set>
                                  </p:childTnLst>
                                </p:cTn>
                              </p:par>
                            </p:childTnLst>
                          </p:cTn>
                        </p:par>
                      </p:childTnLst>
                    </p:cTn>
                  </p:par>
                  <p:par>
                    <p:cTn id="2483" fill="hold">
                      <p:stCondLst>
                        <p:cond delay="indefinite"/>
                      </p:stCondLst>
                      <p:childTnLst>
                        <p:par>
                          <p:cTn id="2484" fill="hold">
                            <p:stCondLst>
                              <p:cond delay="0"/>
                            </p:stCondLst>
                            <p:childTnLst>
                              <p:par>
                                <p:cTn id="2485" nodeType="clickEffect" fill="hold" presetClass="entr" presetID="1">
                                  <p:stCondLst>
                                    <p:cond delay="0"/>
                                  </p:stCondLst>
                                  <p:childTnLst>
                                    <p:set>
                                      <p:cBhvr>
                                        <p:cTn id="2486" dur="1" fill="hold">
                                          <p:stCondLst>
                                            <p:cond delay="0"/>
                                          </p:stCondLst>
                                        </p:cTn>
                                        <p:tgtEl>
                                          <p:spTgt spid="573">
                                            <p:txEl>
                                              <p:pRg st="4" end="4"/>
                                            </p:txEl>
                                          </p:spTgt>
                                        </p:tgtEl>
                                        <p:attrNameLst>
                                          <p:attrName>style.visibility</p:attrName>
                                        </p:attrNameLst>
                                      </p:cBhvr>
                                      <p:to>
                                        <p:strVal val="visible"/>
                                      </p:to>
                                    </p:set>
                                  </p:childTnLst>
                                </p:cTn>
                              </p:par>
                            </p:childTnLst>
                          </p:cTn>
                        </p:par>
                      </p:childTnLst>
                    </p:cTn>
                  </p:par>
                  <p:par>
                    <p:cTn id="2487" fill="hold">
                      <p:stCondLst>
                        <p:cond delay="indefinite"/>
                      </p:stCondLst>
                      <p:childTnLst>
                        <p:par>
                          <p:cTn id="2488" fill="hold">
                            <p:stCondLst>
                              <p:cond delay="0"/>
                            </p:stCondLst>
                            <p:childTnLst>
                              <p:par>
                                <p:cTn id="2489" nodeType="clickEffect" fill="hold" presetClass="entr" presetID="1">
                                  <p:stCondLst>
                                    <p:cond delay="0"/>
                                  </p:stCondLst>
                                  <p:childTnLst>
                                    <p:set>
                                      <p:cBhvr>
                                        <p:cTn id="2490" dur="1" fill="hold">
                                          <p:stCondLst>
                                            <p:cond delay="0"/>
                                          </p:stCondLst>
                                        </p:cTn>
                                        <p:tgtEl>
                                          <p:spTgt spid="574">
                                            <p:txEl>
                                              <p:pRg st="1" end="1"/>
                                            </p:txEl>
                                          </p:spTgt>
                                        </p:tgtEl>
                                        <p:attrNameLst>
                                          <p:attrName>style.visibility</p:attrName>
                                        </p:attrNameLst>
                                      </p:cBhvr>
                                      <p:to>
                                        <p:strVal val="visible"/>
                                      </p:to>
                                    </p:set>
                                  </p:childTnLst>
                                </p:cTn>
                              </p:par>
                            </p:childTnLst>
                          </p:cTn>
                        </p:par>
                      </p:childTnLst>
                    </p:cTn>
                  </p:par>
                  <p:par>
                    <p:cTn id="2491" fill="hold">
                      <p:stCondLst>
                        <p:cond delay="indefinite"/>
                      </p:stCondLst>
                      <p:childTnLst>
                        <p:par>
                          <p:cTn id="2492" fill="hold">
                            <p:stCondLst>
                              <p:cond delay="0"/>
                            </p:stCondLst>
                            <p:childTnLst>
                              <p:par>
                                <p:cTn id="2493" nodeType="clickEffect" fill="hold" presetClass="entr" presetID="1">
                                  <p:stCondLst>
                                    <p:cond delay="0"/>
                                  </p:stCondLst>
                                  <p:childTnLst>
                                    <p:set>
                                      <p:cBhvr>
                                        <p:cTn id="2494" dur="1" fill="hold">
                                          <p:stCondLst>
                                            <p:cond delay="0"/>
                                          </p:stCondLst>
                                        </p:cTn>
                                        <p:tgtEl>
                                          <p:spTgt spid="574">
                                            <p:txEl>
                                              <p:pRg st="2" end="2"/>
                                            </p:txEl>
                                          </p:spTgt>
                                        </p:tgtEl>
                                        <p:attrNameLst>
                                          <p:attrName>style.visibility</p:attrName>
                                        </p:attrNameLst>
                                      </p:cBhvr>
                                      <p:to>
                                        <p:strVal val="visible"/>
                                      </p:to>
                                    </p:set>
                                  </p:childTnLst>
                                </p:cTn>
                              </p:par>
                            </p:childTnLst>
                          </p:cTn>
                        </p:par>
                      </p:childTnLst>
                    </p:cTn>
                  </p:par>
                  <p:par>
                    <p:cTn id="2495" fill="hold">
                      <p:stCondLst>
                        <p:cond delay="indefinite"/>
                      </p:stCondLst>
                      <p:childTnLst>
                        <p:par>
                          <p:cTn id="2496" fill="hold">
                            <p:stCondLst>
                              <p:cond delay="0"/>
                            </p:stCondLst>
                            <p:childTnLst>
                              <p:par>
                                <p:cTn id="2497" nodeType="clickEffect" fill="hold" presetClass="entr" presetID="1">
                                  <p:stCondLst>
                                    <p:cond delay="0"/>
                                  </p:stCondLst>
                                  <p:childTnLst>
                                    <p:set>
                                      <p:cBhvr>
                                        <p:cTn id="2498" dur="1" fill="hold">
                                          <p:stCondLst>
                                            <p:cond delay="0"/>
                                          </p:stCondLst>
                                        </p:cTn>
                                        <p:tgtEl>
                                          <p:spTgt spid="574">
                                            <p:txEl>
                                              <p:pRg st="3" end="3"/>
                                            </p:txEl>
                                          </p:spTgt>
                                        </p:tgtEl>
                                        <p:attrNameLst>
                                          <p:attrName>style.visibility</p:attrName>
                                        </p:attrNameLst>
                                      </p:cBhvr>
                                      <p:to>
                                        <p:strVal val="visible"/>
                                      </p:to>
                                    </p:set>
                                  </p:childTnLst>
                                </p:cTn>
                              </p:par>
                            </p:childTnLst>
                          </p:cTn>
                        </p:par>
                      </p:childTnLst>
                    </p:cTn>
                  </p:par>
                  <p:par>
                    <p:cTn id="2499" fill="hold">
                      <p:stCondLst>
                        <p:cond delay="indefinite"/>
                      </p:stCondLst>
                      <p:childTnLst>
                        <p:par>
                          <p:cTn id="2500" fill="hold">
                            <p:stCondLst>
                              <p:cond delay="0"/>
                            </p:stCondLst>
                            <p:childTnLst>
                              <p:par>
                                <p:cTn id="2501" nodeType="clickEffect" fill="hold" presetClass="entr" presetID="1">
                                  <p:stCondLst>
                                    <p:cond delay="0"/>
                                  </p:stCondLst>
                                  <p:childTnLst>
                                    <p:set>
                                      <p:cBhvr>
                                        <p:cTn id="2502" dur="1" fill="hold">
                                          <p:stCondLst>
                                            <p:cond delay="0"/>
                                          </p:stCondLst>
                                        </p:cTn>
                                        <p:tgtEl>
                                          <p:spTgt spid="574">
                                            <p:txEl>
                                              <p:pRg st="4" end="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5" name="PlaceHolder 1"/>
          <p:cNvSpPr>
            <a:spLocks noGrp="1"/>
          </p:cNvSpPr>
          <p:nvPr>
            <p:ph type="title"/>
          </p:nvPr>
        </p:nvSpPr>
        <p:spPr>
          <a:xfrm>
            <a:off x="311760" y="444960"/>
            <a:ext cx="7683120" cy="609840"/>
          </a:xfrm>
          <a:prstGeom prst="rect">
            <a:avLst/>
          </a:prstGeom>
          <a:noFill/>
          <a:ln w="0">
            <a:noFill/>
          </a:ln>
        </p:spPr>
        <p:txBody>
          <a:bodyPr lIns="91440" rIns="91440" tIns="91440" bIns="91440" anchor="t">
            <a:noAutofit/>
          </a:bodyPr>
          <a:p>
            <a:pPr indent="0">
              <a:lnSpc>
                <a:spcPct val="100000"/>
              </a:lnSpc>
              <a:buNone/>
            </a:pPr>
            <a:r>
              <a:rPr b="0" lang="en-US" sz="2800" strike="noStrike" u="none">
                <a:solidFill>
                  <a:schemeClr val="dk1"/>
                </a:solidFill>
                <a:uFillTx/>
                <a:latin typeface="Open Sans"/>
                <a:ea typeface="Open Sans"/>
              </a:rPr>
              <a:t>Essential FOSS Security Tools</a:t>
            </a:r>
            <a:endParaRPr b="0" lang="en-US" sz="2800" strike="noStrike" u="none">
              <a:solidFill>
                <a:srgbClr val="000000"/>
              </a:solidFill>
              <a:uFillTx/>
              <a:latin typeface="Arial"/>
            </a:endParaRPr>
          </a:p>
        </p:txBody>
      </p:sp>
      <p:sp>
        <p:nvSpPr>
          <p:cNvPr id="576" name="PlaceHolder 2"/>
          <p:cNvSpPr>
            <a:spLocks noGrp="1"/>
          </p:cNvSpPr>
          <p:nvPr>
            <p:ph/>
          </p:nvPr>
        </p:nvSpPr>
        <p:spPr>
          <a:xfrm>
            <a:off x="311760" y="1152360"/>
            <a:ext cx="4362840" cy="3416040"/>
          </a:xfrm>
          <a:prstGeom prst="rect">
            <a:avLst/>
          </a:prstGeom>
          <a:noFill/>
          <a:ln w="0">
            <a:noFill/>
          </a:ln>
        </p:spPr>
        <p:txBody>
          <a:bodyPr lIns="91440" rIns="91440" tIns="91440" bIns="91440" anchor="t">
            <a:noAutofit/>
          </a:bodyPr>
          <a:p>
            <a:pPr marL="139680" indent="0">
              <a:lnSpc>
                <a:spcPct val="200000"/>
              </a:lnSpc>
              <a:buNone/>
              <a:tabLst>
                <a:tab algn="l" pos="0"/>
              </a:tabLst>
            </a:pPr>
            <a:r>
              <a:rPr b="1" lang="en-US" sz="1400" strike="noStrike" u="none">
                <a:solidFill>
                  <a:schemeClr val="dk2"/>
                </a:solidFill>
                <a:uFillTx/>
                <a:latin typeface="Open Sans SemiBold"/>
                <a:ea typeface="Open Sans SemiBold"/>
              </a:rPr>
              <a:t>Build Security</a:t>
            </a:r>
            <a:endParaRPr b="0" lang="en-US" sz="1400" strike="noStrike" u="none">
              <a:solidFill>
                <a:srgbClr val="000000"/>
              </a:solidFill>
              <a:uFillTx/>
              <a:latin typeface="Open Sans"/>
            </a:endParaRPr>
          </a:p>
          <a:p>
            <a:pPr marL="457200" indent="-317520">
              <a:lnSpc>
                <a:spcPct val="200000"/>
              </a:lnSpc>
              <a:buClr>
                <a:srgbClr val="595959"/>
              </a:buClr>
              <a:buFont typeface="Arial"/>
              <a:buChar char="•"/>
              <a:tabLst>
                <a:tab algn="l" pos="0"/>
              </a:tabLst>
            </a:pPr>
            <a:r>
              <a:rPr b="0" lang="en-US" sz="1400" strike="noStrike" u="none">
                <a:solidFill>
                  <a:schemeClr val="dk2"/>
                </a:solidFill>
                <a:uFillTx/>
                <a:latin typeface="Open Sans"/>
                <a:ea typeface="Open Sans"/>
              </a:rPr>
              <a:t>Reproducible builds: Buildkit, Kaniko</a:t>
            </a:r>
            <a:endParaRPr b="0" lang="en-US" sz="1400" strike="noStrike" u="none">
              <a:solidFill>
                <a:srgbClr val="000000"/>
              </a:solidFill>
              <a:uFillTx/>
              <a:latin typeface="Open Sans"/>
            </a:endParaRPr>
          </a:p>
          <a:p>
            <a:pPr marL="457200" indent="-317520">
              <a:lnSpc>
                <a:spcPct val="200000"/>
              </a:lnSpc>
              <a:buClr>
                <a:srgbClr val="595959"/>
              </a:buClr>
              <a:buFont typeface="Arial"/>
              <a:buChar char="•"/>
              <a:tabLst>
                <a:tab algn="l" pos="0"/>
              </a:tabLst>
            </a:pPr>
            <a:r>
              <a:rPr b="0" lang="en-US" sz="1400" strike="noStrike" u="none">
                <a:solidFill>
                  <a:schemeClr val="dk2"/>
                </a:solidFill>
                <a:uFillTx/>
                <a:latin typeface="Open Sans"/>
                <a:ea typeface="Open Sans"/>
              </a:rPr>
              <a:t>Image scanning: Trivy, Grype</a:t>
            </a:r>
            <a:endParaRPr b="0" lang="en-US" sz="1400" strike="noStrike" u="none">
              <a:solidFill>
                <a:srgbClr val="000000"/>
              </a:solidFill>
              <a:uFillTx/>
              <a:latin typeface="Open Sans"/>
            </a:endParaRPr>
          </a:p>
          <a:p>
            <a:pPr marL="457200" indent="-317520">
              <a:lnSpc>
                <a:spcPct val="200000"/>
              </a:lnSpc>
              <a:buClr>
                <a:srgbClr val="595959"/>
              </a:buClr>
              <a:buFont typeface="Arial"/>
              <a:buChar char="•"/>
              <a:tabLst>
                <a:tab algn="l" pos="0"/>
              </a:tabLst>
            </a:pPr>
            <a:r>
              <a:rPr b="0" lang="en-US" sz="1400" strike="noStrike" u="none">
                <a:solidFill>
                  <a:schemeClr val="dk2"/>
                </a:solidFill>
                <a:uFillTx/>
                <a:latin typeface="Open Sans"/>
                <a:ea typeface="Open Sans"/>
              </a:rPr>
              <a:t>SBOM generation: Syft, Cyclonedx</a:t>
            </a:r>
            <a:endParaRPr b="0" lang="en-US" sz="1400" strike="noStrike" u="none">
              <a:solidFill>
                <a:srgbClr val="000000"/>
              </a:solidFill>
              <a:uFillTx/>
              <a:latin typeface="Open Sans"/>
            </a:endParaRPr>
          </a:p>
          <a:p>
            <a:pPr marL="457200" indent="-317520">
              <a:lnSpc>
                <a:spcPct val="200000"/>
              </a:lnSpc>
              <a:buClr>
                <a:srgbClr val="595959"/>
              </a:buClr>
              <a:buFont typeface="Arial"/>
              <a:buChar char="•"/>
              <a:tabLst>
                <a:tab algn="l" pos="0"/>
              </a:tabLst>
            </a:pPr>
            <a:r>
              <a:rPr b="0" lang="en-US" sz="1400" strike="noStrike" u="none">
                <a:solidFill>
                  <a:schemeClr val="dk2"/>
                </a:solidFill>
                <a:uFillTx/>
                <a:latin typeface="Open Sans"/>
                <a:ea typeface="Open Sans"/>
              </a:rPr>
              <a:t>Signing: Cosign, Notary</a:t>
            </a:r>
            <a:endParaRPr b="0" lang="en-US" sz="1400" strike="noStrike" u="none">
              <a:solidFill>
                <a:srgbClr val="000000"/>
              </a:solidFill>
              <a:uFillTx/>
              <a:latin typeface="Open Sans"/>
            </a:endParaRPr>
          </a:p>
        </p:txBody>
      </p:sp>
      <p:sp>
        <p:nvSpPr>
          <p:cNvPr id="577" name="PlaceHolder 3"/>
          <p:cNvSpPr>
            <a:spLocks noGrp="1"/>
          </p:cNvSpPr>
          <p:nvPr>
            <p:ph/>
          </p:nvPr>
        </p:nvSpPr>
        <p:spPr>
          <a:xfrm>
            <a:off x="4832280" y="1152360"/>
            <a:ext cx="3999600" cy="3416040"/>
          </a:xfrm>
          <a:prstGeom prst="rect">
            <a:avLst/>
          </a:prstGeom>
          <a:noFill/>
          <a:ln w="0">
            <a:noFill/>
          </a:ln>
        </p:spPr>
        <p:txBody>
          <a:bodyPr lIns="91440" rIns="91440" tIns="91440" bIns="91440" anchor="t">
            <a:noAutofit/>
          </a:bodyPr>
          <a:p>
            <a:pPr marL="139680" indent="0">
              <a:lnSpc>
                <a:spcPct val="200000"/>
              </a:lnSpc>
              <a:buNone/>
              <a:tabLst>
                <a:tab algn="l" pos="0"/>
              </a:tabLst>
            </a:pPr>
            <a:r>
              <a:rPr b="1" lang="en-US" sz="1400" strike="noStrike" u="none">
                <a:solidFill>
                  <a:schemeClr val="dk2"/>
                </a:solidFill>
                <a:uFillTx/>
                <a:latin typeface="Open Sans SemiBold"/>
                <a:ea typeface="Open Sans SemiBold"/>
              </a:rPr>
              <a:t>Runtime Security</a:t>
            </a:r>
            <a:endParaRPr b="0" lang="en-US" sz="1400" strike="noStrike" u="none">
              <a:solidFill>
                <a:srgbClr val="000000"/>
              </a:solidFill>
              <a:uFillTx/>
              <a:latin typeface="Open Sans"/>
            </a:endParaRPr>
          </a:p>
          <a:p>
            <a:pPr marL="457200" indent="-317520">
              <a:lnSpc>
                <a:spcPct val="200000"/>
              </a:lnSpc>
              <a:buClr>
                <a:srgbClr val="595959"/>
              </a:buClr>
              <a:buFont typeface="Arial"/>
              <a:buChar char="•"/>
              <a:tabLst>
                <a:tab algn="l" pos="0"/>
              </a:tabLst>
            </a:pPr>
            <a:r>
              <a:rPr b="0" lang="en-US" sz="1400" strike="noStrike" u="none">
                <a:solidFill>
                  <a:schemeClr val="dk2"/>
                </a:solidFill>
                <a:uFillTx/>
                <a:latin typeface="Open Sans"/>
                <a:ea typeface="Open Sans"/>
              </a:rPr>
              <a:t>Container runtime: crun, containerd </a:t>
            </a:r>
            <a:endParaRPr b="0" lang="en-US" sz="1400" strike="noStrike" u="none">
              <a:solidFill>
                <a:srgbClr val="000000"/>
              </a:solidFill>
              <a:uFillTx/>
              <a:latin typeface="Open Sans"/>
            </a:endParaRPr>
          </a:p>
          <a:p>
            <a:pPr marL="457200" indent="-317520">
              <a:lnSpc>
                <a:spcPct val="200000"/>
              </a:lnSpc>
              <a:buClr>
                <a:srgbClr val="595959"/>
              </a:buClr>
              <a:buFont typeface="Arial"/>
              <a:buChar char="•"/>
              <a:tabLst>
                <a:tab algn="l" pos="0"/>
              </a:tabLst>
            </a:pPr>
            <a:r>
              <a:rPr b="0" lang="en-US" sz="1400" strike="noStrike" u="none">
                <a:solidFill>
                  <a:schemeClr val="dk2"/>
                </a:solidFill>
                <a:uFillTx/>
                <a:latin typeface="Open Sans"/>
                <a:ea typeface="Open Sans"/>
              </a:rPr>
              <a:t>Network policies: Cilium, Calico</a:t>
            </a:r>
            <a:endParaRPr b="0" lang="en-US" sz="1400" strike="noStrike" u="none">
              <a:solidFill>
                <a:srgbClr val="000000"/>
              </a:solidFill>
              <a:uFillTx/>
              <a:latin typeface="Open Sans"/>
            </a:endParaRPr>
          </a:p>
          <a:p>
            <a:pPr marL="457200" indent="-317520">
              <a:lnSpc>
                <a:spcPct val="200000"/>
              </a:lnSpc>
              <a:buClr>
                <a:srgbClr val="595959"/>
              </a:buClr>
              <a:buFont typeface="Arial"/>
              <a:buChar char="•"/>
              <a:tabLst>
                <a:tab algn="l" pos="0"/>
              </a:tabLst>
            </a:pPr>
            <a:r>
              <a:rPr b="0" lang="en-US" sz="1400" strike="noStrike" u="none">
                <a:solidFill>
                  <a:schemeClr val="dk2"/>
                </a:solidFill>
                <a:uFillTx/>
                <a:latin typeface="Open Sans"/>
                <a:ea typeface="Open Sans"/>
              </a:rPr>
              <a:t>Runtime protection: Falco, Tracee</a:t>
            </a:r>
            <a:endParaRPr b="0" lang="en-US" sz="1400" strike="noStrike" u="none">
              <a:solidFill>
                <a:srgbClr val="000000"/>
              </a:solidFill>
              <a:uFillTx/>
              <a:latin typeface="Open Sans"/>
            </a:endParaRPr>
          </a:p>
          <a:p>
            <a:pPr marL="457200" indent="-317520">
              <a:lnSpc>
                <a:spcPct val="200000"/>
              </a:lnSpc>
              <a:buClr>
                <a:srgbClr val="595959"/>
              </a:buClr>
              <a:buFont typeface="Arial"/>
              <a:buChar char="•"/>
              <a:tabLst>
                <a:tab algn="l" pos="0"/>
              </a:tabLst>
            </a:pPr>
            <a:r>
              <a:rPr b="0" lang="en-US" sz="1400" strike="noStrike" u="none">
                <a:solidFill>
                  <a:schemeClr val="dk2"/>
                </a:solidFill>
                <a:uFillTx/>
                <a:latin typeface="Open Sans"/>
                <a:ea typeface="Open Sans"/>
              </a:rPr>
              <a:t>Policy enforcement: OPA, Kyverno</a:t>
            </a:r>
            <a:endParaRPr b="0" lang="en-US" sz="1400" strike="noStrike" u="none">
              <a:solidFill>
                <a:srgbClr val="000000"/>
              </a:solidFill>
              <a:uFillTx/>
              <a:latin typeface="Open Sans"/>
            </a:endParaRPr>
          </a:p>
        </p:txBody>
      </p:sp>
    </p:spTree>
  </p:cSld>
  <mc:AlternateContent>
    <mc:Choice Requires="p14">
      <p:transition spd="slow" p14:dur="2000"/>
    </mc:Choice>
    <mc:Fallback>
      <p:transition spd="slow"/>
    </mc:Fallback>
  </mc:AlternateContent>
  <p:timing>
    <p:tnLst>
      <p:par>
        <p:cTn id="2503" dur="indefinite" restart="never" nodeType="tmRoot">
          <p:childTnLst>
            <p:seq>
              <p:cTn id="2504" dur="indefinite" nodeType="mainSeq">
                <p:childTnLst>
                  <p:par>
                    <p:cTn id="2505" fill="hold">
                      <p:stCondLst>
                        <p:cond delay="indefinite"/>
                      </p:stCondLst>
                      <p:childTnLst>
                        <p:par>
                          <p:cTn id="2506" fill="hold">
                            <p:stCondLst>
                              <p:cond delay="0"/>
                            </p:stCondLst>
                            <p:childTnLst>
                              <p:par>
                                <p:cTn id="2507" nodeType="clickEffect" fill="hold" presetClass="entr" presetID="1">
                                  <p:stCondLst>
                                    <p:cond delay="0"/>
                                  </p:stCondLst>
                                  <p:childTnLst>
                                    <p:set>
                                      <p:cBhvr>
                                        <p:cTn id="2508" dur="1" fill="hold">
                                          <p:stCondLst>
                                            <p:cond delay="0"/>
                                          </p:stCondLst>
                                        </p:cTn>
                                        <p:tgtEl>
                                          <p:spTgt spid="576">
                                            <p:txEl>
                                              <p:pRg st="1" end="1"/>
                                            </p:txEl>
                                          </p:spTgt>
                                        </p:tgtEl>
                                        <p:attrNameLst>
                                          <p:attrName>style.visibility</p:attrName>
                                        </p:attrNameLst>
                                      </p:cBhvr>
                                      <p:to>
                                        <p:strVal val="visible"/>
                                      </p:to>
                                    </p:set>
                                  </p:childTnLst>
                                </p:cTn>
                              </p:par>
                            </p:childTnLst>
                          </p:cTn>
                        </p:par>
                      </p:childTnLst>
                    </p:cTn>
                  </p:par>
                  <p:par>
                    <p:cTn id="2509" fill="hold">
                      <p:stCondLst>
                        <p:cond delay="indefinite"/>
                      </p:stCondLst>
                      <p:childTnLst>
                        <p:par>
                          <p:cTn id="2510" fill="hold">
                            <p:stCondLst>
                              <p:cond delay="0"/>
                            </p:stCondLst>
                            <p:childTnLst>
                              <p:par>
                                <p:cTn id="2511" nodeType="clickEffect" fill="hold" presetClass="entr" presetID="1">
                                  <p:stCondLst>
                                    <p:cond delay="0"/>
                                  </p:stCondLst>
                                  <p:childTnLst>
                                    <p:set>
                                      <p:cBhvr>
                                        <p:cTn id="2512" dur="1" fill="hold">
                                          <p:stCondLst>
                                            <p:cond delay="0"/>
                                          </p:stCondLst>
                                        </p:cTn>
                                        <p:tgtEl>
                                          <p:spTgt spid="576">
                                            <p:txEl>
                                              <p:pRg st="2" end="2"/>
                                            </p:txEl>
                                          </p:spTgt>
                                        </p:tgtEl>
                                        <p:attrNameLst>
                                          <p:attrName>style.visibility</p:attrName>
                                        </p:attrNameLst>
                                      </p:cBhvr>
                                      <p:to>
                                        <p:strVal val="visible"/>
                                      </p:to>
                                    </p:set>
                                  </p:childTnLst>
                                </p:cTn>
                              </p:par>
                            </p:childTnLst>
                          </p:cTn>
                        </p:par>
                      </p:childTnLst>
                    </p:cTn>
                  </p:par>
                  <p:par>
                    <p:cTn id="2513" fill="hold">
                      <p:stCondLst>
                        <p:cond delay="indefinite"/>
                      </p:stCondLst>
                      <p:childTnLst>
                        <p:par>
                          <p:cTn id="2514" fill="hold">
                            <p:stCondLst>
                              <p:cond delay="0"/>
                            </p:stCondLst>
                            <p:childTnLst>
                              <p:par>
                                <p:cTn id="2515" nodeType="clickEffect" fill="hold" presetClass="entr" presetID="1">
                                  <p:stCondLst>
                                    <p:cond delay="0"/>
                                  </p:stCondLst>
                                  <p:childTnLst>
                                    <p:set>
                                      <p:cBhvr>
                                        <p:cTn id="2516" dur="1" fill="hold">
                                          <p:stCondLst>
                                            <p:cond delay="0"/>
                                          </p:stCondLst>
                                        </p:cTn>
                                        <p:tgtEl>
                                          <p:spTgt spid="576">
                                            <p:txEl>
                                              <p:pRg st="3" end="3"/>
                                            </p:txEl>
                                          </p:spTgt>
                                        </p:tgtEl>
                                        <p:attrNameLst>
                                          <p:attrName>style.visibility</p:attrName>
                                        </p:attrNameLst>
                                      </p:cBhvr>
                                      <p:to>
                                        <p:strVal val="visible"/>
                                      </p:to>
                                    </p:set>
                                  </p:childTnLst>
                                </p:cTn>
                              </p:par>
                            </p:childTnLst>
                          </p:cTn>
                        </p:par>
                      </p:childTnLst>
                    </p:cTn>
                  </p:par>
                  <p:par>
                    <p:cTn id="2517" fill="hold">
                      <p:stCondLst>
                        <p:cond delay="indefinite"/>
                      </p:stCondLst>
                      <p:childTnLst>
                        <p:par>
                          <p:cTn id="2518" fill="hold">
                            <p:stCondLst>
                              <p:cond delay="0"/>
                            </p:stCondLst>
                            <p:childTnLst>
                              <p:par>
                                <p:cTn id="2519" nodeType="clickEffect" fill="hold" presetClass="entr" presetID="1">
                                  <p:stCondLst>
                                    <p:cond delay="0"/>
                                  </p:stCondLst>
                                  <p:childTnLst>
                                    <p:set>
                                      <p:cBhvr>
                                        <p:cTn id="2520" dur="1" fill="hold">
                                          <p:stCondLst>
                                            <p:cond delay="0"/>
                                          </p:stCondLst>
                                        </p:cTn>
                                        <p:tgtEl>
                                          <p:spTgt spid="576">
                                            <p:txEl>
                                              <p:pRg st="4" end="4"/>
                                            </p:txEl>
                                          </p:spTgt>
                                        </p:tgtEl>
                                        <p:attrNameLst>
                                          <p:attrName>style.visibility</p:attrName>
                                        </p:attrNameLst>
                                      </p:cBhvr>
                                      <p:to>
                                        <p:strVal val="visible"/>
                                      </p:to>
                                    </p:set>
                                  </p:childTnLst>
                                </p:cTn>
                              </p:par>
                            </p:childTnLst>
                          </p:cTn>
                        </p:par>
                      </p:childTnLst>
                    </p:cTn>
                  </p:par>
                  <p:par>
                    <p:cTn id="2521" fill="hold">
                      <p:stCondLst>
                        <p:cond delay="indefinite"/>
                      </p:stCondLst>
                      <p:childTnLst>
                        <p:par>
                          <p:cTn id="2522" fill="hold">
                            <p:stCondLst>
                              <p:cond delay="0"/>
                            </p:stCondLst>
                            <p:childTnLst>
                              <p:par>
                                <p:cTn id="2523" nodeType="clickEffect" fill="hold" presetClass="entr" presetID="1">
                                  <p:stCondLst>
                                    <p:cond delay="0"/>
                                  </p:stCondLst>
                                  <p:childTnLst>
                                    <p:set>
                                      <p:cBhvr>
                                        <p:cTn id="2524" dur="1" fill="hold">
                                          <p:stCondLst>
                                            <p:cond delay="0"/>
                                          </p:stCondLst>
                                        </p:cTn>
                                        <p:tgtEl>
                                          <p:spTgt spid="577">
                                            <p:txEl>
                                              <p:pRg st="1" end="1"/>
                                            </p:txEl>
                                          </p:spTgt>
                                        </p:tgtEl>
                                        <p:attrNameLst>
                                          <p:attrName>style.visibility</p:attrName>
                                        </p:attrNameLst>
                                      </p:cBhvr>
                                      <p:to>
                                        <p:strVal val="visible"/>
                                      </p:to>
                                    </p:set>
                                  </p:childTnLst>
                                </p:cTn>
                              </p:par>
                            </p:childTnLst>
                          </p:cTn>
                        </p:par>
                      </p:childTnLst>
                    </p:cTn>
                  </p:par>
                  <p:par>
                    <p:cTn id="2525" fill="hold">
                      <p:stCondLst>
                        <p:cond delay="indefinite"/>
                      </p:stCondLst>
                      <p:childTnLst>
                        <p:par>
                          <p:cTn id="2526" fill="hold">
                            <p:stCondLst>
                              <p:cond delay="0"/>
                            </p:stCondLst>
                            <p:childTnLst>
                              <p:par>
                                <p:cTn id="2527" nodeType="clickEffect" fill="hold" presetClass="entr" presetID="1">
                                  <p:stCondLst>
                                    <p:cond delay="0"/>
                                  </p:stCondLst>
                                  <p:childTnLst>
                                    <p:set>
                                      <p:cBhvr>
                                        <p:cTn id="2528" dur="1" fill="hold">
                                          <p:stCondLst>
                                            <p:cond delay="0"/>
                                          </p:stCondLst>
                                        </p:cTn>
                                        <p:tgtEl>
                                          <p:spTgt spid="577">
                                            <p:txEl>
                                              <p:pRg st="2" end="2"/>
                                            </p:txEl>
                                          </p:spTgt>
                                        </p:tgtEl>
                                        <p:attrNameLst>
                                          <p:attrName>style.visibility</p:attrName>
                                        </p:attrNameLst>
                                      </p:cBhvr>
                                      <p:to>
                                        <p:strVal val="visible"/>
                                      </p:to>
                                    </p:set>
                                  </p:childTnLst>
                                </p:cTn>
                              </p:par>
                            </p:childTnLst>
                          </p:cTn>
                        </p:par>
                      </p:childTnLst>
                    </p:cTn>
                  </p:par>
                  <p:par>
                    <p:cTn id="2529" fill="hold">
                      <p:stCondLst>
                        <p:cond delay="indefinite"/>
                      </p:stCondLst>
                      <p:childTnLst>
                        <p:par>
                          <p:cTn id="2530" fill="hold">
                            <p:stCondLst>
                              <p:cond delay="0"/>
                            </p:stCondLst>
                            <p:childTnLst>
                              <p:par>
                                <p:cTn id="2531" nodeType="clickEffect" fill="hold" presetClass="entr" presetID="1">
                                  <p:stCondLst>
                                    <p:cond delay="0"/>
                                  </p:stCondLst>
                                  <p:childTnLst>
                                    <p:set>
                                      <p:cBhvr>
                                        <p:cTn id="2532" dur="1" fill="hold">
                                          <p:stCondLst>
                                            <p:cond delay="0"/>
                                          </p:stCondLst>
                                        </p:cTn>
                                        <p:tgtEl>
                                          <p:spTgt spid="577">
                                            <p:txEl>
                                              <p:pRg st="3" end="3"/>
                                            </p:txEl>
                                          </p:spTgt>
                                        </p:tgtEl>
                                        <p:attrNameLst>
                                          <p:attrName>style.visibility</p:attrName>
                                        </p:attrNameLst>
                                      </p:cBhvr>
                                      <p:to>
                                        <p:strVal val="visible"/>
                                      </p:to>
                                    </p:set>
                                  </p:childTnLst>
                                </p:cTn>
                              </p:par>
                            </p:childTnLst>
                          </p:cTn>
                        </p:par>
                      </p:childTnLst>
                    </p:cTn>
                  </p:par>
                  <p:par>
                    <p:cTn id="2533" fill="hold">
                      <p:stCondLst>
                        <p:cond delay="indefinite"/>
                      </p:stCondLst>
                      <p:childTnLst>
                        <p:par>
                          <p:cTn id="2534" fill="hold">
                            <p:stCondLst>
                              <p:cond delay="0"/>
                            </p:stCondLst>
                            <p:childTnLst>
                              <p:par>
                                <p:cTn id="2535" nodeType="clickEffect" fill="hold" presetClass="entr" presetID="1">
                                  <p:stCondLst>
                                    <p:cond delay="0"/>
                                  </p:stCondLst>
                                  <p:childTnLst>
                                    <p:set>
                                      <p:cBhvr>
                                        <p:cTn id="2536" dur="1" fill="hold">
                                          <p:stCondLst>
                                            <p:cond delay="0"/>
                                          </p:stCondLst>
                                        </p:cTn>
                                        <p:tgtEl>
                                          <p:spTgt spid="577">
                                            <p:txEl>
                                              <p:pRg st="4" end="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rPr sz="3600" b="0">
                <a:solidFill>
                  <a:srgbClr val="444444"/>
                </a:solidFill>
                <a:latin typeface="Open Sans"/>
              </a:rPr>
              <a:t>Factory Method - Problematischer Code</a:t>
            </a:r>
          </a:p>
        </p:txBody>
      </p:sp>
      <p:sp>
        <p:nvSpPr>
          <p:cNvPr id="3" name="Subtitle 2"/>
          <p:cNvSpPr>
            <a:spLocks noGrp="1"/>
          </p:cNvSpPr>
          <p:nvPr>
            <p:ph type="subTitle"/>
          </p:nvPr>
        </p:nvSpPr>
        <p:spPr/>
        <p:txBody>
          <a:bodyPr anchor="t" tIns="152400" bIns="152400" lIns="152400" rIns="152400"/>
          <a:lstStyle/>
          <a:p/>
          <a:p>
            <a:pPr>
              <a:spcAft>
                <a:spcPts val="0"/>
              </a:spcAft>
              <a:defRPr sz="1400" b="0">
                <a:latin typeface="Source Code Pro"/>
              </a:defRPr>
            </a:pPr>
            <a:r>
              <a:t>public class CustomerManager {</a:t>
            </a:r>
            <a:br/>
            <a:r>
              <a:t>    public Customer createCustomer(String type, String name, String contractId) {</a:t>
            </a:r>
            <a:br/>
            <a:r>
              <a:t>        switch (type) {</a:t>
            </a:r>
            <a:br/>
            <a:r>
              <a:t>            case "PRIVATE":</a:t>
            </a:r>
            <a:br/>
            <a:r>
              <a:t>                Customer privateCustomer = new Customer();</a:t>
            </a:r>
            <a:br/>
            <a:r>
              <a:t>                privateCustomer.setName(name);</a:t>
            </a:r>
            <a:br/>
            <a:r>
              <a:t>                privateCustomer.setContractId(contractId);</a:t>
            </a:r>
            <a:br/>
            <a:r>
              <a:t>                privateCustomer.setTariffOptions(Arrays.asList("Basic", "Comfort"));</a:t>
            </a:r>
            <a:br/>
            <a:r>
              <a:t>                privateCustomer.setPaymentMethod("SEPA");</a:t>
            </a:r>
            <a:br/>
            <a:r>
              <a:t>                return privateCustomer;</a:t>
            </a:r>
            <a:br/>
            <a:r>
              <a:t>                </a:t>
            </a:r>
            <a:br/>
            <a:r>
              <a:t>            case "BUSINESS":</a:t>
            </a:r>
            <a:br/>
            <a:r>
              <a:t>                Customer businessCustomer = new Customer();</a:t>
            </a:r>
            <a:br/>
            <a:r>
              <a:t>                businessCustomer.setName(name);</a:t>
            </a:r>
            <a:br/>
            <a:r>
              <a:t>                businessCustomer.setContractId(contractId);</a:t>
            </a:r>
            <a:br/>
            <a:r>
              <a:t>                businessCustomer.setTariffOptions(Arrays.asList("Professional"));</a:t>
            </a:r>
            <a:br/>
            <a:r>
              <a:t>                businessCustomer.setPaymentMethod("Invoice");</a:t>
            </a:r>
            <a:br/>
            <a:r>
              <a:t>                return businessCustomer;</a:t>
            </a:r>
            <a:br/>
            <a:r>
              <a:t>                </a:t>
            </a:r>
            <a:br/>
            <a:r>
              <a:t>            default:</a:t>
            </a:r>
            <a:br/>
            <a:r>
              <a:t>                throw new IllegalArgumentException("Unknown type: " + type);</a:t>
            </a:r>
            <a:br/>
            <a:r>
              <a:t>        }</a:t>
            </a:r>
            <a:br/>
            <a:r>
              <a:t>    }</a:t>
            </a:r>
            <a:br/>
            <a:r>
              <a:t>}</a:t>
            </a:r>
          </a:p>
        </p:txBody>
      </p:sp>
    </p:spTree>
  </p:cSld>
  <p:clrMapOvr>
    <a:masterClrMapping/>
  </p:clrMapOvr>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rPr sz="3600" b="0">
                <a:solidFill>
                  <a:srgbClr val="444444"/>
                </a:solidFill>
                <a:latin typeface="Open Sans"/>
              </a:rPr>
              <a:t>Factory Method - Problematischer Code</a:t>
            </a:r>
          </a:p>
        </p:txBody>
      </p:sp>
      <p:sp>
        <p:nvSpPr>
          <p:cNvPr id="3" name="Subtitle 2"/>
          <p:cNvSpPr>
            <a:spLocks noGrp="1"/>
          </p:cNvSpPr>
          <p:nvPr>
            <p:ph type="subTitle"/>
          </p:nvPr>
        </p:nvSpPr>
        <p:spPr/>
        <p:txBody>
          <a:bodyPr anchor="t" tIns="152400" bIns="152400" lIns="152400" rIns="152400"/>
          <a:lstStyle/>
          <a:p/>
          <a:p>
            <a:pPr>
              <a:spcAft>
                <a:spcPts val="0"/>
              </a:spcAft>
              <a:defRPr sz="1400" b="0">
                <a:latin typeface="Source Code Pro"/>
              </a:defRPr>
            </a:pPr>
            <a:r>
              <a:t>public class CustomerManager {</a:t>
            </a:r>
            <a:br/>
            <a:r>
              <a:t>    public Customer createCustomer(String type, String name, String contractId) {</a:t>
            </a:r>
            <a:br/>
            <a:r>
              <a:t>        switch (type) {</a:t>
            </a:r>
            <a:br/>
            <a:r>
              <a:t>            case "PRIVATE":</a:t>
            </a:r>
            <a:br/>
            <a:r>
              <a:t>                Customer privateCustomer = new Customer();</a:t>
            </a:r>
            <a:br/>
            <a:r>
              <a:t>                privateCustomer.setName(name);</a:t>
            </a:r>
            <a:br/>
            <a:r>
              <a:t>                privateCustomer.setContractId(contractId);</a:t>
            </a:r>
            <a:br/>
            <a:r>
              <a:t>                privateCustomer.setTariffOptions(Arrays.asList("Basic", "Comfort"));</a:t>
            </a:r>
            <a:br/>
            <a:r>
              <a:t>                privateCustomer.setPaymentMethod("SEPA");</a:t>
            </a:r>
            <a:br/>
            <a:r>
              <a:t>                return privateCustomer;</a:t>
            </a:r>
            <a:br/>
            <a:r>
              <a:t>                </a:t>
            </a:r>
            <a:br/>
            <a:r>
              <a:t>            case "BUSINESS":</a:t>
            </a:r>
            <a:br/>
            <a:r>
              <a:t>                Customer businessCustomer = new Customer();</a:t>
            </a:r>
            <a:br/>
            <a:r>
              <a:t>                businessCustomer.setName(name);</a:t>
            </a:r>
            <a:br/>
            <a:r>
              <a:t>                businessCustomer.setContractId(contractId);</a:t>
            </a:r>
            <a:br/>
            <a:r>
              <a:t>                businessCustomer.setTariffOptions(Arrays.asList("Professional"));</a:t>
            </a:r>
            <a:br/>
            <a:r>
              <a:t>                businessCustomer.setPaymentMethod("Invoice");</a:t>
            </a:r>
            <a:br/>
            <a:r>
              <a:t>                return businessCustomer;</a:t>
            </a:r>
            <a:br/>
            <a:r>
              <a:t>                </a:t>
            </a:r>
            <a:br/>
            <a:r>
              <a:t>            default:</a:t>
            </a:r>
            <a:br/>
            <a:r>
              <a:t>                throw new IllegalArgumentException("Unknown type: " + type);</a:t>
            </a:r>
            <a:br/>
            <a:r>
              <a:t>        }</a:t>
            </a:r>
            <a:br/>
            <a:r>
              <a:t>    }</a:t>
            </a:r>
            <a:br/>
            <a:r>
              <a:t>}</a:t>
            </a:r>
          </a:p>
        </p:txBody>
      </p:sp>
    </p:spTree>
  </p:cSld>
  <p:clrMapOvr>
    <a:masterClrMapping/>
  </p:clrMapOvr>
</p:sld>
</file>

<file path=ppt/slides/slide16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8" name="PlaceHolder 1"/>
          <p:cNvSpPr>
            <a:spLocks noGrp="1"/>
          </p:cNvSpPr>
          <p:nvPr>
            <p:ph type="title"/>
          </p:nvPr>
        </p:nvSpPr>
        <p:spPr>
          <a:xfrm>
            <a:off x="311760" y="444960"/>
            <a:ext cx="7683120" cy="609840"/>
          </a:xfrm>
          <a:prstGeom prst="rect">
            <a:avLst/>
          </a:prstGeom>
          <a:noFill/>
          <a:ln w="0">
            <a:noFill/>
          </a:ln>
        </p:spPr>
        <p:txBody>
          <a:bodyPr lIns="91440" rIns="91440" tIns="91440" bIns="91440" anchor="t">
            <a:noAutofit/>
          </a:bodyPr>
          <a:p>
            <a:pPr indent="0">
              <a:lnSpc>
                <a:spcPct val="100000"/>
              </a:lnSpc>
              <a:buNone/>
            </a:pPr>
            <a:r>
              <a:rPr b="0" lang="en-US" sz="2800" strike="noStrike" u="none">
                <a:solidFill>
                  <a:schemeClr val="dk1"/>
                </a:solidFill>
                <a:uFillTx/>
                <a:latin typeface="Open Sans"/>
                <a:ea typeface="Open Sans"/>
              </a:rPr>
              <a:t>Comparison: Legacy vs. Cloud-Native</a:t>
            </a:r>
            <a:endParaRPr b="0" lang="en-US" sz="2800" strike="noStrike" u="none">
              <a:solidFill>
                <a:srgbClr val="000000"/>
              </a:solidFill>
              <a:uFillTx/>
              <a:latin typeface="Arial"/>
            </a:endParaRPr>
          </a:p>
        </p:txBody>
      </p:sp>
      <p:sp>
        <p:nvSpPr>
          <p:cNvPr id="579" name="PlaceHolder 2"/>
          <p:cNvSpPr>
            <a:spLocks noGrp="1"/>
          </p:cNvSpPr>
          <p:nvPr>
            <p:ph/>
          </p:nvPr>
        </p:nvSpPr>
        <p:spPr>
          <a:xfrm>
            <a:off x="311760" y="1152360"/>
            <a:ext cx="4362840" cy="3416040"/>
          </a:xfrm>
          <a:prstGeom prst="rect">
            <a:avLst/>
          </a:prstGeom>
          <a:noFill/>
          <a:ln w="0">
            <a:noFill/>
          </a:ln>
        </p:spPr>
        <p:txBody>
          <a:bodyPr lIns="91440" rIns="91440" tIns="91440" bIns="91440" anchor="t">
            <a:noAutofit/>
          </a:bodyPr>
          <a:p>
            <a:pPr marL="139680" indent="0">
              <a:lnSpc>
                <a:spcPct val="200000"/>
              </a:lnSpc>
              <a:buNone/>
              <a:tabLst>
                <a:tab algn="l" pos="0"/>
              </a:tabLst>
            </a:pPr>
            <a:r>
              <a:rPr b="1" lang="en-US" sz="1400" strike="noStrike" u="none">
                <a:solidFill>
                  <a:schemeClr val="dk2"/>
                </a:solidFill>
                <a:uFillTx/>
                <a:latin typeface="Open Sans SemiBold"/>
                <a:ea typeface="Open Sans SemiBold"/>
              </a:rPr>
              <a:t>Legacy</a:t>
            </a:r>
            <a:endParaRPr b="0" lang="en-US" sz="1400" strike="noStrike" u="none">
              <a:solidFill>
                <a:srgbClr val="000000"/>
              </a:solidFill>
              <a:uFillTx/>
              <a:latin typeface="Open Sans"/>
            </a:endParaRPr>
          </a:p>
          <a:p>
            <a:pPr marL="457200" indent="-317520">
              <a:lnSpc>
                <a:spcPct val="200000"/>
              </a:lnSpc>
              <a:buClr>
                <a:srgbClr val="595959"/>
              </a:buClr>
              <a:buFont typeface="Arial"/>
              <a:buChar char="•"/>
              <a:tabLst>
                <a:tab algn="l" pos="0"/>
              </a:tabLst>
            </a:pPr>
            <a:r>
              <a:rPr b="0" lang="en-US" sz="1400" strike="noStrike" u="none">
                <a:solidFill>
                  <a:schemeClr val="dk2"/>
                </a:solidFill>
                <a:uFillTx/>
                <a:latin typeface="Open Sans"/>
                <a:ea typeface="Open Sans"/>
              </a:rPr>
              <a:t>Network perimeter focus</a:t>
            </a:r>
            <a:endParaRPr b="0" lang="en-US" sz="1400" strike="noStrike" u="none">
              <a:solidFill>
                <a:srgbClr val="000000"/>
              </a:solidFill>
              <a:uFillTx/>
              <a:latin typeface="Open Sans"/>
            </a:endParaRPr>
          </a:p>
          <a:p>
            <a:pPr marL="457200" indent="-317520">
              <a:lnSpc>
                <a:spcPct val="200000"/>
              </a:lnSpc>
              <a:buClr>
                <a:srgbClr val="595959"/>
              </a:buClr>
              <a:buFont typeface="Arial"/>
              <a:buChar char="•"/>
              <a:tabLst>
                <a:tab algn="l" pos="0"/>
              </a:tabLst>
            </a:pPr>
            <a:r>
              <a:rPr b="0" lang="en-US" sz="1400" strike="noStrike" u="none">
                <a:solidFill>
                  <a:schemeClr val="dk2"/>
                </a:solidFill>
                <a:uFillTx/>
                <a:latin typeface="Open Sans"/>
                <a:ea typeface="Open Sans"/>
              </a:rPr>
              <a:t>Static security controls</a:t>
            </a:r>
            <a:endParaRPr b="0" lang="en-US" sz="1400" strike="noStrike" u="none">
              <a:solidFill>
                <a:srgbClr val="000000"/>
              </a:solidFill>
              <a:uFillTx/>
              <a:latin typeface="Open Sans"/>
            </a:endParaRPr>
          </a:p>
          <a:p>
            <a:pPr marL="457200" indent="-317520">
              <a:lnSpc>
                <a:spcPct val="200000"/>
              </a:lnSpc>
              <a:buClr>
                <a:srgbClr val="595959"/>
              </a:buClr>
              <a:buFont typeface="Arial"/>
              <a:buChar char="•"/>
              <a:tabLst>
                <a:tab algn="l" pos="0"/>
              </a:tabLst>
            </a:pPr>
            <a:r>
              <a:rPr b="0" lang="en-US" sz="1400" strike="noStrike" u="none">
                <a:solidFill>
                  <a:schemeClr val="dk2"/>
                </a:solidFill>
                <a:uFillTx/>
                <a:latin typeface="Open Sans"/>
                <a:ea typeface="Open Sans"/>
              </a:rPr>
              <a:t>Manual security processes</a:t>
            </a:r>
            <a:endParaRPr b="0" lang="en-US" sz="1400" strike="noStrike" u="none">
              <a:solidFill>
                <a:srgbClr val="000000"/>
              </a:solidFill>
              <a:uFillTx/>
              <a:latin typeface="Open Sans"/>
            </a:endParaRPr>
          </a:p>
          <a:p>
            <a:pPr marL="457200" indent="-317520">
              <a:lnSpc>
                <a:spcPct val="200000"/>
              </a:lnSpc>
              <a:buClr>
                <a:srgbClr val="595959"/>
              </a:buClr>
              <a:buFont typeface="Arial"/>
              <a:buChar char="•"/>
              <a:tabLst>
                <a:tab algn="l" pos="0"/>
              </a:tabLst>
            </a:pPr>
            <a:r>
              <a:rPr b="0" lang="en-US" sz="1400" strike="noStrike" u="none">
                <a:solidFill>
                  <a:schemeClr val="dk2"/>
                </a:solidFill>
                <a:uFillTx/>
                <a:latin typeface="Open Sans"/>
                <a:ea typeface="Open Sans"/>
              </a:rPr>
              <a:t>Complex dependency management</a:t>
            </a:r>
            <a:endParaRPr b="0" lang="en-US" sz="1400" strike="noStrike" u="none">
              <a:solidFill>
                <a:srgbClr val="000000"/>
              </a:solidFill>
              <a:uFillTx/>
              <a:latin typeface="Open Sans"/>
            </a:endParaRPr>
          </a:p>
        </p:txBody>
      </p:sp>
      <p:sp>
        <p:nvSpPr>
          <p:cNvPr id="580" name="PlaceHolder 3"/>
          <p:cNvSpPr>
            <a:spLocks noGrp="1"/>
          </p:cNvSpPr>
          <p:nvPr>
            <p:ph/>
          </p:nvPr>
        </p:nvSpPr>
        <p:spPr>
          <a:xfrm>
            <a:off x="4832280" y="1152360"/>
            <a:ext cx="3999600" cy="3416040"/>
          </a:xfrm>
          <a:prstGeom prst="rect">
            <a:avLst/>
          </a:prstGeom>
          <a:noFill/>
          <a:ln w="0">
            <a:noFill/>
          </a:ln>
        </p:spPr>
        <p:txBody>
          <a:bodyPr lIns="91440" rIns="91440" tIns="91440" bIns="91440" anchor="t">
            <a:noAutofit/>
          </a:bodyPr>
          <a:p>
            <a:pPr marL="139680" indent="0">
              <a:lnSpc>
                <a:spcPct val="200000"/>
              </a:lnSpc>
              <a:buNone/>
              <a:tabLst>
                <a:tab algn="l" pos="0"/>
              </a:tabLst>
            </a:pPr>
            <a:r>
              <a:rPr b="1" lang="en-US" sz="1400" strike="noStrike" u="none">
                <a:solidFill>
                  <a:schemeClr val="dk2"/>
                </a:solidFill>
                <a:uFillTx/>
                <a:latin typeface="Open Sans SemiBold"/>
                <a:ea typeface="Open Sans SemiBold"/>
              </a:rPr>
              <a:t>Cloud-Native</a:t>
            </a:r>
            <a:endParaRPr b="0" lang="en-US" sz="1400" strike="noStrike" u="none">
              <a:solidFill>
                <a:srgbClr val="000000"/>
              </a:solidFill>
              <a:uFillTx/>
              <a:latin typeface="Open Sans"/>
            </a:endParaRPr>
          </a:p>
          <a:p>
            <a:pPr marL="457200" indent="-317520">
              <a:lnSpc>
                <a:spcPct val="200000"/>
              </a:lnSpc>
              <a:buClr>
                <a:srgbClr val="595959"/>
              </a:buClr>
              <a:buFont typeface="Arial"/>
              <a:buChar char="•"/>
              <a:tabLst>
                <a:tab algn="l" pos="0"/>
              </a:tabLst>
            </a:pPr>
            <a:r>
              <a:rPr b="0" lang="en-US" sz="1400" strike="noStrike" u="none">
                <a:solidFill>
                  <a:schemeClr val="dk2"/>
                </a:solidFill>
                <a:uFillTx/>
                <a:latin typeface="Open Sans"/>
                <a:ea typeface="Open Sans"/>
              </a:rPr>
              <a:t>Service-level security</a:t>
            </a:r>
            <a:endParaRPr b="0" lang="en-US" sz="1400" strike="noStrike" u="none">
              <a:solidFill>
                <a:srgbClr val="000000"/>
              </a:solidFill>
              <a:uFillTx/>
              <a:latin typeface="Open Sans"/>
            </a:endParaRPr>
          </a:p>
          <a:p>
            <a:pPr marL="457200" indent="-317520">
              <a:lnSpc>
                <a:spcPct val="200000"/>
              </a:lnSpc>
              <a:buClr>
                <a:srgbClr val="595959"/>
              </a:buClr>
              <a:buFont typeface="Arial"/>
              <a:buChar char="•"/>
              <a:tabLst>
                <a:tab algn="l" pos="0"/>
              </a:tabLst>
            </a:pPr>
            <a:r>
              <a:rPr b="0" lang="en-US" sz="1400" strike="noStrike" u="none">
                <a:solidFill>
                  <a:schemeClr val="dk2"/>
                </a:solidFill>
                <a:uFillTx/>
                <a:latin typeface="Open Sans"/>
                <a:ea typeface="Open Sans"/>
              </a:rPr>
              <a:t>Dynamic policy enforcement</a:t>
            </a:r>
            <a:endParaRPr b="0" lang="en-US" sz="1400" strike="noStrike" u="none">
              <a:solidFill>
                <a:srgbClr val="000000"/>
              </a:solidFill>
              <a:uFillTx/>
              <a:latin typeface="Open Sans"/>
            </a:endParaRPr>
          </a:p>
          <a:p>
            <a:pPr marL="457200" indent="-317520">
              <a:lnSpc>
                <a:spcPct val="200000"/>
              </a:lnSpc>
              <a:buClr>
                <a:srgbClr val="595959"/>
              </a:buClr>
              <a:buFont typeface="Arial"/>
              <a:buChar char="•"/>
              <a:tabLst>
                <a:tab algn="l" pos="0"/>
              </a:tabLst>
            </a:pPr>
            <a:r>
              <a:rPr b="0" lang="en-US" sz="1400" strike="noStrike" u="none">
                <a:solidFill>
                  <a:schemeClr val="dk2"/>
                </a:solidFill>
                <a:uFillTx/>
                <a:latin typeface="Open Sans"/>
                <a:ea typeface="Open Sans"/>
              </a:rPr>
              <a:t>Automated security controls</a:t>
            </a:r>
            <a:endParaRPr b="0" lang="en-US" sz="1400" strike="noStrike" u="none">
              <a:solidFill>
                <a:srgbClr val="000000"/>
              </a:solidFill>
              <a:uFillTx/>
              <a:latin typeface="Open Sans"/>
            </a:endParaRPr>
          </a:p>
          <a:p>
            <a:pPr marL="457200" indent="-317520">
              <a:lnSpc>
                <a:spcPct val="200000"/>
              </a:lnSpc>
              <a:buClr>
                <a:srgbClr val="595959"/>
              </a:buClr>
              <a:buFont typeface="Arial"/>
              <a:buChar char="•"/>
              <a:tabLst>
                <a:tab algn="l" pos="0"/>
              </a:tabLst>
            </a:pPr>
            <a:r>
              <a:rPr b="0" lang="en-US" sz="1400" strike="noStrike" u="none">
                <a:solidFill>
                  <a:schemeClr val="dk2"/>
                </a:solidFill>
                <a:uFillTx/>
                <a:latin typeface="Open Sans"/>
                <a:ea typeface="Open Sans"/>
              </a:rPr>
              <a:t>Automated dependency tracking</a:t>
            </a:r>
            <a:endParaRPr b="0" lang="en-US" sz="1400" strike="noStrike" u="none">
              <a:solidFill>
                <a:srgbClr val="000000"/>
              </a:solidFill>
              <a:uFillTx/>
              <a:latin typeface="Open Sans"/>
            </a:endParaRPr>
          </a:p>
        </p:txBody>
      </p:sp>
    </p:spTree>
  </p:cSld>
  <mc:AlternateContent>
    <mc:Choice Requires="p14">
      <p:transition spd="slow" p14:dur="2000"/>
    </mc:Choice>
    <mc:Fallback>
      <p:transition spd="slow"/>
    </mc:Fallback>
  </mc:AlternateContent>
  <p:timing>
    <p:tnLst>
      <p:par>
        <p:cTn id="2537" dur="indefinite" restart="never" nodeType="tmRoot">
          <p:childTnLst>
            <p:seq>
              <p:cTn id="2538" dur="indefinite" nodeType="mainSeq">
                <p:childTnLst>
                  <p:par>
                    <p:cTn id="2539" fill="hold">
                      <p:stCondLst>
                        <p:cond delay="indefinite"/>
                      </p:stCondLst>
                      <p:childTnLst>
                        <p:par>
                          <p:cTn id="2540" fill="hold">
                            <p:stCondLst>
                              <p:cond delay="0"/>
                            </p:stCondLst>
                            <p:childTnLst>
                              <p:par>
                                <p:cTn id="2541" nodeType="clickEffect" fill="hold" presetClass="entr" presetID="1">
                                  <p:stCondLst>
                                    <p:cond delay="0"/>
                                  </p:stCondLst>
                                  <p:childTnLst>
                                    <p:set>
                                      <p:cBhvr>
                                        <p:cTn id="2542" dur="1" fill="hold">
                                          <p:stCondLst>
                                            <p:cond delay="0"/>
                                          </p:stCondLst>
                                        </p:cTn>
                                        <p:tgtEl>
                                          <p:spTgt spid="579">
                                            <p:txEl>
                                              <p:pRg st="1" end="1"/>
                                            </p:txEl>
                                          </p:spTgt>
                                        </p:tgtEl>
                                        <p:attrNameLst>
                                          <p:attrName>style.visibility</p:attrName>
                                        </p:attrNameLst>
                                      </p:cBhvr>
                                      <p:to>
                                        <p:strVal val="visible"/>
                                      </p:to>
                                    </p:set>
                                  </p:childTnLst>
                                </p:cTn>
                              </p:par>
                            </p:childTnLst>
                          </p:cTn>
                        </p:par>
                      </p:childTnLst>
                    </p:cTn>
                  </p:par>
                  <p:par>
                    <p:cTn id="2543" fill="hold">
                      <p:stCondLst>
                        <p:cond delay="indefinite"/>
                      </p:stCondLst>
                      <p:childTnLst>
                        <p:par>
                          <p:cTn id="2544" fill="hold">
                            <p:stCondLst>
                              <p:cond delay="0"/>
                            </p:stCondLst>
                            <p:childTnLst>
                              <p:par>
                                <p:cTn id="2545" nodeType="clickEffect" fill="hold" presetClass="entr" presetID="1">
                                  <p:stCondLst>
                                    <p:cond delay="0"/>
                                  </p:stCondLst>
                                  <p:childTnLst>
                                    <p:set>
                                      <p:cBhvr>
                                        <p:cTn id="2546" dur="1" fill="hold">
                                          <p:stCondLst>
                                            <p:cond delay="0"/>
                                          </p:stCondLst>
                                        </p:cTn>
                                        <p:tgtEl>
                                          <p:spTgt spid="579">
                                            <p:txEl>
                                              <p:pRg st="2" end="2"/>
                                            </p:txEl>
                                          </p:spTgt>
                                        </p:tgtEl>
                                        <p:attrNameLst>
                                          <p:attrName>style.visibility</p:attrName>
                                        </p:attrNameLst>
                                      </p:cBhvr>
                                      <p:to>
                                        <p:strVal val="visible"/>
                                      </p:to>
                                    </p:set>
                                  </p:childTnLst>
                                </p:cTn>
                              </p:par>
                            </p:childTnLst>
                          </p:cTn>
                        </p:par>
                      </p:childTnLst>
                    </p:cTn>
                  </p:par>
                  <p:par>
                    <p:cTn id="2547" fill="hold">
                      <p:stCondLst>
                        <p:cond delay="indefinite"/>
                      </p:stCondLst>
                      <p:childTnLst>
                        <p:par>
                          <p:cTn id="2548" fill="hold">
                            <p:stCondLst>
                              <p:cond delay="0"/>
                            </p:stCondLst>
                            <p:childTnLst>
                              <p:par>
                                <p:cTn id="2549" nodeType="clickEffect" fill="hold" presetClass="entr" presetID="1">
                                  <p:stCondLst>
                                    <p:cond delay="0"/>
                                  </p:stCondLst>
                                  <p:childTnLst>
                                    <p:set>
                                      <p:cBhvr>
                                        <p:cTn id="2550" dur="1" fill="hold">
                                          <p:stCondLst>
                                            <p:cond delay="0"/>
                                          </p:stCondLst>
                                        </p:cTn>
                                        <p:tgtEl>
                                          <p:spTgt spid="579">
                                            <p:txEl>
                                              <p:pRg st="3" end="3"/>
                                            </p:txEl>
                                          </p:spTgt>
                                        </p:tgtEl>
                                        <p:attrNameLst>
                                          <p:attrName>style.visibility</p:attrName>
                                        </p:attrNameLst>
                                      </p:cBhvr>
                                      <p:to>
                                        <p:strVal val="visible"/>
                                      </p:to>
                                    </p:set>
                                  </p:childTnLst>
                                </p:cTn>
                              </p:par>
                            </p:childTnLst>
                          </p:cTn>
                        </p:par>
                      </p:childTnLst>
                    </p:cTn>
                  </p:par>
                  <p:par>
                    <p:cTn id="2551" fill="hold">
                      <p:stCondLst>
                        <p:cond delay="indefinite"/>
                      </p:stCondLst>
                      <p:childTnLst>
                        <p:par>
                          <p:cTn id="2552" fill="hold">
                            <p:stCondLst>
                              <p:cond delay="0"/>
                            </p:stCondLst>
                            <p:childTnLst>
                              <p:par>
                                <p:cTn id="2553" nodeType="clickEffect" fill="hold" presetClass="entr" presetID="1">
                                  <p:stCondLst>
                                    <p:cond delay="0"/>
                                  </p:stCondLst>
                                  <p:childTnLst>
                                    <p:set>
                                      <p:cBhvr>
                                        <p:cTn id="2554" dur="1" fill="hold">
                                          <p:stCondLst>
                                            <p:cond delay="0"/>
                                          </p:stCondLst>
                                        </p:cTn>
                                        <p:tgtEl>
                                          <p:spTgt spid="579">
                                            <p:txEl>
                                              <p:pRg st="4" end="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1" name="PlaceHolder 1"/>
          <p:cNvSpPr>
            <a:spLocks noGrp="1"/>
          </p:cNvSpPr>
          <p:nvPr>
            <p:ph type="subTitle"/>
          </p:nvPr>
        </p:nvSpPr>
        <p:spPr>
          <a:xfrm>
            <a:off x="381960" y="3725280"/>
            <a:ext cx="8520120" cy="792360"/>
          </a:xfrm>
          <a:prstGeom prst="rect">
            <a:avLst/>
          </a:prstGeom>
          <a:noFill/>
          <a:ln w="0">
            <a:noFill/>
          </a:ln>
        </p:spPr>
        <p:txBody>
          <a:bodyPr lIns="91440" rIns="91440" tIns="91440" bIns="91440" anchor="t">
            <a:noAutofit/>
          </a:bodyPr>
          <a:p>
            <a:pPr marL="457200" indent="-343080" algn="ctr">
              <a:lnSpc>
                <a:spcPct val="100000"/>
              </a:lnSpc>
              <a:tabLst>
                <a:tab algn="l" pos="0"/>
              </a:tabLst>
            </a:pPr>
            <a:r>
              <a:rPr b="0" lang="en-US" sz="2800" strike="noStrike" u="none">
                <a:solidFill>
                  <a:schemeClr val="dk2"/>
                </a:solidFill>
                <a:uFillTx/>
                <a:latin typeface="Open Sans"/>
                <a:ea typeface="Open Sans"/>
              </a:rPr>
              <a:t>Operations</a:t>
            </a:r>
            <a:endParaRPr b="0" lang="en-US" sz="28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16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2" name="PlaceHolder 1"/>
          <p:cNvSpPr>
            <a:spLocks noGrp="1"/>
          </p:cNvSpPr>
          <p:nvPr>
            <p:ph type="title"/>
          </p:nvPr>
        </p:nvSpPr>
        <p:spPr>
          <a:xfrm>
            <a:off x="311760" y="2151000"/>
            <a:ext cx="8520120" cy="841320"/>
          </a:xfrm>
          <a:prstGeom prst="rect">
            <a:avLst/>
          </a:prstGeom>
          <a:noFill/>
          <a:ln w="0">
            <a:noFill/>
          </a:ln>
        </p:spPr>
        <p:txBody>
          <a:bodyPr lIns="91440" rIns="91440" tIns="91440" bIns="91440" anchor="ctr">
            <a:noAutofit/>
          </a:bodyPr>
          <a:p>
            <a:pPr indent="0">
              <a:buNone/>
            </a:pPr>
            <a:endParaRPr b="0" lang="en-US" sz="3600" strike="noStrike" u="none">
              <a:solidFill>
                <a:schemeClr val="dk1"/>
              </a:solidFill>
              <a:uFillTx/>
              <a:latin typeface="Open Sans"/>
              <a:ea typeface="Open Sans"/>
            </a:endParaRPr>
          </a:p>
        </p:txBody>
      </p:sp>
      <p:pic>
        <p:nvPicPr>
          <p:cNvPr id="583" name="Picture 3" descr="A screenshot of a computer&#10;&#10;Description automatically generated"/>
          <p:cNvPicPr/>
          <p:nvPr/>
        </p:nvPicPr>
        <p:blipFill>
          <a:blip r:embed="rId1">
            <a:alphaModFix amt="79000"/>
            <a:extLst>
              <a:ext uri="{BEBA8EAE-BF5A-486C-A8C5-ECC9F3942E4B}">
                <a14:imgProps xmlns:a14="http://schemas.microsoft.com/office/drawing/2010/main">
                  <a14:imgLayer r:embed="rId2">
                    <a14:imgEffect>
                      <a14:artisticBlur/>
                    </a14:imgEffect>
                  </a14:imgLayer>
                </a14:imgProps>
              </a:ext>
            </a:extLst>
          </a:blip>
          <a:srcRect l="20753" t="5414" r="3049" b="0"/>
          <a:stretch/>
        </p:blipFill>
        <p:spPr>
          <a:xfrm>
            <a:off x="0" y="-645840"/>
            <a:ext cx="9143640" cy="5789160"/>
          </a:xfrm>
          <a:prstGeom prst="rect">
            <a:avLst/>
          </a:prstGeom>
          <a:solidFill>
            <a:schemeClr val="tx1"/>
          </a:solidFill>
          <a:ln w="0">
            <a:noFill/>
          </a:ln>
          <a:effectLst>
            <a:outerShdw algn="ctr" blurRad="50760" dir="5400000" dist="50760" rotWithShape="0">
              <a:schemeClr val="tx1"/>
            </a:outerShdw>
          </a:effectLst>
        </p:spPr>
      </p:pic>
      <p:sp>
        <p:nvSpPr>
          <p:cNvPr id="584" name="Google Shape;111;p20"/>
          <p:cNvSpPr/>
          <p:nvPr/>
        </p:nvSpPr>
        <p:spPr>
          <a:xfrm>
            <a:off x="68400" y="4639680"/>
            <a:ext cx="8520120" cy="457920"/>
          </a:xfrm>
          <a:prstGeom prst="rect">
            <a:avLst/>
          </a:prstGeom>
          <a:noFill/>
          <a:ln w="0">
            <a:noFill/>
          </a:ln>
        </p:spPr>
        <p:style>
          <a:lnRef idx="0"/>
          <a:fillRef idx="0"/>
          <a:effectRef idx="0"/>
          <a:fontRef idx="minor"/>
        </p:style>
        <p:txBody>
          <a:bodyPr tIns="91440" bIns="91440" anchor="t">
            <a:noAutofit/>
          </a:bodyPr>
          <a:p>
            <a:pPr>
              <a:lnSpc>
                <a:spcPct val="150000"/>
              </a:lnSpc>
              <a:spcAft>
                <a:spcPts val="1599"/>
              </a:spcAft>
            </a:pPr>
            <a:r>
              <a:rPr b="0" lang="en-US" sz="1800" strike="noStrike" u="none">
                <a:solidFill>
                  <a:srgbClr val="ffffff"/>
                </a:solidFill>
                <a:uFillTx/>
                <a:latin typeface="Open Sans"/>
                <a:ea typeface="Open Sans"/>
              </a:rPr>
              <a:t>Next Level Operations with Free Tools</a:t>
            </a:r>
            <a:endParaRPr b="0" lang="en-US" sz="1800" strike="noStrike" u="none">
              <a:solidFill>
                <a:srgbClr val="000000"/>
              </a:solidFill>
              <a:uFillTx/>
              <a:latin typeface="Arial"/>
            </a:endParaRPr>
          </a:p>
        </p:txBody>
      </p:sp>
      <p:sp>
        <p:nvSpPr>
          <p:cNvPr id="585" name="Google Shape;110;p20"/>
          <p:cNvSpPr/>
          <p:nvPr/>
        </p:nvSpPr>
        <p:spPr>
          <a:xfrm>
            <a:off x="68400" y="4205880"/>
            <a:ext cx="7618320" cy="609840"/>
          </a:xfrm>
          <a:prstGeom prst="rect">
            <a:avLst/>
          </a:prstGeom>
          <a:noFill/>
          <a:ln w="0">
            <a:noFill/>
          </a:ln>
          <a:effectLst>
            <a:outerShdw algn="tl" blurRad="390240" dir="2700000" dist="37674" rotWithShape="0" sx="102975" sy="102975">
              <a:srgbClr val="000000">
                <a:alpha val="81000"/>
              </a:srgbClr>
            </a:outerShdw>
          </a:effectLst>
        </p:spPr>
        <p:style>
          <a:lnRef idx="0"/>
          <a:fillRef idx="0"/>
          <a:effectRef idx="0"/>
          <a:fontRef idx="minor"/>
        </p:style>
        <p:txBody>
          <a:bodyPr tIns="91440" bIns="91440" anchor="t">
            <a:noAutofit/>
          </a:bodyPr>
          <a:p>
            <a:pPr>
              <a:lnSpc>
                <a:spcPct val="100000"/>
              </a:lnSpc>
            </a:pPr>
            <a:r>
              <a:rPr b="0" lang="en-US" sz="2800" strike="noStrike" u="none">
                <a:solidFill>
                  <a:srgbClr val="ffffff"/>
                </a:solidFill>
                <a:uFillTx/>
                <a:latin typeface="Open Sans"/>
                <a:ea typeface="Open Sans"/>
              </a:rPr>
              <a:t>Cloud-Native and Predictive Operations</a:t>
            </a:r>
            <a:endParaRPr b="0" lang="en-US" sz="28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16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6" name="PlaceHolder 1"/>
          <p:cNvSpPr>
            <a:spLocks noGrp="1"/>
          </p:cNvSpPr>
          <p:nvPr>
            <p:ph type="title"/>
          </p:nvPr>
        </p:nvSpPr>
        <p:spPr>
          <a:xfrm>
            <a:off x="311760" y="444960"/>
            <a:ext cx="7683120" cy="609840"/>
          </a:xfrm>
          <a:prstGeom prst="rect">
            <a:avLst/>
          </a:prstGeom>
          <a:noFill/>
          <a:ln w="0">
            <a:noFill/>
          </a:ln>
        </p:spPr>
        <p:txBody>
          <a:bodyPr lIns="91440" rIns="91440" tIns="91440" bIns="91440" anchor="t">
            <a:noAutofit/>
          </a:bodyPr>
          <a:p>
            <a:pPr indent="0">
              <a:lnSpc>
                <a:spcPct val="100000"/>
              </a:lnSpc>
              <a:buNone/>
            </a:pPr>
            <a:r>
              <a:rPr b="0" lang="en-US" sz="2800" strike="noStrike" u="none">
                <a:solidFill>
                  <a:schemeClr val="dk1"/>
                </a:solidFill>
                <a:uFillTx/>
                <a:latin typeface="Open Sans"/>
                <a:ea typeface="Open Sans"/>
              </a:rPr>
              <a:t>Operations Foundations</a:t>
            </a:r>
            <a:endParaRPr b="0" lang="en-US" sz="2800" strike="noStrike" u="none">
              <a:solidFill>
                <a:srgbClr val="000000"/>
              </a:solidFill>
              <a:uFillTx/>
              <a:latin typeface="Arial"/>
            </a:endParaRPr>
          </a:p>
        </p:txBody>
      </p:sp>
      <p:sp>
        <p:nvSpPr>
          <p:cNvPr id="587" name="PlaceHolder 2"/>
          <p:cNvSpPr>
            <a:spLocks noGrp="1"/>
          </p:cNvSpPr>
          <p:nvPr>
            <p:ph/>
          </p:nvPr>
        </p:nvSpPr>
        <p:spPr>
          <a:xfrm>
            <a:off x="311760" y="1152360"/>
            <a:ext cx="8520120" cy="3416040"/>
          </a:xfrm>
          <a:prstGeom prst="rect">
            <a:avLst/>
          </a:prstGeom>
          <a:noFill/>
          <a:ln w="0">
            <a:noFill/>
          </a:ln>
        </p:spPr>
        <p:txBody>
          <a:bodyPr lIns="91440" rIns="91440" tIns="91440" bIns="91440" anchor="t">
            <a:noAutofit/>
          </a:bodyPr>
          <a:p>
            <a:pPr marL="457200" indent="-343080">
              <a:lnSpc>
                <a:spcPct val="200000"/>
              </a:lnSpc>
              <a:buClr>
                <a:srgbClr val="595959"/>
              </a:buClr>
              <a:buFont typeface="Arial"/>
              <a:buChar char="•"/>
            </a:pPr>
            <a:r>
              <a:rPr b="0" lang="en-US" sz="1800" strike="noStrike" u="none">
                <a:solidFill>
                  <a:schemeClr val="dk2"/>
                </a:solidFill>
                <a:uFillTx/>
                <a:latin typeface="Open Sans"/>
                <a:ea typeface="Open Sans"/>
              </a:rPr>
              <a:t>Configuration Management </a:t>
            </a:r>
            <a:endParaRPr b="0" lang="en-US" sz="1800" strike="noStrike" u="none">
              <a:solidFill>
                <a:srgbClr val="000000"/>
              </a:solidFill>
              <a:uFillTx/>
              <a:latin typeface="Open Sans"/>
            </a:endParaRPr>
          </a:p>
          <a:p>
            <a:pPr marL="457200" indent="-343080">
              <a:lnSpc>
                <a:spcPct val="200000"/>
              </a:lnSpc>
              <a:buClr>
                <a:srgbClr val="595959"/>
              </a:buClr>
              <a:buFont typeface="Arial"/>
              <a:buChar char="•"/>
            </a:pPr>
            <a:r>
              <a:rPr b="0" lang="en-US" sz="1800" strike="noStrike" u="none">
                <a:solidFill>
                  <a:schemeClr val="dk2"/>
                </a:solidFill>
                <a:uFillTx/>
                <a:latin typeface="Open Sans"/>
                <a:ea typeface="Open Sans"/>
              </a:rPr>
              <a:t>Ansible for both VM and container configs </a:t>
            </a:r>
            <a:endParaRPr b="0" lang="en-US" sz="1800" strike="noStrike" u="none">
              <a:solidFill>
                <a:srgbClr val="000000"/>
              </a:solidFill>
              <a:uFillTx/>
              <a:latin typeface="Open Sans"/>
            </a:endParaRPr>
          </a:p>
          <a:p>
            <a:pPr marL="457200" indent="-343080">
              <a:lnSpc>
                <a:spcPct val="200000"/>
              </a:lnSpc>
              <a:buClr>
                <a:srgbClr val="595959"/>
              </a:buClr>
              <a:buFont typeface="Arial"/>
              <a:buChar char="•"/>
            </a:pPr>
            <a:r>
              <a:rPr b="0" lang="en-US" sz="1800" strike="noStrike" u="none">
                <a:solidFill>
                  <a:schemeClr val="dk2"/>
                </a:solidFill>
                <a:uFillTx/>
                <a:latin typeface="Open Sans"/>
                <a:ea typeface="Open Sans"/>
              </a:rPr>
              <a:t>Infrastructure as Code (Terraform + Ansible)</a:t>
            </a:r>
            <a:endParaRPr b="0" lang="en-US" sz="1800" strike="noStrike" u="none">
              <a:solidFill>
                <a:srgbClr val="000000"/>
              </a:solidFill>
              <a:uFillTx/>
              <a:latin typeface="Open Sans"/>
            </a:endParaRPr>
          </a:p>
          <a:p>
            <a:pPr marL="457200" indent="-343080">
              <a:lnSpc>
                <a:spcPct val="200000"/>
              </a:lnSpc>
              <a:buClr>
                <a:srgbClr val="595959"/>
              </a:buClr>
              <a:buFont typeface="Arial"/>
              <a:buChar char="•"/>
            </a:pPr>
            <a:r>
              <a:rPr b="0" lang="en-US" sz="1800" strike="noStrike" u="none">
                <a:solidFill>
                  <a:schemeClr val="dk2"/>
                </a:solidFill>
                <a:uFillTx/>
                <a:latin typeface="Open Sans"/>
                <a:ea typeface="Open Sans"/>
              </a:rPr>
              <a:t>Automated deployment pipelines</a:t>
            </a:r>
            <a:endParaRPr b="0" lang="en-US" sz="1800" strike="noStrike" u="none">
              <a:solidFill>
                <a:srgbClr val="000000"/>
              </a:solidFill>
              <a:uFillTx/>
              <a:latin typeface="Open Sans"/>
            </a:endParaRPr>
          </a:p>
          <a:p>
            <a:pPr marL="457200" indent="-343080">
              <a:lnSpc>
                <a:spcPct val="200000"/>
              </a:lnSpc>
              <a:buClr>
                <a:srgbClr val="595959"/>
              </a:buClr>
              <a:buFont typeface="Arial"/>
              <a:buChar char="•"/>
            </a:pPr>
            <a:r>
              <a:rPr b="0" lang="en-US" sz="1800" strike="noStrike" u="none">
                <a:solidFill>
                  <a:schemeClr val="dk2"/>
                </a:solidFill>
                <a:uFillTx/>
                <a:latin typeface="Open Sans"/>
                <a:ea typeface="Open Sans"/>
              </a:rPr>
              <a:t>Templating for Standardized environments</a:t>
            </a:r>
            <a:endParaRPr b="0" lang="en-US" sz="1800" strike="noStrike" u="none">
              <a:solidFill>
                <a:srgbClr val="000000"/>
              </a:solidFill>
              <a:uFillTx/>
              <a:latin typeface="Open Sans"/>
            </a:endParaRPr>
          </a:p>
        </p:txBody>
      </p:sp>
      <p:pic>
        <p:nvPicPr>
          <p:cNvPr id="588" name="Picture 5" descr="A silhouette of a person climbing a rock&#10;&#10;Description automatically generated"/>
          <p:cNvPicPr/>
          <p:nvPr/>
        </p:nvPicPr>
        <p:blipFill>
          <a:blip r:embed="rId1"/>
          <a:stretch/>
        </p:blipFill>
        <p:spPr>
          <a:xfrm>
            <a:off x="5713560" y="0"/>
            <a:ext cx="3430080" cy="5143320"/>
          </a:xfrm>
          <a:prstGeom prst="rect">
            <a:avLst/>
          </a:prstGeom>
          <a:noFill/>
          <a:ln w="0">
            <a:noFill/>
          </a:ln>
        </p:spPr>
      </p:pic>
    </p:spTree>
  </p:cSld>
  <mc:AlternateContent>
    <mc:Choice Requires="p14">
      <p:transition spd="slow" p14:dur="2000"/>
    </mc:Choice>
    <mc:Fallback>
      <p:transition spd="slow"/>
    </mc:Fallback>
  </mc:AlternateContent>
  <p:timing>
    <p:tnLst>
      <p:par>
        <p:cTn id="2555" dur="indefinite" restart="never" nodeType="tmRoot">
          <p:childTnLst>
            <p:seq>
              <p:cTn id="2556" dur="indefinite" nodeType="mainSeq">
                <p:childTnLst>
                  <p:par>
                    <p:cTn id="2557" fill="hold">
                      <p:stCondLst>
                        <p:cond delay="indefinite"/>
                      </p:stCondLst>
                      <p:childTnLst>
                        <p:par>
                          <p:cTn id="2558" fill="hold">
                            <p:stCondLst>
                              <p:cond delay="0"/>
                            </p:stCondLst>
                            <p:childTnLst>
                              <p:par>
                                <p:cTn id="2559" nodeType="clickEffect" fill="hold" presetClass="entr" presetID="1">
                                  <p:stCondLst>
                                    <p:cond delay="0"/>
                                  </p:stCondLst>
                                  <p:childTnLst>
                                    <p:set>
                                      <p:cBhvr>
                                        <p:cTn id="2560" dur="1" fill="hold">
                                          <p:stCondLst>
                                            <p:cond delay="0"/>
                                          </p:stCondLst>
                                        </p:cTn>
                                        <p:tgtEl>
                                          <p:spTgt spid="587">
                                            <p:txEl>
                                              <p:pRg st="0" end="0"/>
                                            </p:txEl>
                                          </p:spTgt>
                                        </p:tgtEl>
                                        <p:attrNameLst>
                                          <p:attrName>style.visibility</p:attrName>
                                        </p:attrNameLst>
                                      </p:cBhvr>
                                      <p:to>
                                        <p:strVal val="visible"/>
                                      </p:to>
                                    </p:set>
                                  </p:childTnLst>
                                </p:cTn>
                              </p:par>
                            </p:childTnLst>
                          </p:cTn>
                        </p:par>
                      </p:childTnLst>
                    </p:cTn>
                  </p:par>
                  <p:par>
                    <p:cTn id="2561" fill="hold">
                      <p:stCondLst>
                        <p:cond delay="indefinite"/>
                      </p:stCondLst>
                      <p:childTnLst>
                        <p:par>
                          <p:cTn id="2562" fill="hold">
                            <p:stCondLst>
                              <p:cond delay="0"/>
                            </p:stCondLst>
                            <p:childTnLst>
                              <p:par>
                                <p:cTn id="2563" nodeType="clickEffect" fill="hold" presetClass="entr" presetID="1">
                                  <p:stCondLst>
                                    <p:cond delay="0"/>
                                  </p:stCondLst>
                                  <p:childTnLst>
                                    <p:set>
                                      <p:cBhvr>
                                        <p:cTn id="2564" dur="1" fill="hold">
                                          <p:stCondLst>
                                            <p:cond delay="0"/>
                                          </p:stCondLst>
                                        </p:cTn>
                                        <p:tgtEl>
                                          <p:spTgt spid="587">
                                            <p:txEl>
                                              <p:pRg st="1" end="1"/>
                                            </p:txEl>
                                          </p:spTgt>
                                        </p:tgtEl>
                                        <p:attrNameLst>
                                          <p:attrName>style.visibility</p:attrName>
                                        </p:attrNameLst>
                                      </p:cBhvr>
                                      <p:to>
                                        <p:strVal val="visible"/>
                                      </p:to>
                                    </p:set>
                                  </p:childTnLst>
                                </p:cTn>
                              </p:par>
                            </p:childTnLst>
                          </p:cTn>
                        </p:par>
                      </p:childTnLst>
                    </p:cTn>
                  </p:par>
                  <p:par>
                    <p:cTn id="2565" fill="hold">
                      <p:stCondLst>
                        <p:cond delay="indefinite"/>
                      </p:stCondLst>
                      <p:childTnLst>
                        <p:par>
                          <p:cTn id="2566" fill="hold">
                            <p:stCondLst>
                              <p:cond delay="0"/>
                            </p:stCondLst>
                            <p:childTnLst>
                              <p:par>
                                <p:cTn id="2567" nodeType="clickEffect" fill="hold" presetClass="entr" presetID="1">
                                  <p:stCondLst>
                                    <p:cond delay="0"/>
                                  </p:stCondLst>
                                  <p:childTnLst>
                                    <p:set>
                                      <p:cBhvr>
                                        <p:cTn id="2568" dur="1" fill="hold">
                                          <p:stCondLst>
                                            <p:cond delay="0"/>
                                          </p:stCondLst>
                                        </p:cTn>
                                        <p:tgtEl>
                                          <p:spTgt spid="587">
                                            <p:txEl>
                                              <p:pRg st="2" end="2"/>
                                            </p:txEl>
                                          </p:spTgt>
                                        </p:tgtEl>
                                        <p:attrNameLst>
                                          <p:attrName>style.visibility</p:attrName>
                                        </p:attrNameLst>
                                      </p:cBhvr>
                                      <p:to>
                                        <p:strVal val="visible"/>
                                      </p:to>
                                    </p:set>
                                  </p:childTnLst>
                                </p:cTn>
                              </p:par>
                            </p:childTnLst>
                          </p:cTn>
                        </p:par>
                      </p:childTnLst>
                    </p:cTn>
                  </p:par>
                  <p:par>
                    <p:cTn id="2569" fill="hold">
                      <p:stCondLst>
                        <p:cond delay="indefinite"/>
                      </p:stCondLst>
                      <p:childTnLst>
                        <p:par>
                          <p:cTn id="2570" fill="hold">
                            <p:stCondLst>
                              <p:cond delay="0"/>
                            </p:stCondLst>
                            <p:childTnLst>
                              <p:par>
                                <p:cTn id="2571" nodeType="clickEffect" fill="hold" presetClass="entr" presetID="1">
                                  <p:stCondLst>
                                    <p:cond delay="0"/>
                                  </p:stCondLst>
                                  <p:childTnLst>
                                    <p:set>
                                      <p:cBhvr>
                                        <p:cTn id="2572" dur="1" fill="hold">
                                          <p:stCondLst>
                                            <p:cond delay="0"/>
                                          </p:stCondLst>
                                        </p:cTn>
                                        <p:tgtEl>
                                          <p:spTgt spid="587">
                                            <p:txEl>
                                              <p:pRg st="3" end="3"/>
                                            </p:txEl>
                                          </p:spTgt>
                                        </p:tgtEl>
                                        <p:attrNameLst>
                                          <p:attrName>style.visibility</p:attrName>
                                        </p:attrNameLst>
                                      </p:cBhvr>
                                      <p:to>
                                        <p:strVal val="visible"/>
                                      </p:to>
                                    </p:set>
                                  </p:childTnLst>
                                </p:cTn>
                              </p:par>
                            </p:childTnLst>
                          </p:cTn>
                        </p:par>
                      </p:childTnLst>
                    </p:cTn>
                  </p:par>
                  <p:par>
                    <p:cTn id="2573" fill="hold">
                      <p:stCondLst>
                        <p:cond delay="indefinite"/>
                      </p:stCondLst>
                      <p:childTnLst>
                        <p:par>
                          <p:cTn id="2574" fill="hold">
                            <p:stCondLst>
                              <p:cond delay="0"/>
                            </p:stCondLst>
                            <p:childTnLst>
                              <p:par>
                                <p:cTn id="2575" nodeType="clickEffect" fill="hold" presetClass="entr" presetID="1">
                                  <p:stCondLst>
                                    <p:cond delay="0"/>
                                  </p:stCondLst>
                                  <p:childTnLst>
                                    <p:set>
                                      <p:cBhvr>
                                        <p:cTn id="2576" dur="1" fill="hold">
                                          <p:stCondLst>
                                            <p:cond delay="0"/>
                                          </p:stCondLst>
                                        </p:cTn>
                                        <p:tgtEl>
                                          <p:spTgt spid="587">
                                            <p:txEl>
                                              <p:pRg st="4" end="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9" name="PlaceHolder 1"/>
          <p:cNvSpPr>
            <a:spLocks noGrp="1"/>
          </p:cNvSpPr>
          <p:nvPr>
            <p:ph type="title"/>
          </p:nvPr>
        </p:nvSpPr>
        <p:spPr>
          <a:xfrm>
            <a:off x="311760" y="444960"/>
            <a:ext cx="7683120" cy="609840"/>
          </a:xfrm>
          <a:prstGeom prst="rect">
            <a:avLst/>
          </a:prstGeom>
          <a:noFill/>
          <a:ln w="0">
            <a:noFill/>
          </a:ln>
        </p:spPr>
        <p:txBody>
          <a:bodyPr lIns="91440" rIns="91440" tIns="91440" bIns="91440" anchor="t">
            <a:noAutofit/>
          </a:bodyPr>
          <a:p>
            <a:pPr indent="0">
              <a:lnSpc>
                <a:spcPct val="100000"/>
              </a:lnSpc>
              <a:buNone/>
            </a:pPr>
            <a:r>
              <a:rPr b="0" lang="en-US" sz="2800" strike="noStrike" u="none">
                <a:solidFill>
                  <a:schemeClr val="dk1"/>
                </a:solidFill>
                <a:uFillTx/>
                <a:latin typeface="Open Sans"/>
                <a:ea typeface="Open Sans"/>
              </a:rPr>
              <a:t>Cloud-Native Practices</a:t>
            </a:r>
            <a:endParaRPr b="0" lang="en-US" sz="2800" strike="noStrike" u="none">
              <a:solidFill>
                <a:srgbClr val="000000"/>
              </a:solidFill>
              <a:uFillTx/>
              <a:latin typeface="Arial"/>
            </a:endParaRPr>
          </a:p>
        </p:txBody>
      </p:sp>
      <p:sp>
        <p:nvSpPr>
          <p:cNvPr id="590" name="PlaceHolder 2"/>
          <p:cNvSpPr>
            <a:spLocks noGrp="1"/>
          </p:cNvSpPr>
          <p:nvPr>
            <p:ph/>
          </p:nvPr>
        </p:nvSpPr>
        <p:spPr>
          <a:xfrm>
            <a:off x="311760" y="1152360"/>
            <a:ext cx="4968360" cy="3416040"/>
          </a:xfrm>
          <a:prstGeom prst="rect">
            <a:avLst/>
          </a:prstGeom>
          <a:noFill/>
          <a:ln w="0">
            <a:noFill/>
          </a:ln>
        </p:spPr>
        <p:txBody>
          <a:bodyPr lIns="91440" rIns="91440" tIns="91440" bIns="91440" anchor="t">
            <a:noAutofit/>
          </a:bodyPr>
          <a:p>
            <a:pPr marL="457200" indent="-343080">
              <a:lnSpc>
                <a:spcPct val="200000"/>
              </a:lnSpc>
              <a:buClr>
                <a:srgbClr val="595959"/>
              </a:buClr>
              <a:buFont typeface="Arial"/>
              <a:buChar char="•"/>
            </a:pPr>
            <a:r>
              <a:rPr b="0" lang="en-US" sz="1800" strike="noStrike" u="none">
                <a:solidFill>
                  <a:schemeClr val="dk2"/>
                </a:solidFill>
                <a:uFillTx/>
                <a:latin typeface="Open Sans"/>
                <a:ea typeface="Open Sans"/>
              </a:rPr>
              <a:t>Declarative state management (Git)</a:t>
            </a:r>
            <a:endParaRPr b="0" lang="en-US" sz="1800" strike="noStrike" u="none">
              <a:solidFill>
                <a:srgbClr val="000000"/>
              </a:solidFill>
              <a:uFillTx/>
              <a:latin typeface="Open Sans"/>
            </a:endParaRPr>
          </a:p>
          <a:p>
            <a:pPr marL="457200" indent="-343080">
              <a:lnSpc>
                <a:spcPct val="200000"/>
              </a:lnSpc>
              <a:buClr>
                <a:srgbClr val="595959"/>
              </a:buClr>
              <a:buFont typeface="Arial"/>
              <a:buChar char="•"/>
            </a:pPr>
            <a:r>
              <a:rPr b="0" lang="en-US" sz="1800" strike="noStrike" u="none">
                <a:solidFill>
                  <a:schemeClr val="dk2"/>
                </a:solidFill>
                <a:uFillTx/>
                <a:latin typeface="Open Sans"/>
                <a:ea typeface="Open Sans"/>
              </a:rPr>
              <a:t>Real-time config changes</a:t>
            </a:r>
            <a:endParaRPr b="0" lang="en-US" sz="1800" strike="noStrike" u="none">
              <a:solidFill>
                <a:srgbClr val="000000"/>
              </a:solidFill>
              <a:uFillTx/>
              <a:latin typeface="Open Sans"/>
            </a:endParaRPr>
          </a:p>
          <a:p>
            <a:pPr marL="457200" indent="-343080">
              <a:lnSpc>
                <a:spcPct val="200000"/>
              </a:lnSpc>
              <a:buClr>
                <a:srgbClr val="595959"/>
              </a:buClr>
              <a:buFont typeface="Arial"/>
              <a:buChar char="•"/>
            </a:pPr>
            <a:r>
              <a:rPr b="0" lang="en-US" sz="1800" strike="noStrike" u="none">
                <a:solidFill>
                  <a:schemeClr val="dk2"/>
                </a:solidFill>
                <a:uFillTx/>
                <a:latin typeface="Open Sans"/>
                <a:ea typeface="Open Sans"/>
              </a:rPr>
              <a:t>Auto-scaling based </a:t>
            </a:r>
            <a:endParaRPr b="0" lang="en-US" sz="1800" strike="noStrike" u="none">
              <a:solidFill>
                <a:srgbClr val="000000"/>
              </a:solidFill>
              <a:uFillTx/>
              <a:latin typeface="Open Sans"/>
            </a:endParaRPr>
          </a:p>
          <a:p>
            <a:pPr marL="457200" indent="-343080">
              <a:lnSpc>
                <a:spcPct val="200000"/>
              </a:lnSpc>
              <a:buClr>
                <a:srgbClr val="595959"/>
              </a:buClr>
              <a:buFont typeface="Arial"/>
              <a:buChar char="•"/>
            </a:pPr>
            <a:r>
              <a:rPr b="0" lang="en-US" sz="1800" strike="noStrike" u="none">
                <a:solidFill>
                  <a:schemeClr val="dk2"/>
                </a:solidFill>
                <a:uFillTx/>
                <a:latin typeface="Open Sans"/>
                <a:ea typeface="Open Sans"/>
              </a:rPr>
              <a:t>Collection of Service metrics</a:t>
            </a:r>
            <a:endParaRPr b="0" lang="en-US" sz="1800" strike="noStrike" u="none">
              <a:solidFill>
                <a:srgbClr val="000000"/>
              </a:solidFill>
              <a:uFillTx/>
              <a:latin typeface="Open Sans"/>
            </a:endParaRPr>
          </a:p>
          <a:p>
            <a:pPr marL="457200" indent="-343080">
              <a:lnSpc>
                <a:spcPct val="200000"/>
              </a:lnSpc>
              <a:buClr>
                <a:srgbClr val="595959"/>
              </a:buClr>
              <a:buFont typeface="Arial"/>
              <a:buChar char="•"/>
            </a:pPr>
            <a:r>
              <a:rPr b="0" lang="en-US" sz="1800" strike="noStrike" u="none">
                <a:solidFill>
                  <a:schemeClr val="dk2"/>
                </a:solidFill>
                <a:uFillTx/>
                <a:latin typeface="Open Sans"/>
                <a:ea typeface="Open Sans"/>
              </a:rPr>
              <a:t>Infrastructure immutability </a:t>
            </a:r>
            <a:endParaRPr b="0" lang="en-US" sz="1800" strike="noStrike" u="none">
              <a:solidFill>
                <a:srgbClr val="000000"/>
              </a:solidFill>
              <a:uFillTx/>
              <a:latin typeface="Open Sans"/>
            </a:endParaRPr>
          </a:p>
          <a:p>
            <a:pPr marL="457200" indent="-343080">
              <a:lnSpc>
                <a:spcPct val="200000"/>
              </a:lnSpc>
              <a:buClr>
                <a:srgbClr val="595959"/>
              </a:buClr>
              <a:buFont typeface="Arial"/>
              <a:buChar char="•"/>
            </a:pPr>
            <a:r>
              <a:rPr b="0" lang="en-US" sz="1800" strike="noStrike" u="none">
                <a:solidFill>
                  <a:schemeClr val="dk2"/>
                </a:solidFill>
                <a:uFillTx/>
                <a:latin typeface="Open Sans"/>
                <a:ea typeface="Open Sans"/>
              </a:rPr>
              <a:t>Replace not Modify</a:t>
            </a:r>
            <a:endParaRPr b="0" lang="en-US" sz="1800" strike="noStrike" u="none">
              <a:solidFill>
                <a:srgbClr val="000000"/>
              </a:solidFill>
              <a:uFillTx/>
              <a:latin typeface="Open Sans"/>
            </a:endParaRPr>
          </a:p>
        </p:txBody>
      </p:sp>
      <p:pic>
        <p:nvPicPr>
          <p:cNvPr id="591" name="Picture 4" descr="A trophy with a ribbon and a medal&#10;&#10;Description automatically generated"/>
          <p:cNvPicPr/>
          <p:nvPr/>
        </p:nvPicPr>
        <p:blipFill>
          <a:blip r:embed="rId1"/>
          <a:stretch/>
        </p:blipFill>
        <p:spPr>
          <a:xfrm>
            <a:off x="5714640" y="0"/>
            <a:ext cx="3429000" cy="5143320"/>
          </a:xfrm>
          <a:prstGeom prst="rect">
            <a:avLst/>
          </a:prstGeom>
          <a:noFill/>
          <a:ln w="0">
            <a:noFill/>
          </a:ln>
        </p:spPr>
      </p:pic>
    </p:spTree>
  </p:cSld>
  <mc:AlternateContent>
    <mc:Choice Requires="p14">
      <p:transition spd="slow" p14:dur="2000"/>
    </mc:Choice>
    <mc:Fallback>
      <p:transition spd="slow"/>
    </mc:Fallback>
  </mc:AlternateContent>
  <p:timing>
    <p:tnLst>
      <p:par>
        <p:cTn id="2577" dur="indefinite" restart="never" nodeType="tmRoot">
          <p:childTnLst>
            <p:seq>
              <p:cTn id="2578" dur="indefinite" nodeType="mainSeq">
                <p:childTnLst>
                  <p:par>
                    <p:cTn id="2579" fill="hold">
                      <p:stCondLst>
                        <p:cond delay="indefinite"/>
                      </p:stCondLst>
                      <p:childTnLst>
                        <p:par>
                          <p:cTn id="2580" fill="hold">
                            <p:stCondLst>
                              <p:cond delay="0"/>
                            </p:stCondLst>
                            <p:childTnLst>
                              <p:par>
                                <p:cTn id="2581" nodeType="clickEffect" fill="hold" presetClass="entr" presetID="1">
                                  <p:stCondLst>
                                    <p:cond delay="0"/>
                                  </p:stCondLst>
                                  <p:childTnLst>
                                    <p:set>
                                      <p:cBhvr>
                                        <p:cTn id="2582" dur="1" fill="hold">
                                          <p:stCondLst>
                                            <p:cond delay="0"/>
                                          </p:stCondLst>
                                        </p:cTn>
                                        <p:tgtEl>
                                          <p:spTgt spid="590">
                                            <p:txEl>
                                              <p:pRg st="0" end="0"/>
                                            </p:txEl>
                                          </p:spTgt>
                                        </p:tgtEl>
                                        <p:attrNameLst>
                                          <p:attrName>style.visibility</p:attrName>
                                        </p:attrNameLst>
                                      </p:cBhvr>
                                      <p:to>
                                        <p:strVal val="visible"/>
                                      </p:to>
                                    </p:set>
                                  </p:childTnLst>
                                </p:cTn>
                              </p:par>
                            </p:childTnLst>
                          </p:cTn>
                        </p:par>
                      </p:childTnLst>
                    </p:cTn>
                  </p:par>
                  <p:par>
                    <p:cTn id="2583" fill="hold">
                      <p:stCondLst>
                        <p:cond delay="indefinite"/>
                      </p:stCondLst>
                      <p:childTnLst>
                        <p:par>
                          <p:cTn id="2584" fill="hold">
                            <p:stCondLst>
                              <p:cond delay="0"/>
                            </p:stCondLst>
                            <p:childTnLst>
                              <p:par>
                                <p:cTn id="2585" nodeType="clickEffect" fill="hold" presetClass="entr" presetID="1">
                                  <p:stCondLst>
                                    <p:cond delay="0"/>
                                  </p:stCondLst>
                                  <p:childTnLst>
                                    <p:set>
                                      <p:cBhvr>
                                        <p:cTn id="2586" dur="1" fill="hold">
                                          <p:stCondLst>
                                            <p:cond delay="0"/>
                                          </p:stCondLst>
                                        </p:cTn>
                                        <p:tgtEl>
                                          <p:spTgt spid="590">
                                            <p:txEl>
                                              <p:pRg st="1" end="1"/>
                                            </p:txEl>
                                          </p:spTgt>
                                        </p:tgtEl>
                                        <p:attrNameLst>
                                          <p:attrName>style.visibility</p:attrName>
                                        </p:attrNameLst>
                                      </p:cBhvr>
                                      <p:to>
                                        <p:strVal val="visible"/>
                                      </p:to>
                                    </p:set>
                                  </p:childTnLst>
                                </p:cTn>
                              </p:par>
                            </p:childTnLst>
                          </p:cTn>
                        </p:par>
                      </p:childTnLst>
                    </p:cTn>
                  </p:par>
                  <p:par>
                    <p:cTn id="2587" fill="hold">
                      <p:stCondLst>
                        <p:cond delay="indefinite"/>
                      </p:stCondLst>
                      <p:childTnLst>
                        <p:par>
                          <p:cTn id="2588" fill="hold">
                            <p:stCondLst>
                              <p:cond delay="0"/>
                            </p:stCondLst>
                            <p:childTnLst>
                              <p:par>
                                <p:cTn id="2589" nodeType="clickEffect" fill="hold" presetClass="entr" presetID="1">
                                  <p:stCondLst>
                                    <p:cond delay="0"/>
                                  </p:stCondLst>
                                  <p:childTnLst>
                                    <p:set>
                                      <p:cBhvr>
                                        <p:cTn id="2590" dur="1" fill="hold">
                                          <p:stCondLst>
                                            <p:cond delay="0"/>
                                          </p:stCondLst>
                                        </p:cTn>
                                        <p:tgtEl>
                                          <p:spTgt spid="590">
                                            <p:txEl>
                                              <p:pRg st="2" end="2"/>
                                            </p:txEl>
                                          </p:spTgt>
                                        </p:tgtEl>
                                        <p:attrNameLst>
                                          <p:attrName>style.visibility</p:attrName>
                                        </p:attrNameLst>
                                      </p:cBhvr>
                                      <p:to>
                                        <p:strVal val="visible"/>
                                      </p:to>
                                    </p:set>
                                  </p:childTnLst>
                                </p:cTn>
                              </p:par>
                            </p:childTnLst>
                          </p:cTn>
                        </p:par>
                      </p:childTnLst>
                    </p:cTn>
                  </p:par>
                  <p:par>
                    <p:cTn id="2591" fill="hold">
                      <p:stCondLst>
                        <p:cond delay="indefinite"/>
                      </p:stCondLst>
                      <p:childTnLst>
                        <p:par>
                          <p:cTn id="2592" fill="hold">
                            <p:stCondLst>
                              <p:cond delay="0"/>
                            </p:stCondLst>
                            <p:childTnLst>
                              <p:par>
                                <p:cTn id="2593" nodeType="clickEffect" fill="hold" presetClass="entr" presetID="1">
                                  <p:stCondLst>
                                    <p:cond delay="0"/>
                                  </p:stCondLst>
                                  <p:childTnLst>
                                    <p:set>
                                      <p:cBhvr>
                                        <p:cTn id="2594" dur="1" fill="hold">
                                          <p:stCondLst>
                                            <p:cond delay="0"/>
                                          </p:stCondLst>
                                        </p:cTn>
                                        <p:tgtEl>
                                          <p:spTgt spid="590">
                                            <p:txEl>
                                              <p:pRg st="3" end="3"/>
                                            </p:txEl>
                                          </p:spTgt>
                                        </p:tgtEl>
                                        <p:attrNameLst>
                                          <p:attrName>style.visibility</p:attrName>
                                        </p:attrNameLst>
                                      </p:cBhvr>
                                      <p:to>
                                        <p:strVal val="visible"/>
                                      </p:to>
                                    </p:set>
                                  </p:childTnLst>
                                </p:cTn>
                              </p:par>
                            </p:childTnLst>
                          </p:cTn>
                        </p:par>
                      </p:childTnLst>
                    </p:cTn>
                  </p:par>
                  <p:par>
                    <p:cTn id="2595" fill="hold">
                      <p:stCondLst>
                        <p:cond delay="indefinite"/>
                      </p:stCondLst>
                      <p:childTnLst>
                        <p:par>
                          <p:cTn id="2596" fill="hold">
                            <p:stCondLst>
                              <p:cond delay="0"/>
                            </p:stCondLst>
                            <p:childTnLst>
                              <p:par>
                                <p:cTn id="2597" nodeType="clickEffect" fill="hold" presetClass="entr" presetID="1">
                                  <p:stCondLst>
                                    <p:cond delay="0"/>
                                  </p:stCondLst>
                                  <p:childTnLst>
                                    <p:set>
                                      <p:cBhvr>
                                        <p:cTn id="2598" dur="1" fill="hold">
                                          <p:stCondLst>
                                            <p:cond delay="0"/>
                                          </p:stCondLst>
                                        </p:cTn>
                                        <p:tgtEl>
                                          <p:spTgt spid="590">
                                            <p:txEl>
                                              <p:pRg st="4" end="4"/>
                                            </p:txEl>
                                          </p:spTgt>
                                        </p:tgtEl>
                                        <p:attrNameLst>
                                          <p:attrName>style.visibility</p:attrName>
                                        </p:attrNameLst>
                                      </p:cBhvr>
                                      <p:to>
                                        <p:strVal val="visible"/>
                                      </p:to>
                                    </p:set>
                                  </p:childTnLst>
                                </p:cTn>
                              </p:par>
                            </p:childTnLst>
                          </p:cTn>
                        </p:par>
                      </p:childTnLst>
                    </p:cTn>
                  </p:par>
                  <p:par>
                    <p:cTn id="2599" fill="hold">
                      <p:stCondLst>
                        <p:cond delay="indefinite"/>
                      </p:stCondLst>
                      <p:childTnLst>
                        <p:par>
                          <p:cTn id="2600" fill="hold">
                            <p:stCondLst>
                              <p:cond delay="0"/>
                            </p:stCondLst>
                            <p:childTnLst>
                              <p:par>
                                <p:cTn id="2601" nodeType="clickEffect" fill="hold" presetClass="entr" presetID="1">
                                  <p:stCondLst>
                                    <p:cond delay="0"/>
                                  </p:stCondLst>
                                  <p:childTnLst>
                                    <p:set>
                                      <p:cBhvr>
                                        <p:cTn id="2602" dur="1" fill="hold">
                                          <p:stCondLst>
                                            <p:cond delay="0"/>
                                          </p:stCondLst>
                                        </p:cTn>
                                        <p:tgtEl>
                                          <p:spTgt spid="590">
                                            <p:txEl>
                                              <p:pRg st="5" end="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2" name="PlaceHolder 1"/>
          <p:cNvSpPr>
            <a:spLocks noGrp="1"/>
          </p:cNvSpPr>
          <p:nvPr>
            <p:ph type="title"/>
          </p:nvPr>
        </p:nvSpPr>
        <p:spPr>
          <a:xfrm>
            <a:off x="311760" y="444960"/>
            <a:ext cx="7683120" cy="609840"/>
          </a:xfrm>
          <a:prstGeom prst="rect">
            <a:avLst/>
          </a:prstGeom>
          <a:noFill/>
          <a:ln w="0">
            <a:noFill/>
          </a:ln>
        </p:spPr>
        <p:txBody>
          <a:bodyPr lIns="91440" rIns="91440" tIns="91440" bIns="91440" anchor="t">
            <a:noAutofit/>
          </a:bodyPr>
          <a:p>
            <a:pPr indent="0">
              <a:lnSpc>
                <a:spcPct val="100000"/>
              </a:lnSpc>
              <a:buNone/>
            </a:pPr>
            <a:r>
              <a:rPr b="0" lang="en-US" sz="2800" strike="noStrike" u="none">
                <a:solidFill>
                  <a:schemeClr val="dk1"/>
                </a:solidFill>
                <a:uFillTx/>
                <a:latin typeface="Open Sans"/>
                <a:ea typeface="Open Sans"/>
              </a:rPr>
              <a:t>Advanced Observability</a:t>
            </a:r>
            <a:endParaRPr b="0" lang="en-US" sz="2800" strike="noStrike" u="none">
              <a:solidFill>
                <a:srgbClr val="000000"/>
              </a:solidFill>
              <a:uFillTx/>
              <a:latin typeface="Arial"/>
            </a:endParaRPr>
          </a:p>
        </p:txBody>
      </p:sp>
      <p:sp>
        <p:nvSpPr>
          <p:cNvPr id="593" name="PlaceHolder 2"/>
          <p:cNvSpPr>
            <a:spLocks noGrp="1"/>
          </p:cNvSpPr>
          <p:nvPr>
            <p:ph/>
          </p:nvPr>
        </p:nvSpPr>
        <p:spPr>
          <a:xfrm>
            <a:off x="311760" y="1152360"/>
            <a:ext cx="8520120" cy="3416040"/>
          </a:xfrm>
          <a:prstGeom prst="rect">
            <a:avLst/>
          </a:prstGeom>
          <a:noFill/>
          <a:ln w="0">
            <a:noFill/>
          </a:ln>
        </p:spPr>
        <p:txBody>
          <a:bodyPr lIns="91440" rIns="91440" tIns="91440" bIns="91440" anchor="t">
            <a:noAutofit/>
          </a:bodyPr>
          <a:p>
            <a:pPr marL="457200" indent="-343080">
              <a:lnSpc>
                <a:spcPct val="200000"/>
              </a:lnSpc>
              <a:buClr>
                <a:srgbClr val="595959"/>
              </a:buClr>
              <a:buFont typeface="Arial"/>
              <a:buChar char="•"/>
            </a:pPr>
            <a:r>
              <a:rPr b="0" lang="en-US" sz="1800" strike="noStrike" u="none">
                <a:solidFill>
                  <a:schemeClr val="dk2"/>
                </a:solidFill>
                <a:uFillTx/>
                <a:latin typeface="Open Sans"/>
                <a:ea typeface="Open Sans"/>
              </a:rPr>
              <a:t>Distributed tracing</a:t>
            </a:r>
            <a:endParaRPr b="0" lang="en-US" sz="1800" strike="noStrike" u="none">
              <a:solidFill>
                <a:srgbClr val="000000"/>
              </a:solidFill>
              <a:uFillTx/>
              <a:latin typeface="Open Sans"/>
            </a:endParaRPr>
          </a:p>
          <a:p>
            <a:pPr marL="457200" indent="-343080">
              <a:lnSpc>
                <a:spcPct val="200000"/>
              </a:lnSpc>
              <a:buClr>
                <a:srgbClr val="595959"/>
              </a:buClr>
              <a:buFont typeface="Arial"/>
              <a:buChar char="•"/>
            </a:pPr>
            <a:r>
              <a:rPr b="0" lang="en-US" sz="1800" strike="noStrike" u="none">
                <a:solidFill>
                  <a:schemeClr val="dk2"/>
                </a:solidFill>
                <a:uFillTx/>
                <a:latin typeface="Open Sans"/>
                <a:ea typeface="Open Sans"/>
              </a:rPr>
              <a:t>Centralized metric collection</a:t>
            </a:r>
            <a:endParaRPr b="0" lang="en-US" sz="1800" strike="noStrike" u="none">
              <a:solidFill>
                <a:srgbClr val="000000"/>
              </a:solidFill>
              <a:uFillTx/>
              <a:latin typeface="Open Sans"/>
            </a:endParaRPr>
          </a:p>
          <a:p>
            <a:pPr marL="457200" indent="-343080">
              <a:lnSpc>
                <a:spcPct val="200000"/>
              </a:lnSpc>
              <a:buClr>
                <a:srgbClr val="595959"/>
              </a:buClr>
              <a:buFont typeface="Arial"/>
              <a:buChar char="•"/>
            </a:pPr>
            <a:r>
              <a:rPr b="0" lang="en-US" sz="1800" strike="noStrike" u="none">
                <a:solidFill>
                  <a:schemeClr val="dk2"/>
                </a:solidFill>
                <a:uFillTx/>
                <a:latin typeface="Open Sans"/>
                <a:ea typeface="Open Sans"/>
              </a:rPr>
              <a:t>Structured logging</a:t>
            </a:r>
            <a:endParaRPr b="0" lang="en-US" sz="1800" strike="noStrike" u="none">
              <a:solidFill>
                <a:srgbClr val="000000"/>
              </a:solidFill>
              <a:uFillTx/>
              <a:latin typeface="Open Sans"/>
            </a:endParaRPr>
          </a:p>
          <a:p>
            <a:pPr marL="457200" indent="-343080">
              <a:lnSpc>
                <a:spcPct val="200000"/>
              </a:lnSpc>
              <a:buClr>
                <a:srgbClr val="595959"/>
              </a:buClr>
              <a:buFont typeface="Arial"/>
              <a:buChar char="•"/>
            </a:pPr>
            <a:r>
              <a:rPr b="0" lang="en-US" sz="1800" strike="noStrike" u="none">
                <a:solidFill>
                  <a:schemeClr val="dk2"/>
                </a:solidFill>
                <a:uFillTx/>
                <a:latin typeface="Open Sans"/>
                <a:ea typeface="Open Sans"/>
              </a:rPr>
              <a:t>Real-time service dependency mapping</a:t>
            </a:r>
            <a:endParaRPr b="0" lang="en-US" sz="1800" strike="noStrike" u="none">
              <a:solidFill>
                <a:srgbClr val="000000"/>
              </a:solidFill>
              <a:uFillTx/>
              <a:latin typeface="Open Sans"/>
            </a:endParaRPr>
          </a:p>
        </p:txBody>
      </p:sp>
      <p:pic>
        <p:nvPicPr>
          <p:cNvPr id="594" name="Picture 4" descr="A camera on a pole&#10;&#10;Description automatically generated"/>
          <p:cNvPicPr/>
          <p:nvPr/>
        </p:nvPicPr>
        <p:blipFill>
          <a:blip r:embed="rId1"/>
          <a:stretch/>
        </p:blipFill>
        <p:spPr>
          <a:xfrm>
            <a:off x="5715000" y="0"/>
            <a:ext cx="3428640" cy="5143320"/>
          </a:xfrm>
          <a:prstGeom prst="rect">
            <a:avLst/>
          </a:prstGeom>
          <a:noFill/>
          <a:ln w="0">
            <a:noFill/>
          </a:ln>
        </p:spPr>
      </p:pic>
    </p:spTree>
  </p:cSld>
  <mc:AlternateContent>
    <mc:Choice Requires="p14">
      <p:transition spd="slow" p14:dur="2000"/>
    </mc:Choice>
    <mc:Fallback>
      <p:transition spd="slow"/>
    </mc:Fallback>
  </mc:AlternateContent>
  <p:timing>
    <p:tnLst>
      <p:par>
        <p:cTn id="2603" dur="indefinite" restart="never" nodeType="tmRoot">
          <p:childTnLst>
            <p:seq>
              <p:cTn id="2604" dur="indefinite" nodeType="mainSeq">
                <p:childTnLst>
                  <p:par>
                    <p:cTn id="2605" fill="hold">
                      <p:stCondLst>
                        <p:cond delay="indefinite"/>
                      </p:stCondLst>
                      <p:childTnLst>
                        <p:par>
                          <p:cTn id="2606" fill="hold">
                            <p:stCondLst>
                              <p:cond delay="0"/>
                            </p:stCondLst>
                            <p:childTnLst>
                              <p:par>
                                <p:cTn id="2607" nodeType="clickEffect" fill="hold" presetClass="entr" presetID="1">
                                  <p:stCondLst>
                                    <p:cond delay="0"/>
                                  </p:stCondLst>
                                  <p:childTnLst>
                                    <p:set>
                                      <p:cBhvr>
                                        <p:cTn id="2608" dur="1" fill="hold">
                                          <p:stCondLst>
                                            <p:cond delay="0"/>
                                          </p:stCondLst>
                                        </p:cTn>
                                        <p:tgtEl>
                                          <p:spTgt spid="593">
                                            <p:txEl>
                                              <p:pRg st="0" end="0"/>
                                            </p:txEl>
                                          </p:spTgt>
                                        </p:tgtEl>
                                        <p:attrNameLst>
                                          <p:attrName>style.visibility</p:attrName>
                                        </p:attrNameLst>
                                      </p:cBhvr>
                                      <p:to>
                                        <p:strVal val="visible"/>
                                      </p:to>
                                    </p:set>
                                  </p:childTnLst>
                                </p:cTn>
                              </p:par>
                            </p:childTnLst>
                          </p:cTn>
                        </p:par>
                      </p:childTnLst>
                    </p:cTn>
                  </p:par>
                  <p:par>
                    <p:cTn id="2609" fill="hold">
                      <p:stCondLst>
                        <p:cond delay="indefinite"/>
                      </p:stCondLst>
                      <p:childTnLst>
                        <p:par>
                          <p:cTn id="2610" fill="hold">
                            <p:stCondLst>
                              <p:cond delay="0"/>
                            </p:stCondLst>
                            <p:childTnLst>
                              <p:par>
                                <p:cTn id="2611" nodeType="clickEffect" fill="hold" presetClass="entr" presetID="1">
                                  <p:stCondLst>
                                    <p:cond delay="0"/>
                                  </p:stCondLst>
                                  <p:childTnLst>
                                    <p:set>
                                      <p:cBhvr>
                                        <p:cTn id="2612" dur="1" fill="hold">
                                          <p:stCondLst>
                                            <p:cond delay="0"/>
                                          </p:stCondLst>
                                        </p:cTn>
                                        <p:tgtEl>
                                          <p:spTgt spid="593">
                                            <p:txEl>
                                              <p:pRg st="1" end="1"/>
                                            </p:txEl>
                                          </p:spTgt>
                                        </p:tgtEl>
                                        <p:attrNameLst>
                                          <p:attrName>style.visibility</p:attrName>
                                        </p:attrNameLst>
                                      </p:cBhvr>
                                      <p:to>
                                        <p:strVal val="visible"/>
                                      </p:to>
                                    </p:set>
                                  </p:childTnLst>
                                </p:cTn>
                              </p:par>
                            </p:childTnLst>
                          </p:cTn>
                        </p:par>
                      </p:childTnLst>
                    </p:cTn>
                  </p:par>
                  <p:par>
                    <p:cTn id="2613" fill="hold">
                      <p:stCondLst>
                        <p:cond delay="indefinite"/>
                      </p:stCondLst>
                      <p:childTnLst>
                        <p:par>
                          <p:cTn id="2614" fill="hold">
                            <p:stCondLst>
                              <p:cond delay="0"/>
                            </p:stCondLst>
                            <p:childTnLst>
                              <p:par>
                                <p:cTn id="2615" nodeType="clickEffect" fill="hold" presetClass="entr" presetID="1">
                                  <p:stCondLst>
                                    <p:cond delay="0"/>
                                  </p:stCondLst>
                                  <p:childTnLst>
                                    <p:set>
                                      <p:cBhvr>
                                        <p:cTn id="2616" dur="1" fill="hold">
                                          <p:stCondLst>
                                            <p:cond delay="0"/>
                                          </p:stCondLst>
                                        </p:cTn>
                                        <p:tgtEl>
                                          <p:spTgt spid="593">
                                            <p:txEl>
                                              <p:pRg st="2" end="2"/>
                                            </p:txEl>
                                          </p:spTgt>
                                        </p:tgtEl>
                                        <p:attrNameLst>
                                          <p:attrName>style.visibility</p:attrName>
                                        </p:attrNameLst>
                                      </p:cBhvr>
                                      <p:to>
                                        <p:strVal val="visible"/>
                                      </p:to>
                                    </p:set>
                                  </p:childTnLst>
                                </p:cTn>
                              </p:par>
                            </p:childTnLst>
                          </p:cTn>
                        </p:par>
                      </p:childTnLst>
                    </p:cTn>
                  </p:par>
                  <p:par>
                    <p:cTn id="2617" fill="hold">
                      <p:stCondLst>
                        <p:cond delay="indefinite"/>
                      </p:stCondLst>
                      <p:childTnLst>
                        <p:par>
                          <p:cTn id="2618" fill="hold">
                            <p:stCondLst>
                              <p:cond delay="0"/>
                            </p:stCondLst>
                            <p:childTnLst>
                              <p:par>
                                <p:cTn id="2619" nodeType="clickEffect" fill="hold" presetClass="entr" presetID="1">
                                  <p:stCondLst>
                                    <p:cond delay="0"/>
                                  </p:stCondLst>
                                  <p:childTnLst>
                                    <p:set>
                                      <p:cBhvr>
                                        <p:cTn id="2620" dur="1" fill="hold">
                                          <p:stCondLst>
                                            <p:cond delay="0"/>
                                          </p:stCondLst>
                                        </p:cTn>
                                        <p:tgtEl>
                                          <p:spTgt spid="593">
                                            <p:txEl>
                                              <p:pRg st="3" end="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5" name="PlaceHolder 1"/>
          <p:cNvSpPr>
            <a:spLocks noGrp="1"/>
          </p:cNvSpPr>
          <p:nvPr>
            <p:ph type="title"/>
          </p:nvPr>
        </p:nvSpPr>
        <p:spPr>
          <a:xfrm>
            <a:off x="311760" y="444960"/>
            <a:ext cx="7683120" cy="609840"/>
          </a:xfrm>
          <a:prstGeom prst="rect">
            <a:avLst/>
          </a:prstGeom>
          <a:noFill/>
          <a:ln w="0">
            <a:noFill/>
          </a:ln>
        </p:spPr>
        <p:txBody>
          <a:bodyPr lIns="91440" rIns="91440" tIns="91440" bIns="91440" anchor="t">
            <a:noAutofit/>
          </a:bodyPr>
          <a:p>
            <a:pPr indent="0">
              <a:lnSpc>
                <a:spcPct val="100000"/>
              </a:lnSpc>
              <a:buNone/>
            </a:pPr>
            <a:r>
              <a:rPr b="0" lang="en-US" sz="2800" strike="noStrike" u="none">
                <a:solidFill>
                  <a:schemeClr val="dk1"/>
                </a:solidFill>
                <a:uFillTx/>
                <a:latin typeface="Open Sans"/>
                <a:ea typeface="Open Sans"/>
              </a:rPr>
              <a:t>AI-Enhanced Operations</a:t>
            </a:r>
            <a:endParaRPr b="0" lang="en-US" sz="2800" strike="noStrike" u="none">
              <a:solidFill>
                <a:srgbClr val="000000"/>
              </a:solidFill>
              <a:uFillTx/>
              <a:latin typeface="Arial"/>
            </a:endParaRPr>
          </a:p>
        </p:txBody>
      </p:sp>
      <p:sp>
        <p:nvSpPr>
          <p:cNvPr id="596" name="PlaceHolder 2"/>
          <p:cNvSpPr>
            <a:spLocks noGrp="1"/>
          </p:cNvSpPr>
          <p:nvPr>
            <p:ph/>
          </p:nvPr>
        </p:nvSpPr>
        <p:spPr>
          <a:xfrm>
            <a:off x="311760" y="1152360"/>
            <a:ext cx="4362840" cy="3416040"/>
          </a:xfrm>
          <a:prstGeom prst="rect">
            <a:avLst/>
          </a:prstGeom>
          <a:noFill/>
          <a:ln w="0">
            <a:noFill/>
          </a:ln>
        </p:spPr>
        <p:txBody>
          <a:bodyPr lIns="91440" rIns="91440" tIns="91440" bIns="91440" anchor="t">
            <a:noAutofit/>
          </a:bodyPr>
          <a:p>
            <a:pPr marL="139680" indent="0">
              <a:lnSpc>
                <a:spcPct val="200000"/>
              </a:lnSpc>
              <a:buNone/>
              <a:tabLst>
                <a:tab algn="l" pos="0"/>
              </a:tabLst>
            </a:pPr>
            <a:r>
              <a:rPr b="1" lang="en-US" sz="1400" strike="noStrike" u="none">
                <a:solidFill>
                  <a:schemeClr val="dk2"/>
                </a:solidFill>
                <a:uFillTx/>
                <a:latin typeface="Open Sans SemiBold"/>
                <a:ea typeface="Open Sans SemiBold"/>
              </a:rPr>
              <a:t>Pattern Detection</a:t>
            </a:r>
            <a:endParaRPr b="0" lang="en-US" sz="1400" strike="noStrike" u="none">
              <a:solidFill>
                <a:srgbClr val="000000"/>
              </a:solidFill>
              <a:uFillTx/>
              <a:latin typeface="Open Sans"/>
            </a:endParaRPr>
          </a:p>
          <a:p>
            <a:pPr marL="457200" indent="-317520">
              <a:lnSpc>
                <a:spcPct val="200000"/>
              </a:lnSpc>
              <a:buClr>
                <a:srgbClr val="595959"/>
              </a:buClr>
              <a:buFont typeface="Arial"/>
              <a:buChar char="•"/>
              <a:tabLst>
                <a:tab algn="l" pos="0"/>
              </a:tabLst>
            </a:pPr>
            <a:r>
              <a:rPr b="0" lang="en-US" sz="1400" strike="noStrike" u="none">
                <a:solidFill>
                  <a:schemeClr val="dk2"/>
                </a:solidFill>
                <a:uFillTx/>
                <a:latin typeface="Open Sans"/>
                <a:ea typeface="Open Sans"/>
              </a:rPr>
              <a:t>Automated baseline creation</a:t>
            </a:r>
            <a:endParaRPr b="0" lang="en-US" sz="1400" strike="noStrike" u="none">
              <a:solidFill>
                <a:srgbClr val="000000"/>
              </a:solidFill>
              <a:uFillTx/>
              <a:latin typeface="Open Sans"/>
            </a:endParaRPr>
          </a:p>
          <a:p>
            <a:pPr marL="457200" indent="-317520">
              <a:lnSpc>
                <a:spcPct val="200000"/>
              </a:lnSpc>
              <a:buClr>
                <a:srgbClr val="595959"/>
              </a:buClr>
              <a:buFont typeface="Arial"/>
              <a:buChar char="•"/>
              <a:tabLst>
                <a:tab algn="l" pos="0"/>
              </a:tabLst>
            </a:pPr>
            <a:r>
              <a:rPr b="0" lang="en-US" sz="1400" strike="noStrike" u="none">
                <a:solidFill>
                  <a:schemeClr val="dk2"/>
                </a:solidFill>
                <a:uFillTx/>
                <a:latin typeface="Open Sans"/>
                <a:ea typeface="Open Sans"/>
              </a:rPr>
              <a:t>Unusual behavior detection</a:t>
            </a:r>
            <a:endParaRPr b="0" lang="en-US" sz="1400" strike="noStrike" u="none">
              <a:solidFill>
                <a:srgbClr val="000000"/>
              </a:solidFill>
              <a:uFillTx/>
              <a:latin typeface="Open Sans"/>
            </a:endParaRPr>
          </a:p>
          <a:p>
            <a:pPr marL="457200" indent="-317520">
              <a:lnSpc>
                <a:spcPct val="200000"/>
              </a:lnSpc>
              <a:buClr>
                <a:srgbClr val="595959"/>
              </a:buClr>
              <a:buFont typeface="Arial"/>
              <a:buChar char="•"/>
              <a:tabLst>
                <a:tab algn="l" pos="0"/>
              </a:tabLst>
            </a:pPr>
            <a:r>
              <a:rPr b="0" lang="en-US" sz="1400" strike="noStrike" u="none">
                <a:solidFill>
                  <a:schemeClr val="dk2"/>
                </a:solidFill>
                <a:uFillTx/>
                <a:latin typeface="Open Sans"/>
                <a:ea typeface="Open Sans"/>
              </a:rPr>
              <a:t>Performance anomaly identification</a:t>
            </a:r>
            <a:endParaRPr b="0" lang="en-US" sz="1400" strike="noStrike" u="none">
              <a:solidFill>
                <a:srgbClr val="000000"/>
              </a:solidFill>
              <a:uFillTx/>
              <a:latin typeface="Open Sans"/>
            </a:endParaRPr>
          </a:p>
          <a:p>
            <a:pPr marL="457200" indent="-317520">
              <a:lnSpc>
                <a:spcPct val="200000"/>
              </a:lnSpc>
              <a:buClr>
                <a:srgbClr val="595959"/>
              </a:buClr>
              <a:buFont typeface="Arial"/>
              <a:buChar char="•"/>
              <a:tabLst>
                <a:tab algn="l" pos="0"/>
              </a:tabLst>
            </a:pPr>
            <a:r>
              <a:rPr b="0" lang="en-US" sz="1400" strike="noStrike" u="none">
                <a:solidFill>
                  <a:schemeClr val="dk2"/>
                </a:solidFill>
                <a:uFillTx/>
                <a:latin typeface="Open Sans"/>
                <a:ea typeface="Open Sans"/>
              </a:rPr>
              <a:t>Error correlation analysis</a:t>
            </a:r>
            <a:endParaRPr b="0" lang="en-US" sz="1400" strike="noStrike" u="none">
              <a:solidFill>
                <a:srgbClr val="000000"/>
              </a:solidFill>
              <a:uFillTx/>
              <a:latin typeface="Open Sans"/>
            </a:endParaRPr>
          </a:p>
        </p:txBody>
      </p:sp>
      <p:sp>
        <p:nvSpPr>
          <p:cNvPr id="597" name="PlaceHolder 3"/>
          <p:cNvSpPr>
            <a:spLocks noGrp="1"/>
          </p:cNvSpPr>
          <p:nvPr>
            <p:ph/>
          </p:nvPr>
        </p:nvSpPr>
        <p:spPr>
          <a:xfrm>
            <a:off x="4832280" y="1152360"/>
            <a:ext cx="3999600" cy="3416040"/>
          </a:xfrm>
          <a:prstGeom prst="rect">
            <a:avLst/>
          </a:prstGeom>
          <a:noFill/>
          <a:ln w="0">
            <a:noFill/>
          </a:ln>
        </p:spPr>
        <p:txBody>
          <a:bodyPr lIns="91440" rIns="91440" tIns="91440" bIns="91440" anchor="t">
            <a:noAutofit/>
          </a:bodyPr>
          <a:p>
            <a:pPr marL="139680" indent="0">
              <a:lnSpc>
                <a:spcPct val="200000"/>
              </a:lnSpc>
              <a:buNone/>
              <a:tabLst>
                <a:tab algn="l" pos="0"/>
              </a:tabLst>
            </a:pPr>
            <a:r>
              <a:rPr b="1" lang="en-US" sz="1400" strike="noStrike" u="none">
                <a:solidFill>
                  <a:schemeClr val="dk2"/>
                </a:solidFill>
                <a:uFillTx/>
                <a:latin typeface="Open Sans SemiBold"/>
                <a:ea typeface="Open Sans SemiBold"/>
              </a:rPr>
              <a:t>Preventive Actions</a:t>
            </a:r>
            <a:endParaRPr b="0" lang="en-US" sz="1400" strike="noStrike" u="none">
              <a:solidFill>
                <a:srgbClr val="000000"/>
              </a:solidFill>
              <a:uFillTx/>
              <a:latin typeface="Open Sans"/>
            </a:endParaRPr>
          </a:p>
          <a:p>
            <a:pPr marL="457200" indent="-317520">
              <a:lnSpc>
                <a:spcPct val="200000"/>
              </a:lnSpc>
              <a:buClr>
                <a:srgbClr val="595959"/>
              </a:buClr>
              <a:buFont typeface="Arial"/>
              <a:buChar char="•"/>
              <a:tabLst>
                <a:tab algn="l" pos="0"/>
              </a:tabLst>
            </a:pPr>
            <a:r>
              <a:rPr b="0" lang="en-US" sz="1400" strike="noStrike" u="none">
                <a:solidFill>
                  <a:schemeClr val="dk2"/>
                </a:solidFill>
                <a:uFillTx/>
                <a:latin typeface="Open Sans"/>
                <a:ea typeface="Open Sans"/>
              </a:rPr>
              <a:t>Resource usage forecasting</a:t>
            </a:r>
            <a:endParaRPr b="0" lang="en-US" sz="1400" strike="noStrike" u="none">
              <a:solidFill>
                <a:srgbClr val="000000"/>
              </a:solidFill>
              <a:uFillTx/>
              <a:latin typeface="Open Sans"/>
            </a:endParaRPr>
          </a:p>
          <a:p>
            <a:pPr marL="457200" indent="-317520">
              <a:lnSpc>
                <a:spcPct val="200000"/>
              </a:lnSpc>
              <a:buClr>
                <a:srgbClr val="595959"/>
              </a:buClr>
              <a:buFont typeface="Arial"/>
              <a:buChar char="•"/>
              <a:tabLst>
                <a:tab algn="l" pos="0"/>
              </a:tabLst>
            </a:pPr>
            <a:r>
              <a:rPr b="0" lang="en-US" sz="1400" strike="noStrike" u="none">
                <a:solidFill>
                  <a:schemeClr val="dk2"/>
                </a:solidFill>
                <a:uFillTx/>
                <a:latin typeface="Open Sans"/>
                <a:ea typeface="Open Sans"/>
              </a:rPr>
              <a:t>Proactive scaling decisions</a:t>
            </a:r>
            <a:endParaRPr b="0" lang="en-US" sz="1400" strike="noStrike" u="none">
              <a:solidFill>
                <a:srgbClr val="000000"/>
              </a:solidFill>
              <a:uFillTx/>
              <a:latin typeface="Open Sans"/>
            </a:endParaRPr>
          </a:p>
          <a:p>
            <a:pPr marL="457200" indent="-317520">
              <a:lnSpc>
                <a:spcPct val="200000"/>
              </a:lnSpc>
              <a:buClr>
                <a:srgbClr val="595959"/>
              </a:buClr>
              <a:buFont typeface="Arial"/>
              <a:buChar char="•"/>
              <a:tabLst>
                <a:tab algn="l" pos="0"/>
              </a:tabLst>
            </a:pPr>
            <a:r>
              <a:rPr b="0" lang="en-US" sz="1400" strike="noStrike" u="none">
                <a:solidFill>
                  <a:schemeClr val="dk2"/>
                </a:solidFill>
                <a:uFillTx/>
                <a:latin typeface="Open Sans"/>
                <a:ea typeface="Open Sans"/>
              </a:rPr>
              <a:t>Automated incident classification</a:t>
            </a:r>
            <a:endParaRPr b="0" lang="en-US" sz="1400" strike="noStrike" u="none">
              <a:solidFill>
                <a:srgbClr val="000000"/>
              </a:solidFill>
              <a:uFillTx/>
              <a:latin typeface="Open Sans"/>
            </a:endParaRPr>
          </a:p>
          <a:p>
            <a:pPr marL="457200" indent="-317520">
              <a:lnSpc>
                <a:spcPct val="200000"/>
              </a:lnSpc>
              <a:buClr>
                <a:srgbClr val="595959"/>
              </a:buClr>
              <a:buFont typeface="Arial"/>
              <a:buChar char="•"/>
              <a:tabLst>
                <a:tab algn="l" pos="0"/>
              </a:tabLst>
            </a:pPr>
            <a:r>
              <a:rPr b="0" lang="en-US" sz="1400" strike="noStrike" u="none">
                <a:solidFill>
                  <a:schemeClr val="dk2"/>
                </a:solidFill>
                <a:uFillTx/>
                <a:latin typeface="Open Sans"/>
                <a:ea typeface="Open Sans"/>
              </a:rPr>
              <a:t>Impact prediction</a:t>
            </a:r>
            <a:endParaRPr b="0" lang="en-US" sz="1400" strike="noStrike" u="none">
              <a:solidFill>
                <a:srgbClr val="000000"/>
              </a:solidFill>
              <a:uFillTx/>
              <a:latin typeface="Open Sans"/>
            </a:endParaRPr>
          </a:p>
        </p:txBody>
      </p:sp>
    </p:spTree>
  </p:cSld>
  <mc:AlternateContent>
    <mc:Choice Requires="p14">
      <p:transition spd="slow" p14:dur="2000"/>
    </mc:Choice>
    <mc:Fallback>
      <p:transition spd="slow"/>
    </mc:Fallback>
  </mc:AlternateContent>
  <p:timing>
    <p:tnLst>
      <p:par>
        <p:cTn id="2621" dur="indefinite" restart="never" nodeType="tmRoot">
          <p:childTnLst>
            <p:seq>
              <p:cTn id="2622" dur="indefinite" nodeType="mainSeq">
                <p:childTnLst>
                  <p:par>
                    <p:cTn id="2623" fill="hold">
                      <p:stCondLst>
                        <p:cond delay="indefinite"/>
                      </p:stCondLst>
                      <p:childTnLst>
                        <p:par>
                          <p:cTn id="2624" fill="hold">
                            <p:stCondLst>
                              <p:cond delay="0"/>
                            </p:stCondLst>
                            <p:childTnLst>
                              <p:par>
                                <p:cTn id="2625" nodeType="clickEffect" fill="hold" presetClass="entr" presetID="1">
                                  <p:stCondLst>
                                    <p:cond delay="0"/>
                                  </p:stCondLst>
                                  <p:childTnLst>
                                    <p:set>
                                      <p:cBhvr>
                                        <p:cTn id="2626" dur="1" fill="hold">
                                          <p:stCondLst>
                                            <p:cond delay="0"/>
                                          </p:stCondLst>
                                        </p:cTn>
                                        <p:tgtEl>
                                          <p:spTgt spid="596">
                                            <p:txEl>
                                              <p:pRg st="1" end="1"/>
                                            </p:txEl>
                                          </p:spTgt>
                                        </p:tgtEl>
                                        <p:attrNameLst>
                                          <p:attrName>style.visibility</p:attrName>
                                        </p:attrNameLst>
                                      </p:cBhvr>
                                      <p:to>
                                        <p:strVal val="visible"/>
                                      </p:to>
                                    </p:set>
                                  </p:childTnLst>
                                </p:cTn>
                              </p:par>
                            </p:childTnLst>
                          </p:cTn>
                        </p:par>
                      </p:childTnLst>
                    </p:cTn>
                  </p:par>
                  <p:par>
                    <p:cTn id="2627" fill="hold">
                      <p:stCondLst>
                        <p:cond delay="indefinite"/>
                      </p:stCondLst>
                      <p:childTnLst>
                        <p:par>
                          <p:cTn id="2628" fill="hold">
                            <p:stCondLst>
                              <p:cond delay="0"/>
                            </p:stCondLst>
                            <p:childTnLst>
                              <p:par>
                                <p:cTn id="2629" nodeType="clickEffect" fill="hold" presetClass="entr" presetID="1">
                                  <p:stCondLst>
                                    <p:cond delay="0"/>
                                  </p:stCondLst>
                                  <p:childTnLst>
                                    <p:set>
                                      <p:cBhvr>
                                        <p:cTn id="2630" dur="1" fill="hold">
                                          <p:stCondLst>
                                            <p:cond delay="0"/>
                                          </p:stCondLst>
                                        </p:cTn>
                                        <p:tgtEl>
                                          <p:spTgt spid="596">
                                            <p:txEl>
                                              <p:pRg st="2" end="2"/>
                                            </p:txEl>
                                          </p:spTgt>
                                        </p:tgtEl>
                                        <p:attrNameLst>
                                          <p:attrName>style.visibility</p:attrName>
                                        </p:attrNameLst>
                                      </p:cBhvr>
                                      <p:to>
                                        <p:strVal val="visible"/>
                                      </p:to>
                                    </p:set>
                                  </p:childTnLst>
                                </p:cTn>
                              </p:par>
                            </p:childTnLst>
                          </p:cTn>
                        </p:par>
                      </p:childTnLst>
                    </p:cTn>
                  </p:par>
                  <p:par>
                    <p:cTn id="2631" fill="hold">
                      <p:stCondLst>
                        <p:cond delay="indefinite"/>
                      </p:stCondLst>
                      <p:childTnLst>
                        <p:par>
                          <p:cTn id="2632" fill="hold">
                            <p:stCondLst>
                              <p:cond delay="0"/>
                            </p:stCondLst>
                            <p:childTnLst>
                              <p:par>
                                <p:cTn id="2633" nodeType="clickEffect" fill="hold" presetClass="entr" presetID="1">
                                  <p:stCondLst>
                                    <p:cond delay="0"/>
                                  </p:stCondLst>
                                  <p:childTnLst>
                                    <p:set>
                                      <p:cBhvr>
                                        <p:cTn id="2634" dur="1" fill="hold">
                                          <p:stCondLst>
                                            <p:cond delay="0"/>
                                          </p:stCondLst>
                                        </p:cTn>
                                        <p:tgtEl>
                                          <p:spTgt spid="596">
                                            <p:txEl>
                                              <p:pRg st="3" end="3"/>
                                            </p:txEl>
                                          </p:spTgt>
                                        </p:tgtEl>
                                        <p:attrNameLst>
                                          <p:attrName>style.visibility</p:attrName>
                                        </p:attrNameLst>
                                      </p:cBhvr>
                                      <p:to>
                                        <p:strVal val="visible"/>
                                      </p:to>
                                    </p:set>
                                  </p:childTnLst>
                                </p:cTn>
                              </p:par>
                            </p:childTnLst>
                          </p:cTn>
                        </p:par>
                      </p:childTnLst>
                    </p:cTn>
                  </p:par>
                  <p:par>
                    <p:cTn id="2635" fill="hold">
                      <p:stCondLst>
                        <p:cond delay="indefinite"/>
                      </p:stCondLst>
                      <p:childTnLst>
                        <p:par>
                          <p:cTn id="2636" fill="hold">
                            <p:stCondLst>
                              <p:cond delay="0"/>
                            </p:stCondLst>
                            <p:childTnLst>
                              <p:par>
                                <p:cTn id="2637" nodeType="clickEffect" fill="hold" presetClass="entr" presetID="1">
                                  <p:stCondLst>
                                    <p:cond delay="0"/>
                                  </p:stCondLst>
                                  <p:childTnLst>
                                    <p:set>
                                      <p:cBhvr>
                                        <p:cTn id="2638" dur="1" fill="hold">
                                          <p:stCondLst>
                                            <p:cond delay="0"/>
                                          </p:stCondLst>
                                        </p:cTn>
                                        <p:tgtEl>
                                          <p:spTgt spid="596">
                                            <p:txEl>
                                              <p:pRg st="4" end="4"/>
                                            </p:txEl>
                                          </p:spTgt>
                                        </p:tgtEl>
                                        <p:attrNameLst>
                                          <p:attrName>style.visibility</p:attrName>
                                        </p:attrNameLst>
                                      </p:cBhvr>
                                      <p:to>
                                        <p:strVal val="visible"/>
                                      </p:to>
                                    </p:set>
                                  </p:childTnLst>
                                </p:cTn>
                              </p:par>
                            </p:childTnLst>
                          </p:cTn>
                        </p:par>
                      </p:childTnLst>
                    </p:cTn>
                  </p:par>
                  <p:par>
                    <p:cTn id="2639" fill="hold">
                      <p:stCondLst>
                        <p:cond delay="indefinite"/>
                      </p:stCondLst>
                      <p:childTnLst>
                        <p:par>
                          <p:cTn id="2640" fill="hold">
                            <p:stCondLst>
                              <p:cond delay="0"/>
                            </p:stCondLst>
                            <p:childTnLst>
                              <p:par>
                                <p:cTn id="2641" nodeType="clickEffect" fill="hold" presetClass="entr" presetID="1">
                                  <p:stCondLst>
                                    <p:cond delay="0"/>
                                  </p:stCondLst>
                                  <p:childTnLst>
                                    <p:set>
                                      <p:cBhvr>
                                        <p:cTn id="2642" dur="1" fill="hold">
                                          <p:stCondLst>
                                            <p:cond delay="0"/>
                                          </p:stCondLst>
                                        </p:cTn>
                                        <p:tgtEl>
                                          <p:spTgt spid="597">
                                            <p:txEl>
                                              <p:pRg st="1" end="1"/>
                                            </p:txEl>
                                          </p:spTgt>
                                        </p:tgtEl>
                                        <p:attrNameLst>
                                          <p:attrName>style.visibility</p:attrName>
                                        </p:attrNameLst>
                                      </p:cBhvr>
                                      <p:to>
                                        <p:strVal val="visible"/>
                                      </p:to>
                                    </p:set>
                                  </p:childTnLst>
                                </p:cTn>
                              </p:par>
                            </p:childTnLst>
                          </p:cTn>
                        </p:par>
                      </p:childTnLst>
                    </p:cTn>
                  </p:par>
                  <p:par>
                    <p:cTn id="2643" fill="hold">
                      <p:stCondLst>
                        <p:cond delay="indefinite"/>
                      </p:stCondLst>
                      <p:childTnLst>
                        <p:par>
                          <p:cTn id="2644" fill="hold">
                            <p:stCondLst>
                              <p:cond delay="0"/>
                            </p:stCondLst>
                            <p:childTnLst>
                              <p:par>
                                <p:cTn id="2645" nodeType="clickEffect" fill="hold" presetClass="entr" presetID="1">
                                  <p:stCondLst>
                                    <p:cond delay="0"/>
                                  </p:stCondLst>
                                  <p:childTnLst>
                                    <p:set>
                                      <p:cBhvr>
                                        <p:cTn id="2646" dur="1" fill="hold">
                                          <p:stCondLst>
                                            <p:cond delay="0"/>
                                          </p:stCondLst>
                                        </p:cTn>
                                        <p:tgtEl>
                                          <p:spTgt spid="597">
                                            <p:txEl>
                                              <p:pRg st="2" end="2"/>
                                            </p:txEl>
                                          </p:spTgt>
                                        </p:tgtEl>
                                        <p:attrNameLst>
                                          <p:attrName>style.visibility</p:attrName>
                                        </p:attrNameLst>
                                      </p:cBhvr>
                                      <p:to>
                                        <p:strVal val="visible"/>
                                      </p:to>
                                    </p:set>
                                  </p:childTnLst>
                                </p:cTn>
                              </p:par>
                            </p:childTnLst>
                          </p:cTn>
                        </p:par>
                      </p:childTnLst>
                    </p:cTn>
                  </p:par>
                  <p:par>
                    <p:cTn id="2647" fill="hold">
                      <p:stCondLst>
                        <p:cond delay="indefinite"/>
                      </p:stCondLst>
                      <p:childTnLst>
                        <p:par>
                          <p:cTn id="2648" fill="hold">
                            <p:stCondLst>
                              <p:cond delay="0"/>
                            </p:stCondLst>
                            <p:childTnLst>
                              <p:par>
                                <p:cTn id="2649" nodeType="clickEffect" fill="hold" presetClass="entr" presetID="1">
                                  <p:stCondLst>
                                    <p:cond delay="0"/>
                                  </p:stCondLst>
                                  <p:childTnLst>
                                    <p:set>
                                      <p:cBhvr>
                                        <p:cTn id="2650" dur="1" fill="hold">
                                          <p:stCondLst>
                                            <p:cond delay="0"/>
                                          </p:stCondLst>
                                        </p:cTn>
                                        <p:tgtEl>
                                          <p:spTgt spid="597">
                                            <p:txEl>
                                              <p:pRg st="3" end="3"/>
                                            </p:txEl>
                                          </p:spTgt>
                                        </p:tgtEl>
                                        <p:attrNameLst>
                                          <p:attrName>style.visibility</p:attrName>
                                        </p:attrNameLst>
                                      </p:cBhvr>
                                      <p:to>
                                        <p:strVal val="visible"/>
                                      </p:to>
                                    </p:set>
                                  </p:childTnLst>
                                </p:cTn>
                              </p:par>
                            </p:childTnLst>
                          </p:cTn>
                        </p:par>
                      </p:childTnLst>
                    </p:cTn>
                  </p:par>
                  <p:par>
                    <p:cTn id="2651" fill="hold">
                      <p:stCondLst>
                        <p:cond delay="indefinite"/>
                      </p:stCondLst>
                      <p:childTnLst>
                        <p:par>
                          <p:cTn id="2652" fill="hold">
                            <p:stCondLst>
                              <p:cond delay="0"/>
                            </p:stCondLst>
                            <p:childTnLst>
                              <p:par>
                                <p:cTn id="2653" nodeType="clickEffect" fill="hold" presetClass="entr" presetID="1">
                                  <p:stCondLst>
                                    <p:cond delay="0"/>
                                  </p:stCondLst>
                                  <p:childTnLst>
                                    <p:set>
                                      <p:cBhvr>
                                        <p:cTn id="2654" dur="1" fill="hold">
                                          <p:stCondLst>
                                            <p:cond delay="0"/>
                                          </p:stCondLst>
                                        </p:cTn>
                                        <p:tgtEl>
                                          <p:spTgt spid="597">
                                            <p:txEl>
                                              <p:pRg st="4" end="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8" name="PlaceHolder 1"/>
          <p:cNvSpPr>
            <a:spLocks noGrp="1"/>
          </p:cNvSpPr>
          <p:nvPr>
            <p:ph type="title"/>
          </p:nvPr>
        </p:nvSpPr>
        <p:spPr>
          <a:xfrm>
            <a:off x="311760" y="444960"/>
            <a:ext cx="7683120" cy="609840"/>
          </a:xfrm>
          <a:prstGeom prst="rect">
            <a:avLst/>
          </a:prstGeom>
          <a:noFill/>
          <a:ln w="0">
            <a:noFill/>
          </a:ln>
        </p:spPr>
        <p:txBody>
          <a:bodyPr lIns="91440" rIns="91440" tIns="91440" bIns="91440" anchor="t">
            <a:noAutofit/>
          </a:bodyPr>
          <a:p>
            <a:pPr indent="0">
              <a:lnSpc>
                <a:spcPct val="100000"/>
              </a:lnSpc>
              <a:buNone/>
            </a:pPr>
            <a:r>
              <a:rPr b="0" lang="en-US" sz="2800" strike="noStrike" u="none">
                <a:solidFill>
                  <a:schemeClr val="dk1"/>
                </a:solidFill>
                <a:uFillTx/>
                <a:latin typeface="Open Sans"/>
                <a:ea typeface="Open Sans"/>
              </a:rPr>
              <a:t>Next-Gen Predictive Ops</a:t>
            </a:r>
            <a:endParaRPr b="0" lang="en-US" sz="2800" strike="noStrike" u="none">
              <a:solidFill>
                <a:srgbClr val="000000"/>
              </a:solidFill>
              <a:uFillTx/>
              <a:latin typeface="Arial"/>
            </a:endParaRPr>
          </a:p>
        </p:txBody>
      </p:sp>
      <p:sp>
        <p:nvSpPr>
          <p:cNvPr id="599" name="PlaceHolder 2"/>
          <p:cNvSpPr>
            <a:spLocks noGrp="1"/>
          </p:cNvSpPr>
          <p:nvPr>
            <p:ph/>
          </p:nvPr>
        </p:nvSpPr>
        <p:spPr>
          <a:xfrm>
            <a:off x="311760" y="1152360"/>
            <a:ext cx="4362840" cy="3416040"/>
          </a:xfrm>
          <a:prstGeom prst="rect">
            <a:avLst/>
          </a:prstGeom>
          <a:noFill/>
          <a:ln w="0">
            <a:noFill/>
          </a:ln>
        </p:spPr>
        <p:txBody>
          <a:bodyPr lIns="91440" rIns="91440" tIns="91440" bIns="91440" anchor="t">
            <a:noAutofit/>
          </a:bodyPr>
          <a:p>
            <a:pPr marL="139680" indent="0">
              <a:lnSpc>
                <a:spcPct val="200000"/>
              </a:lnSpc>
              <a:buNone/>
              <a:tabLst>
                <a:tab algn="l" pos="0"/>
              </a:tabLst>
            </a:pPr>
            <a:r>
              <a:rPr b="1" lang="en-US" sz="1400" strike="noStrike" u="none">
                <a:solidFill>
                  <a:schemeClr val="dk2"/>
                </a:solidFill>
                <a:uFillTx/>
                <a:latin typeface="Open Sans SemiBold"/>
                <a:ea typeface="Open Sans SemiBold"/>
              </a:rPr>
              <a:t>Predictive Operations</a:t>
            </a:r>
            <a:endParaRPr b="0" lang="en-US" sz="1400" strike="noStrike" u="none">
              <a:solidFill>
                <a:srgbClr val="000000"/>
              </a:solidFill>
              <a:uFillTx/>
              <a:latin typeface="Open Sans"/>
            </a:endParaRPr>
          </a:p>
          <a:p>
            <a:pPr marL="457200" indent="-317520">
              <a:lnSpc>
                <a:spcPct val="200000"/>
              </a:lnSpc>
              <a:buClr>
                <a:srgbClr val="595959"/>
              </a:buClr>
              <a:buFont typeface="Arial"/>
              <a:buChar char="•"/>
              <a:tabLst>
                <a:tab algn="l" pos="0"/>
              </a:tabLst>
            </a:pPr>
            <a:r>
              <a:rPr b="0" lang="en-US" sz="1400" strike="noStrike" u="none">
                <a:solidFill>
                  <a:schemeClr val="dk2"/>
                </a:solidFill>
                <a:uFillTx/>
                <a:latin typeface="Open Sans"/>
                <a:ea typeface="Open Sans"/>
              </a:rPr>
              <a:t>Automatic problem classification</a:t>
            </a:r>
            <a:endParaRPr b="0" lang="en-US" sz="1400" strike="noStrike" u="none">
              <a:solidFill>
                <a:srgbClr val="000000"/>
              </a:solidFill>
              <a:uFillTx/>
              <a:latin typeface="Open Sans"/>
            </a:endParaRPr>
          </a:p>
          <a:p>
            <a:pPr marL="457200" indent="-317520">
              <a:lnSpc>
                <a:spcPct val="200000"/>
              </a:lnSpc>
              <a:buClr>
                <a:srgbClr val="595959"/>
              </a:buClr>
              <a:buFont typeface="Arial"/>
              <a:buChar char="•"/>
              <a:tabLst>
                <a:tab algn="l" pos="0"/>
              </a:tabLst>
            </a:pPr>
            <a:r>
              <a:rPr b="0" lang="en-US" sz="1400" strike="noStrike" u="none">
                <a:solidFill>
                  <a:schemeClr val="dk2"/>
                </a:solidFill>
                <a:uFillTx/>
                <a:latin typeface="Open Sans"/>
                <a:ea typeface="Open Sans"/>
              </a:rPr>
              <a:t>Pattern-based recovery actions</a:t>
            </a:r>
            <a:endParaRPr b="0" lang="en-US" sz="1400" strike="noStrike" u="none">
              <a:solidFill>
                <a:srgbClr val="000000"/>
              </a:solidFill>
              <a:uFillTx/>
              <a:latin typeface="Open Sans"/>
            </a:endParaRPr>
          </a:p>
          <a:p>
            <a:pPr marL="457200" indent="-317520">
              <a:lnSpc>
                <a:spcPct val="200000"/>
              </a:lnSpc>
              <a:buClr>
                <a:srgbClr val="595959"/>
              </a:buClr>
              <a:buFont typeface="Arial"/>
              <a:buChar char="•"/>
              <a:tabLst>
                <a:tab algn="l" pos="0"/>
              </a:tabLst>
            </a:pPr>
            <a:r>
              <a:rPr b="0" lang="en-US" sz="1400" strike="noStrike" u="none">
                <a:solidFill>
                  <a:schemeClr val="dk2"/>
                </a:solidFill>
                <a:uFillTx/>
                <a:latin typeface="Open Sans"/>
                <a:ea typeface="Open Sans"/>
              </a:rPr>
              <a:t>Learning from previous incidents</a:t>
            </a:r>
            <a:endParaRPr b="0" lang="en-US" sz="1400" strike="noStrike" u="none">
              <a:solidFill>
                <a:srgbClr val="000000"/>
              </a:solidFill>
              <a:uFillTx/>
              <a:latin typeface="Open Sans"/>
            </a:endParaRPr>
          </a:p>
          <a:p>
            <a:pPr marL="457200" indent="-317520">
              <a:lnSpc>
                <a:spcPct val="200000"/>
              </a:lnSpc>
              <a:buClr>
                <a:srgbClr val="595959"/>
              </a:buClr>
              <a:buFont typeface="Arial"/>
              <a:buChar char="•"/>
              <a:tabLst>
                <a:tab algn="l" pos="0"/>
              </a:tabLst>
            </a:pPr>
            <a:r>
              <a:rPr b="0" lang="en-US" sz="1400" strike="noStrike" u="none">
                <a:solidFill>
                  <a:schemeClr val="dk2"/>
                </a:solidFill>
                <a:uFillTx/>
                <a:latin typeface="Open Sans"/>
                <a:ea typeface="Open Sans"/>
              </a:rPr>
              <a:t>Dynamic threshold adjustment</a:t>
            </a:r>
            <a:endParaRPr b="0" lang="en-US" sz="1400" strike="noStrike" u="none">
              <a:solidFill>
                <a:srgbClr val="000000"/>
              </a:solidFill>
              <a:uFillTx/>
              <a:latin typeface="Open Sans"/>
            </a:endParaRPr>
          </a:p>
        </p:txBody>
      </p:sp>
      <p:sp>
        <p:nvSpPr>
          <p:cNvPr id="600" name="PlaceHolder 3"/>
          <p:cNvSpPr>
            <a:spLocks noGrp="1"/>
          </p:cNvSpPr>
          <p:nvPr>
            <p:ph/>
          </p:nvPr>
        </p:nvSpPr>
        <p:spPr>
          <a:xfrm>
            <a:off x="4832280" y="1152360"/>
            <a:ext cx="3999600" cy="3416040"/>
          </a:xfrm>
          <a:prstGeom prst="rect">
            <a:avLst/>
          </a:prstGeom>
          <a:noFill/>
          <a:ln w="0">
            <a:noFill/>
          </a:ln>
        </p:spPr>
        <p:txBody>
          <a:bodyPr lIns="91440" rIns="91440" tIns="91440" bIns="91440" anchor="t">
            <a:noAutofit/>
          </a:bodyPr>
          <a:p>
            <a:pPr marL="139680" indent="0">
              <a:lnSpc>
                <a:spcPct val="200000"/>
              </a:lnSpc>
              <a:buNone/>
              <a:tabLst>
                <a:tab algn="l" pos="0"/>
              </a:tabLst>
            </a:pPr>
            <a:r>
              <a:rPr b="1" lang="en-US" sz="1400" strike="noStrike" u="none">
                <a:solidFill>
                  <a:schemeClr val="dk2"/>
                </a:solidFill>
                <a:uFillTx/>
                <a:latin typeface="Open Sans SemiBold"/>
                <a:ea typeface="Open Sans SemiBold"/>
              </a:rPr>
              <a:t>Predictive Resource Optimization</a:t>
            </a:r>
            <a:endParaRPr b="0" lang="en-US" sz="1400" strike="noStrike" u="none">
              <a:solidFill>
                <a:srgbClr val="000000"/>
              </a:solidFill>
              <a:uFillTx/>
              <a:latin typeface="Open Sans"/>
            </a:endParaRPr>
          </a:p>
          <a:p>
            <a:pPr marL="457200" indent="-317520">
              <a:lnSpc>
                <a:spcPct val="200000"/>
              </a:lnSpc>
              <a:buClr>
                <a:srgbClr val="595959"/>
              </a:buClr>
              <a:buFont typeface="Arial"/>
              <a:buChar char="•"/>
              <a:tabLst>
                <a:tab algn="l" pos="0"/>
              </a:tabLst>
            </a:pPr>
            <a:r>
              <a:rPr b="0" lang="en-US" sz="1400" strike="noStrike" u="none">
                <a:solidFill>
                  <a:schemeClr val="dk2"/>
                </a:solidFill>
                <a:uFillTx/>
                <a:latin typeface="Open Sans"/>
                <a:ea typeface="Open Sans"/>
              </a:rPr>
              <a:t>Workload pattern analysis</a:t>
            </a:r>
            <a:endParaRPr b="0" lang="en-US" sz="1400" strike="noStrike" u="none">
              <a:solidFill>
                <a:srgbClr val="000000"/>
              </a:solidFill>
              <a:uFillTx/>
              <a:latin typeface="Open Sans"/>
            </a:endParaRPr>
          </a:p>
          <a:p>
            <a:pPr marL="457200" indent="-317520">
              <a:lnSpc>
                <a:spcPct val="200000"/>
              </a:lnSpc>
              <a:buClr>
                <a:srgbClr val="595959"/>
              </a:buClr>
              <a:buFont typeface="Arial"/>
              <a:buChar char="•"/>
              <a:tabLst>
                <a:tab algn="l" pos="0"/>
              </a:tabLst>
            </a:pPr>
            <a:r>
              <a:rPr b="0" lang="en-US" sz="1400" strike="noStrike" u="none">
                <a:solidFill>
                  <a:schemeClr val="dk2"/>
                </a:solidFill>
                <a:uFillTx/>
                <a:latin typeface="Open Sans"/>
                <a:ea typeface="Open Sans"/>
              </a:rPr>
              <a:t>Cost-aware scheduling</a:t>
            </a:r>
            <a:endParaRPr b="0" lang="en-US" sz="1400" strike="noStrike" u="none">
              <a:solidFill>
                <a:srgbClr val="000000"/>
              </a:solidFill>
              <a:uFillTx/>
              <a:latin typeface="Open Sans"/>
            </a:endParaRPr>
          </a:p>
          <a:p>
            <a:pPr marL="457200" indent="-317520">
              <a:lnSpc>
                <a:spcPct val="200000"/>
              </a:lnSpc>
              <a:buClr>
                <a:srgbClr val="595959"/>
              </a:buClr>
              <a:buFont typeface="Arial"/>
              <a:buChar char="•"/>
              <a:tabLst>
                <a:tab algn="l" pos="0"/>
              </a:tabLst>
            </a:pPr>
            <a:r>
              <a:rPr b="0" lang="en-US" sz="1400" strike="noStrike" u="none">
                <a:solidFill>
                  <a:schemeClr val="dk2"/>
                </a:solidFill>
                <a:uFillTx/>
                <a:latin typeface="Open Sans"/>
                <a:ea typeface="Open Sans"/>
              </a:rPr>
              <a:t>Performance prediction</a:t>
            </a:r>
            <a:endParaRPr b="0" lang="en-US" sz="1400" strike="noStrike" u="none">
              <a:solidFill>
                <a:srgbClr val="000000"/>
              </a:solidFill>
              <a:uFillTx/>
              <a:latin typeface="Open Sans"/>
            </a:endParaRPr>
          </a:p>
          <a:p>
            <a:pPr marL="457200" indent="-317520">
              <a:lnSpc>
                <a:spcPct val="200000"/>
              </a:lnSpc>
              <a:buClr>
                <a:srgbClr val="595959"/>
              </a:buClr>
              <a:buFont typeface="Arial"/>
              <a:buChar char="•"/>
              <a:tabLst>
                <a:tab algn="l" pos="0"/>
              </a:tabLst>
            </a:pPr>
            <a:r>
              <a:rPr b="0" lang="en-US" sz="1400" strike="noStrike" u="none">
                <a:solidFill>
                  <a:schemeClr val="dk2"/>
                </a:solidFill>
                <a:uFillTx/>
                <a:latin typeface="Open Sans"/>
                <a:ea typeface="Open Sans"/>
              </a:rPr>
              <a:t>Automated capacity planning</a:t>
            </a:r>
            <a:endParaRPr b="0" lang="en-US" sz="1400" strike="noStrike" u="none">
              <a:solidFill>
                <a:srgbClr val="000000"/>
              </a:solidFill>
              <a:uFillTx/>
              <a:latin typeface="Open Sans"/>
            </a:endParaRPr>
          </a:p>
        </p:txBody>
      </p:sp>
    </p:spTree>
  </p:cSld>
  <mc:AlternateContent>
    <mc:Choice Requires="p14">
      <p:transition spd="slow" p14:dur="2000"/>
    </mc:Choice>
    <mc:Fallback>
      <p:transition spd="slow"/>
    </mc:Fallback>
  </mc:AlternateContent>
  <p:timing>
    <p:tnLst>
      <p:par>
        <p:cTn id="2655" dur="indefinite" restart="never" nodeType="tmRoot">
          <p:childTnLst>
            <p:seq>
              <p:cTn id="2656" dur="indefinite" nodeType="mainSeq">
                <p:childTnLst>
                  <p:par>
                    <p:cTn id="2657" fill="hold">
                      <p:stCondLst>
                        <p:cond delay="indefinite"/>
                      </p:stCondLst>
                      <p:childTnLst>
                        <p:par>
                          <p:cTn id="2658" fill="hold">
                            <p:stCondLst>
                              <p:cond delay="0"/>
                            </p:stCondLst>
                            <p:childTnLst>
                              <p:par>
                                <p:cTn id="2659" nodeType="clickEffect" fill="hold" presetClass="entr" presetID="1">
                                  <p:stCondLst>
                                    <p:cond delay="0"/>
                                  </p:stCondLst>
                                  <p:childTnLst>
                                    <p:set>
                                      <p:cBhvr>
                                        <p:cTn id="2660" dur="1" fill="hold">
                                          <p:stCondLst>
                                            <p:cond delay="0"/>
                                          </p:stCondLst>
                                        </p:cTn>
                                        <p:tgtEl>
                                          <p:spTgt spid="599">
                                            <p:txEl>
                                              <p:pRg st="1" end="1"/>
                                            </p:txEl>
                                          </p:spTgt>
                                        </p:tgtEl>
                                        <p:attrNameLst>
                                          <p:attrName>style.visibility</p:attrName>
                                        </p:attrNameLst>
                                      </p:cBhvr>
                                      <p:to>
                                        <p:strVal val="visible"/>
                                      </p:to>
                                    </p:set>
                                  </p:childTnLst>
                                </p:cTn>
                              </p:par>
                            </p:childTnLst>
                          </p:cTn>
                        </p:par>
                      </p:childTnLst>
                    </p:cTn>
                  </p:par>
                  <p:par>
                    <p:cTn id="2661" fill="hold">
                      <p:stCondLst>
                        <p:cond delay="indefinite"/>
                      </p:stCondLst>
                      <p:childTnLst>
                        <p:par>
                          <p:cTn id="2662" fill="hold">
                            <p:stCondLst>
                              <p:cond delay="0"/>
                            </p:stCondLst>
                            <p:childTnLst>
                              <p:par>
                                <p:cTn id="2663" nodeType="clickEffect" fill="hold" presetClass="entr" presetID="1">
                                  <p:stCondLst>
                                    <p:cond delay="0"/>
                                  </p:stCondLst>
                                  <p:childTnLst>
                                    <p:set>
                                      <p:cBhvr>
                                        <p:cTn id="2664" dur="1" fill="hold">
                                          <p:stCondLst>
                                            <p:cond delay="0"/>
                                          </p:stCondLst>
                                        </p:cTn>
                                        <p:tgtEl>
                                          <p:spTgt spid="599">
                                            <p:txEl>
                                              <p:pRg st="2" end="2"/>
                                            </p:txEl>
                                          </p:spTgt>
                                        </p:tgtEl>
                                        <p:attrNameLst>
                                          <p:attrName>style.visibility</p:attrName>
                                        </p:attrNameLst>
                                      </p:cBhvr>
                                      <p:to>
                                        <p:strVal val="visible"/>
                                      </p:to>
                                    </p:set>
                                  </p:childTnLst>
                                </p:cTn>
                              </p:par>
                            </p:childTnLst>
                          </p:cTn>
                        </p:par>
                      </p:childTnLst>
                    </p:cTn>
                  </p:par>
                  <p:par>
                    <p:cTn id="2665" fill="hold">
                      <p:stCondLst>
                        <p:cond delay="indefinite"/>
                      </p:stCondLst>
                      <p:childTnLst>
                        <p:par>
                          <p:cTn id="2666" fill="hold">
                            <p:stCondLst>
                              <p:cond delay="0"/>
                            </p:stCondLst>
                            <p:childTnLst>
                              <p:par>
                                <p:cTn id="2667" nodeType="clickEffect" fill="hold" presetClass="entr" presetID="1">
                                  <p:stCondLst>
                                    <p:cond delay="0"/>
                                  </p:stCondLst>
                                  <p:childTnLst>
                                    <p:set>
                                      <p:cBhvr>
                                        <p:cTn id="2668" dur="1" fill="hold">
                                          <p:stCondLst>
                                            <p:cond delay="0"/>
                                          </p:stCondLst>
                                        </p:cTn>
                                        <p:tgtEl>
                                          <p:spTgt spid="599">
                                            <p:txEl>
                                              <p:pRg st="3" end="3"/>
                                            </p:txEl>
                                          </p:spTgt>
                                        </p:tgtEl>
                                        <p:attrNameLst>
                                          <p:attrName>style.visibility</p:attrName>
                                        </p:attrNameLst>
                                      </p:cBhvr>
                                      <p:to>
                                        <p:strVal val="visible"/>
                                      </p:to>
                                    </p:set>
                                  </p:childTnLst>
                                </p:cTn>
                              </p:par>
                            </p:childTnLst>
                          </p:cTn>
                        </p:par>
                      </p:childTnLst>
                    </p:cTn>
                  </p:par>
                  <p:par>
                    <p:cTn id="2669" fill="hold">
                      <p:stCondLst>
                        <p:cond delay="indefinite"/>
                      </p:stCondLst>
                      <p:childTnLst>
                        <p:par>
                          <p:cTn id="2670" fill="hold">
                            <p:stCondLst>
                              <p:cond delay="0"/>
                            </p:stCondLst>
                            <p:childTnLst>
                              <p:par>
                                <p:cTn id="2671" nodeType="clickEffect" fill="hold" presetClass="entr" presetID="1">
                                  <p:stCondLst>
                                    <p:cond delay="0"/>
                                  </p:stCondLst>
                                  <p:childTnLst>
                                    <p:set>
                                      <p:cBhvr>
                                        <p:cTn id="2672" dur="1" fill="hold">
                                          <p:stCondLst>
                                            <p:cond delay="0"/>
                                          </p:stCondLst>
                                        </p:cTn>
                                        <p:tgtEl>
                                          <p:spTgt spid="599">
                                            <p:txEl>
                                              <p:pRg st="4" end="4"/>
                                            </p:txEl>
                                          </p:spTgt>
                                        </p:tgtEl>
                                        <p:attrNameLst>
                                          <p:attrName>style.visibility</p:attrName>
                                        </p:attrNameLst>
                                      </p:cBhvr>
                                      <p:to>
                                        <p:strVal val="visible"/>
                                      </p:to>
                                    </p:set>
                                  </p:childTnLst>
                                </p:cTn>
                              </p:par>
                            </p:childTnLst>
                          </p:cTn>
                        </p:par>
                      </p:childTnLst>
                    </p:cTn>
                  </p:par>
                  <p:par>
                    <p:cTn id="2673" fill="hold">
                      <p:stCondLst>
                        <p:cond delay="indefinite"/>
                      </p:stCondLst>
                      <p:childTnLst>
                        <p:par>
                          <p:cTn id="2674" fill="hold">
                            <p:stCondLst>
                              <p:cond delay="0"/>
                            </p:stCondLst>
                            <p:childTnLst>
                              <p:par>
                                <p:cTn id="2675" nodeType="clickEffect" fill="hold" presetClass="entr" presetID="1">
                                  <p:stCondLst>
                                    <p:cond delay="0"/>
                                  </p:stCondLst>
                                  <p:childTnLst>
                                    <p:set>
                                      <p:cBhvr>
                                        <p:cTn id="2676" dur="1" fill="hold">
                                          <p:stCondLst>
                                            <p:cond delay="0"/>
                                          </p:stCondLst>
                                        </p:cTn>
                                        <p:tgtEl>
                                          <p:spTgt spid="600">
                                            <p:txEl>
                                              <p:pRg st="1" end="1"/>
                                            </p:txEl>
                                          </p:spTgt>
                                        </p:tgtEl>
                                        <p:attrNameLst>
                                          <p:attrName>style.visibility</p:attrName>
                                        </p:attrNameLst>
                                      </p:cBhvr>
                                      <p:to>
                                        <p:strVal val="visible"/>
                                      </p:to>
                                    </p:set>
                                  </p:childTnLst>
                                </p:cTn>
                              </p:par>
                            </p:childTnLst>
                          </p:cTn>
                        </p:par>
                      </p:childTnLst>
                    </p:cTn>
                  </p:par>
                  <p:par>
                    <p:cTn id="2677" fill="hold">
                      <p:stCondLst>
                        <p:cond delay="indefinite"/>
                      </p:stCondLst>
                      <p:childTnLst>
                        <p:par>
                          <p:cTn id="2678" fill="hold">
                            <p:stCondLst>
                              <p:cond delay="0"/>
                            </p:stCondLst>
                            <p:childTnLst>
                              <p:par>
                                <p:cTn id="2679" nodeType="clickEffect" fill="hold" presetClass="entr" presetID="1">
                                  <p:stCondLst>
                                    <p:cond delay="0"/>
                                  </p:stCondLst>
                                  <p:childTnLst>
                                    <p:set>
                                      <p:cBhvr>
                                        <p:cTn id="2680" dur="1" fill="hold">
                                          <p:stCondLst>
                                            <p:cond delay="0"/>
                                          </p:stCondLst>
                                        </p:cTn>
                                        <p:tgtEl>
                                          <p:spTgt spid="600">
                                            <p:txEl>
                                              <p:pRg st="2" end="2"/>
                                            </p:txEl>
                                          </p:spTgt>
                                        </p:tgtEl>
                                        <p:attrNameLst>
                                          <p:attrName>style.visibility</p:attrName>
                                        </p:attrNameLst>
                                      </p:cBhvr>
                                      <p:to>
                                        <p:strVal val="visible"/>
                                      </p:to>
                                    </p:set>
                                  </p:childTnLst>
                                </p:cTn>
                              </p:par>
                            </p:childTnLst>
                          </p:cTn>
                        </p:par>
                      </p:childTnLst>
                    </p:cTn>
                  </p:par>
                  <p:par>
                    <p:cTn id="2681" fill="hold">
                      <p:stCondLst>
                        <p:cond delay="indefinite"/>
                      </p:stCondLst>
                      <p:childTnLst>
                        <p:par>
                          <p:cTn id="2682" fill="hold">
                            <p:stCondLst>
                              <p:cond delay="0"/>
                            </p:stCondLst>
                            <p:childTnLst>
                              <p:par>
                                <p:cTn id="2683" nodeType="clickEffect" fill="hold" presetClass="entr" presetID="1">
                                  <p:stCondLst>
                                    <p:cond delay="0"/>
                                  </p:stCondLst>
                                  <p:childTnLst>
                                    <p:set>
                                      <p:cBhvr>
                                        <p:cTn id="2684" dur="1" fill="hold">
                                          <p:stCondLst>
                                            <p:cond delay="0"/>
                                          </p:stCondLst>
                                        </p:cTn>
                                        <p:tgtEl>
                                          <p:spTgt spid="600">
                                            <p:txEl>
                                              <p:pRg st="3" end="3"/>
                                            </p:txEl>
                                          </p:spTgt>
                                        </p:tgtEl>
                                        <p:attrNameLst>
                                          <p:attrName>style.visibility</p:attrName>
                                        </p:attrNameLst>
                                      </p:cBhvr>
                                      <p:to>
                                        <p:strVal val="visible"/>
                                      </p:to>
                                    </p:set>
                                  </p:childTnLst>
                                </p:cTn>
                              </p:par>
                            </p:childTnLst>
                          </p:cTn>
                        </p:par>
                      </p:childTnLst>
                    </p:cTn>
                  </p:par>
                  <p:par>
                    <p:cTn id="2685" fill="hold">
                      <p:stCondLst>
                        <p:cond delay="indefinite"/>
                      </p:stCondLst>
                      <p:childTnLst>
                        <p:par>
                          <p:cTn id="2686" fill="hold">
                            <p:stCondLst>
                              <p:cond delay="0"/>
                            </p:stCondLst>
                            <p:childTnLst>
                              <p:par>
                                <p:cTn id="2687" nodeType="clickEffect" fill="hold" presetClass="entr" presetID="1">
                                  <p:stCondLst>
                                    <p:cond delay="0"/>
                                  </p:stCondLst>
                                  <p:childTnLst>
                                    <p:set>
                                      <p:cBhvr>
                                        <p:cTn id="2688" dur="1" fill="hold">
                                          <p:stCondLst>
                                            <p:cond delay="0"/>
                                          </p:stCondLst>
                                        </p:cTn>
                                        <p:tgtEl>
                                          <p:spTgt spid="600">
                                            <p:txEl>
                                              <p:pRg st="4" end="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01" name="PlaceHolder 1"/>
          <p:cNvSpPr>
            <a:spLocks noGrp="1"/>
          </p:cNvSpPr>
          <p:nvPr>
            <p:ph type="subTitle"/>
          </p:nvPr>
        </p:nvSpPr>
        <p:spPr>
          <a:xfrm>
            <a:off x="381960" y="3725280"/>
            <a:ext cx="8520120" cy="792360"/>
          </a:xfrm>
          <a:prstGeom prst="rect">
            <a:avLst/>
          </a:prstGeom>
          <a:noFill/>
          <a:ln w="0">
            <a:noFill/>
          </a:ln>
        </p:spPr>
        <p:txBody>
          <a:bodyPr lIns="91440" rIns="91440" tIns="91440" bIns="91440" anchor="t">
            <a:noAutofit/>
          </a:bodyPr>
          <a:p>
            <a:pPr marL="457200" indent="-343080" algn="ctr">
              <a:lnSpc>
                <a:spcPct val="100000"/>
              </a:lnSpc>
              <a:tabLst>
                <a:tab algn="l" pos="0"/>
              </a:tabLst>
            </a:pPr>
            <a:r>
              <a:rPr b="0" lang="en-US" sz="2800" strike="noStrike" u="none">
                <a:solidFill>
                  <a:schemeClr val="dk2"/>
                </a:solidFill>
                <a:uFillTx/>
                <a:latin typeface="Open Sans"/>
                <a:ea typeface="Open Sans"/>
              </a:rPr>
              <a:t>Checklists and Assessments</a:t>
            </a:r>
            <a:endParaRPr b="0" lang="en-US" sz="28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16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02" name="PlaceHolder 1"/>
          <p:cNvSpPr>
            <a:spLocks noGrp="1"/>
          </p:cNvSpPr>
          <p:nvPr>
            <p:ph type="title"/>
          </p:nvPr>
        </p:nvSpPr>
        <p:spPr>
          <a:xfrm>
            <a:off x="311760" y="2151000"/>
            <a:ext cx="8520120" cy="841320"/>
          </a:xfrm>
          <a:prstGeom prst="rect">
            <a:avLst/>
          </a:prstGeom>
          <a:noFill/>
          <a:ln w="0">
            <a:noFill/>
          </a:ln>
        </p:spPr>
        <p:txBody>
          <a:bodyPr lIns="91440" rIns="91440" tIns="91440" bIns="91440" anchor="ctr">
            <a:noAutofit/>
          </a:bodyPr>
          <a:p>
            <a:pPr indent="0" algn="ctr">
              <a:lnSpc>
                <a:spcPct val="100000"/>
              </a:lnSpc>
              <a:buNone/>
            </a:pPr>
            <a:r>
              <a:rPr b="0" lang="en-US" sz="3600" strike="noStrike" u="none">
                <a:solidFill>
                  <a:schemeClr val="dk1"/>
                </a:solidFill>
                <a:uFillTx/>
                <a:latin typeface="Open Sans"/>
                <a:ea typeface="Open Sans"/>
              </a:rPr>
              <a:t>Infrastructure Readiness Lift &amp; Shift</a:t>
            </a:r>
            <a:endParaRPr b="0" lang="en-US" sz="3600" strike="noStrike" u="none">
              <a:solidFill>
                <a:srgbClr val="000000"/>
              </a:solidFill>
              <a:uFillTx/>
              <a:latin typeface="Arial"/>
            </a:endParaRPr>
          </a:p>
        </p:txBody>
      </p:sp>
      <p:sp>
        <p:nvSpPr>
          <p:cNvPr id="603" name="PlaceHolder 2"/>
          <p:cNvSpPr>
            <a:spLocks noGrp="1"/>
          </p:cNvSpPr>
          <p:nvPr>
            <p:ph type="subTitle"/>
          </p:nvPr>
        </p:nvSpPr>
        <p:spPr>
          <a:xfrm>
            <a:off x="0" y="3895560"/>
            <a:ext cx="8521200" cy="791640"/>
          </a:xfrm>
          <a:prstGeom prst="rect">
            <a:avLst/>
          </a:prstGeom>
          <a:noFill/>
          <a:ln w="0">
            <a:noFill/>
          </a:ln>
        </p:spPr>
        <p:txBody>
          <a:bodyPr lIns="91440" rIns="91440" tIns="91440" bIns="91440" anchor="t">
            <a:noAutofit/>
          </a:bodyPr>
          <a:p>
            <a:pPr indent="0" algn="ctr">
              <a:buNone/>
            </a:pPr>
            <a:endParaRPr b="0" lang="en-US" sz="1800" strike="noStrike" u="none">
              <a:solidFill>
                <a:schemeClr val="dk2"/>
              </a:solidFill>
              <a:uFillTx/>
              <a:latin typeface="Trebuchet MS"/>
              <a:ea typeface="Trebuchet MS"/>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rPr sz="3600" b="0">
                <a:solidFill>
                  <a:srgbClr val="444444"/>
                </a:solidFill>
                <a:latin typeface="Open Sans"/>
              </a:rPr>
              <a:t>Factory Method - Lösung</a:t>
            </a:r>
          </a:p>
        </p:txBody>
      </p:sp>
      <p:sp>
        <p:nvSpPr>
          <p:cNvPr id="3" name="Subtitle 2"/>
          <p:cNvSpPr>
            <a:spLocks noGrp="1"/>
          </p:cNvSpPr>
          <p:nvPr>
            <p:ph type="subTitle"/>
          </p:nvPr>
        </p:nvSpPr>
        <p:spPr/>
        <p:txBody>
          <a:bodyPr anchor="t" tIns="152400" bIns="152400" lIns="152400" rIns="152400"/>
          <a:lstStyle/>
          <a:p/>
          <a:p>
            <a:pPr>
              <a:spcBef>
                <a:spcPts val="0"/>
              </a:spcBef>
              <a:spcAft>
                <a:spcPts val="1000"/>
              </a:spcAft>
              <a:defRPr sz="1800">
                <a:latin typeface="Open Sans Light"/>
              </a:defRPr>
            </a:pPr>
            <a:r>
              <a:t>Factory Method Pattern - Struktur:</a:t>
            </a:r>
          </a:p>
          <a:p>
            <a:pPr>
              <a:spcBef>
                <a:spcPts val="400"/>
              </a:spcBef>
              <a:spcAft>
                <a:spcPts val="1000"/>
              </a:spcAft>
              <a:defRPr sz="1800">
                <a:latin typeface="Open Sans Light"/>
              </a:defRPr>
            </a:pPr>
          </a:p>
          <a:p>
            <a:pPr>
              <a:spcBef>
                <a:spcPts val="400"/>
              </a:spcBef>
              <a:spcAft>
                <a:spcPts val="1000"/>
              </a:spcAft>
              <a:defRPr sz="1800">
                <a:latin typeface="Open Sans Light"/>
              </a:defRPr>
            </a:pPr>
            <a:r>
              <a:t>• Creator (abstract): Definiert Factory Method</a:t>
            </a:r>
          </a:p>
          <a:p>
            <a:pPr>
              <a:spcBef>
                <a:spcPts val="400"/>
              </a:spcBef>
              <a:spcAft>
                <a:spcPts val="1000"/>
              </a:spcAft>
              <a:defRPr sz="1800">
                <a:latin typeface="Open Sans Light"/>
              </a:defRPr>
            </a:pPr>
            <a:r>
              <a:t>• ConcreteCreator: Implementiert spezifische Erzeugung</a:t>
            </a:r>
          </a:p>
          <a:p>
            <a:pPr>
              <a:spcBef>
                <a:spcPts val="400"/>
              </a:spcBef>
              <a:spcAft>
                <a:spcPts val="1000"/>
              </a:spcAft>
              <a:defRPr sz="1800">
                <a:latin typeface="Open Sans Light"/>
              </a:defRPr>
            </a:pPr>
            <a:r>
              <a:t>• Product (interface): Definiert Produkt-Schnittstelle</a:t>
            </a:r>
          </a:p>
          <a:p>
            <a:pPr>
              <a:spcBef>
                <a:spcPts val="400"/>
              </a:spcBef>
              <a:spcAft>
                <a:spcPts val="1000"/>
              </a:spcAft>
              <a:defRPr sz="1800">
                <a:latin typeface="Open Sans Light"/>
              </a:defRPr>
            </a:pPr>
            <a:r>
              <a:t>• ConcreteProduct: Spezifische Implementierung</a:t>
            </a:r>
          </a:p>
          <a:p>
            <a:pPr>
              <a:spcBef>
                <a:spcPts val="400"/>
              </a:spcBef>
              <a:spcAft>
                <a:spcPts val="1000"/>
              </a:spcAft>
              <a:defRPr sz="1800">
                <a:latin typeface="Open Sans Light"/>
              </a:defRPr>
            </a:pPr>
          </a:p>
          <a:p>
            <a:pPr>
              <a:spcBef>
                <a:spcPts val="400"/>
              </a:spcBef>
              <a:spcAft>
                <a:spcPts val="1000"/>
              </a:spcAft>
              <a:defRPr sz="1800">
                <a:latin typeface="Open Sans Light"/>
              </a:defRPr>
            </a:pPr>
            <a:r>
              <a:t>Vorteile:</a:t>
            </a:r>
          </a:p>
          <a:p>
            <a:pPr>
              <a:spcBef>
                <a:spcPts val="400"/>
              </a:spcBef>
              <a:spcAft>
                <a:spcPts val="1000"/>
              </a:spcAft>
              <a:defRPr sz="1800">
                <a:latin typeface="Open Sans Light"/>
              </a:defRPr>
            </a:pPr>
            <a:r>
              <a:t>• Polymorphismus statt Switch-Statements</a:t>
            </a:r>
          </a:p>
          <a:p>
            <a:pPr>
              <a:spcBef>
                <a:spcPts val="400"/>
              </a:spcBef>
              <a:spcAft>
                <a:spcPts val="1000"/>
              </a:spcAft>
              <a:defRPr sz="1800">
                <a:latin typeface="Open Sans Light"/>
              </a:defRPr>
            </a:pPr>
            <a:r>
              <a:t>• Open/Closed Principle erfüllt</a:t>
            </a:r>
          </a:p>
          <a:p>
            <a:pPr>
              <a:spcBef>
                <a:spcPts val="400"/>
              </a:spcBef>
              <a:spcAft>
                <a:spcPts val="1000"/>
              </a:spcAft>
              <a:defRPr sz="1800">
                <a:latin typeface="Open Sans Light"/>
              </a:defRPr>
            </a:pPr>
            <a:r>
              <a:t>• Single Responsibility für jede Factory</a:t>
            </a:r>
          </a:p>
        </p:txBody>
      </p:sp>
    </p:spTree>
  </p:cSld>
  <p:clrMapOvr>
    <a:masterClrMapping/>
  </p:clrMapOvr>
</p:sld>
</file>

<file path=ppt/slides/slide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rPr sz="3600" b="0">
                <a:solidFill>
                  <a:srgbClr val="444444"/>
                </a:solidFill>
                <a:latin typeface="Open Sans"/>
              </a:rPr>
              <a:t>Factory Method - Lösung</a:t>
            </a:r>
          </a:p>
        </p:txBody>
      </p:sp>
      <p:sp>
        <p:nvSpPr>
          <p:cNvPr id="3" name="Subtitle 2"/>
          <p:cNvSpPr>
            <a:spLocks noGrp="1"/>
          </p:cNvSpPr>
          <p:nvPr>
            <p:ph type="subTitle"/>
          </p:nvPr>
        </p:nvSpPr>
        <p:spPr/>
        <p:txBody>
          <a:bodyPr anchor="t" tIns="152400" bIns="152400" lIns="152400" rIns="152400"/>
          <a:lstStyle/>
          <a:p/>
          <a:p>
            <a:pPr>
              <a:spcBef>
                <a:spcPts val="0"/>
              </a:spcBef>
              <a:spcAft>
                <a:spcPts val="1000"/>
              </a:spcAft>
              <a:defRPr sz="1800">
                <a:latin typeface="Open Sans Light"/>
              </a:defRPr>
            </a:pPr>
            <a:r>
              <a:t>Factory Method Pattern - Struktur:</a:t>
            </a:r>
          </a:p>
          <a:p>
            <a:pPr>
              <a:spcBef>
                <a:spcPts val="400"/>
              </a:spcBef>
              <a:spcAft>
                <a:spcPts val="1000"/>
              </a:spcAft>
              <a:defRPr sz="1800">
                <a:latin typeface="Open Sans Light"/>
              </a:defRPr>
            </a:pPr>
          </a:p>
          <a:p>
            <a:pPr>
              <a:spcBef>
                <a:spcPts val="400"/>
              </a:spcBef>
              <a:spcAft>
                <a:spcPts val="1000"/>
              </a:spcAft>
              <a:defRPr sz="1800">
                <a:latin typeface="Open Sans Light"/>
              </a:defRPr>
            </a:pPr>
            <a:r>
              <a:t>• Creator (abstract): Definiert Factory Method</a:t>
            </a:r>
          </a:p>
          <a:p>
            <a:pPr>
              <a:spcBef>
                <a:spcPts val="400"/>
              </a:spcBef>
              <a:spcAft>
                <a:spcPts val="1000"/>
              </a:spcAft>
              <a:defRPr sz="1800">
                <a:latin typeface="Open Sans Light"/>
              </a:defRPr>
            </a:pPr>
            <a:r>
              <a:t>• ConcreteCreator: Implementiert spezifische Erzeugung</a:t>
            </a:r>
          </a:p>
          <a:p>
            <a:pPr>
              <a:spcBef>
                <a:spcPts val="400"/>
              </a:spcBef>
              <a:spcAft>
                <a:spcPts val="1000"/>
              </a:spcAft>
              <a:defRPr sz="1800">
                <a:latin typeface="Open Sans Light"/>
              </a:defRPr>
            </a:pPr>
            <a:r>
              <a:t>• Product (interface): Definiert Produkt-Schnittstelle</a:t>
            </a:r>
          </a:p>
          <a:p>
            <a:pPr>
              <a:spcBef>
                <a:spcPts val="400"/>
              </a:spcBef>
              <a:spcAft>
                <a:spcPts val="1000"/>
              </a:spcAft>
              <a:defRPr sz="1800">
                <a:latin typeface="Open Sans Light"/>
              </a:defRPr>
            </a:pPr>
            <a:r>
              <a:t>• ConcreteProduct: Spezifische Implementierung</a:t>
            </a:r>
          </a:p>
          <a:p>
            <a:pPr>
              <a:spcBef>
                <a:spcPts val="400"/>
              </a:spcBef>
              <a:spcAft>
                <a:spcPts val="1000"/>
              </a:spcAft>
              <a:defRPr sz="1800">
                <a:latin typeface="Open Sans Light"/>
              </a:defRPr>
            </a:pPr>
          </a:p>
          <a:p>
            <a:pPr>
              <a:spcBef>
                <a:spcPts val="400"/>
              </a:spcBef>
              <a:spcAft>
                <a:spcPts val="1000"/>
              </a:spcAft>
              <a:defRPr sz="1800">
                <a:latin typeface="Open Sans Light"/>
              </a:defRPr>
            </a:pPr>
            <a:r>
              <a:t>Vorteile:</a:t>
            </a:r>
          </a:p>
          <a:p>
            <a:pPr>
              <a:spcBef>
                <a:spcPts val="400"/>
              </a:spcBef>
              <a:spcAft>
                <a:spcPts val="1000"/>
              </a:spcAft>
              <a:defRPr sz="1800">
                <a:latin typeface="Open Sans Light"/>
              </a:defRPr>
            </a:pPr>
            <a:r>
              <a:t>• Polymorphismus statt Switch-Statements</a:t>
            </a:r>
          </a:p>
          <a:p>
            <a:pPr>
              <a:spcBef>
                <a:spcPts val="400"/>
              </a:spcBef>
              <a:spcAft>
                <a:spcPts val="1000"/>
              </a:spcAft>
              <a:defRPr sz="1800">
                <a:latin typeface="Open Sans Light"/>
              </a:defRPr>
            </a:pPr>
            <a:r>
              <a:t>• Open/Closed Principle erfüllt</a:t>
            </a:r>
          </a:p>
          <a:p>
            <a:pPr>
              <a:spcBef>
                <a:spcPts val="400"/>
              </a:spcBef>
              <a:spcAft>
                <a:spcPts val="1000"/>
              </a:spcAft>
              <a:defRPr sz="1800">
                <a:latin typeface="Open Sans Light"/>
              </a:defRPr>
            </a:pPr>
            <a:r>
              <a:t>• Single Responsibility für jede Factory</a:t>
            </a:r>
          </a:p>
        </p:txBody>
      </p:sp>
    </p:spTree>
  </p:cSld>
  <p:clrMapOvr>
    <a:masterClrMapping/>
  </p:clrMapOvr>
</p:sld>
</file>

<file path=ppt/slides/slide17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04" name="PlaceHolder 1"/>
          <p:cNvSpPr>
            <a:spLocks noGrp="1"/>
          </p:cNvSpPr>
          <p:nvPr>
            <p:ph type="title"/>
          </p:nvPr>
        </p:nvSpPr>
        <p:spPr>
          <a:xfrm>
            <a:off x="311760" y="444960"/>
            <a:ext cx="7683120" cy="609840"/>
          </a:xfrm>
          <a:prstGeom prst="rect">
            <a:avLst/>
          </a:prstGeom>
          <a:noFill/>
          <a:ln w="0">
            <a:noFill/>
          </a:ln>
        </p:spPr>
        <p:txBody>
          <a:bodyPr lIns="91440" rIns="91440" tIns="91440" bIns="91440" anchor="t">
            <a:noAutofit/>
          </a:bodyPr>
          <a:p>
            <a:pPr indent="0">
              <a:lnSpc>
                <a:spcPct val="100000"/>
              </a:lnSpc>
              <a:buNone/>
            </a:pPr>
            <a:r>
              <a:rPr b="0" lang="en-US" sz="2800" strike="noStrike" u="none">
                <a:solidFill>
                  <a:schemeClr val="dk1"/>
                </a:solidFill>
                <a:uFillTx/>
                <a:latin typeface="Open Sans"/>
                <a:ea typeface="Open Sans"/>
              </a:rPr>
              <a:t>Infrastructure Readiness Lift &amp; Shift (Part 1)</a:t>
            </a:r>
            <a:endParaRPr b="0" lang="en-US" sz="2800" strike="noStrike" u="none">
              <a:solidFill>
                <a:srgbClr val="000000"/>
              </a:solidFill>
              <a:uFillTx/>
              <a:latin typeface="Arial"/>
            </a:endParaRPr>
          </a:p>
        </p:txBody>
      </p:sp>
      <p:sp>
        <p:nvSpPr>
          <p:cNvPr id="605" name="PlaceHolder 2"/>
          <p:cNvSpPr>
            <a:spLocks noGrp="1"/>
          </p:cNvSpPr>
          <p:nvPr>
            <p:ph/>
          </p:nvPr>
        </p:nvSpPr>
        <p:spPr>
          <a:xfrm>
            <a:off x="311760" y="1152360"/>
            <a:ext cx="8520120" cy="3416040"/>
          </a:xfrm>
          <a:prstGeom prst="rect">
            <a:avLst/>
          </a:prstGeom>
          <a:noFill/>
          <a:ln w="0">
            <a:noFill/>
          </a:ln>
        </p:spPr>
        <p:txBody>
          <a:bodyPr numCol="1" spcCol="0" lIns="91440" rIns="91440" tIns="91440" bIns="91440" anchor="t">
            <a:noAutofit/>
          </a:bodyPr>
          <a:p>
            <a:pPr marL="114480" indent="0">
              <a:lnSpc>
                <a:spcPct val="200000"/>
              </a:lnSpc>
              <a:buNone/>
              <a:tabLst>
                <a:tab algn="l" pos="0"/>
              </a:tabLst>
            </a:pPr>
            <a:r>
              <a:rPr b="1" lang="en-US" sz="1400" strike="noStrike" u="none">
                <a:solidFill>
                  <a:schemeClr val="dk2"/>
                </a:solidFill>
                <a:uFillTx/>
                <a:latin typeface="Open Sans SemiBold"/>
                <a:ea typeface="Open Sans SemiBold"/>
              </a:rPr>
              <a:t>General</a:t>
            </a:r>
            <a:endParaRPr b="0" lang="en-US" sz="1400" strike="noStrike" u="none">
              <a:solidFill>
                <a:srgbClr val="000000"/>
              </a:solidFill>
              <a:uFillTx/>
              <a:latin typeface="Open Sans"/>
            </a:endParaRPr>
          </a:p>
          <a:p>
            <a:pPr marL="457200" indent="-343080">
              <a:lnSpc>
                <a:spcPct val="200000"/>
              </a:lnSpc>
              <a:buClr>
                <a:srgbClr val="595959"/>
              </a:buClr>
              <a:buFont typeface="Systemschrift Normal"/>
              <a:buChar char="✓"/>
              <a:tabLst>
                <a:tab algn="l" pos="0"/>
              </a:tabLst>
            </a:pPr>
            <a:r>
              <a:rPr b="0" lang="en-US" sz="1400" strike="noStrike" u="none">
                <a:solidFill>
                  <a:schemeClr val="dk2"/>
                </a:solidFill>
                <a:uFillTx/>
                <a:latin typeface="Open Sans"/>
                <a:ea typeface="Open Sans"/>
              </a:rPr>
              <a:t>Target cloud environment is identified and approved</a:t>
            </a:r>
            <a:endParaRPr b="0" lang="en-US" sz="1400" strike="noStrike" u="none">
              <a:solidFill>
                <a:srgbClr val="000000"/>
              </a:solidFill>
              <a:uFillTx/>
              <a:latin typeface="Open Sans"/>
            </a:endParaRPr>
          </a:p>
          <a:p>
            <a:pPr marL="457200" indent="-343080">
              <a:lnSpc>
                <a:spcPct val="200000"/>
              </a:lnSpc>
              <a:buClr>
                <a:srgbClr val="595959"/>
              </a:buClr>
              <a:buFont typeface="Systemschrift Normal"/>
              <a:buChar char="✓"/>
              <a:tabLst>
                <a:tab algn="l" pos="0"/>
              </a:tabLst>
            </a:pPr>
            <a:r>
              <a:rPr b="0" lang="en-US" sz="1400" strike="noStrike" u="none">
                <a:solidFill>
                  <a:schemeClr val="dk2"/>
                </a:solidFill>
                <a:uFillTx/>
                <a:latin typeface="Open Sans"/>
                <a:ea typeface="Open Sans"/>
              </a:rPr>
              <a:t>Network connectivity between source and target is established</a:t>
            </a:r>
            <a:endParaRPr b="0" lang="en-US" sz="1400" strike="noStrike" u="none">
              <a:solidFill>
                <a:srgbClr val="000000"/>
              </a:solidFill>
              <a:uFillTx/>
              <a:latin typeface="Open Sans"/>
            </a:endParaRPr>
          </a:p>
          <a:p>
            <a:pPr marL="457200" indent="-343080">
              <a:lnSpc>
                <a:spcPct val="200000"/>
              </a:lnSpc>
              <a:buClr>
                <a:srgbClr val="595959"/>
              </a:buClr>
              <a:buFont typeface="Systemschrift Normal"/>
              <a:buChar char="✓"/>
              <a:tabLst>
                <a:tab algn="l" pos="0"/>
              </a:tabLst>
            </a:pPr>
            <a:r>
              <a:rPr b="0" lang="en-US" sz="1400" strike="noStrike" u="none">
                <a:solidFill>
                  <a:schemeClr val="dk2"/>
                </a:solidFill>
                <a:uFillTx/>
                <a:latin typeface="Open Sans"/>
                <a:ea typeface="Open Sans"/>
              </a:rPr>
              <a:t>Required cloud service quotas and limits are verified</a:t>
            </a:r>
            <a:endParaRPr b="0" lang="en-US" sz="1400" strike="noStrike" u="none">
              <a:solidFill>
                <a:srgbClr val="000000"/>
              </a:solidFill>
              <a:uFillTx/>
              <a:latin typeface="Open Sans"/>
            </a:endParaRPr>
          </a:p>
        </p:txBody>
      </p:sp>
    </p:spTree>
  </p:cSld>
  <mc:AlternateContent>
    <mc:Choice Requires="p14">
      <p:transition spd="slow" p14:dur="2000"/>
    </mc:Choice>
    <mc:Fallback>
      <p:transition spd="slow"/>
    </mc:Fallback>
  </mc:AlternateContent>
  <p:timing>
    <p:tnLst>
      <p:par>
        <p:cTn id="2689" dur="indefinite" restart="never" nodeType="tmRoot">
          <p:childTnLst>
            <p:seq>
              <p:cTn id="2690" dur="indefinite" nodeType="mainSeq">
                <p:childTnLst>
                  <p:par>
                    <p:cTn id="2691" fill="hold">
                      <p:stCondLst>
                        <p:cond delay="indefinite"/>
                      </p:stCondLst>
                      <p:childTnLst>
                        <p:par>
                          <p:cTn id="2692" fill="hold">
                            <p:stCondLst>
                              <p:cond delay="0"/>
                            </p:stCondLst>
                            <p:childTnLst>
                              <p:par>
                                <p:cTn id="2693" nodeType="clickEffect" fill="hold" presetClass="entr" presetID="1">
                                  <p:stCondLst>
                                    <p:cond delay="0"/>
                                  </p:stCondLst>
                                  <p:childTnLst>
                                    <p:set>
                                      <p:cBhvr>
                                        <p:cTn id="2694" dur="1" fill="hold">
                                          <p:stCondLst>
                                            <p:cond delay="0"/>
                                          </p:stCondLst>
                                        </p:cTn>
                                        <p:tgtEl>
                                          <p:spTgt spid="605">
                                            <p:txEl>
                                              <p:pRg st="0" end="0"/>
                                            </p:txEl>
                                          </p:spTgt>
                                        </p:tgtEl>
                                        <p:attrNameLst>
                                          <p:attrName>style.visibility</p:attrName>
                                        </p:attrNameLst>
                                      </p:cBhvr>
                                      <p:to>
                                        <p:strVal val="visible"/>
                                      </p:to>
                                    </p:set>
                                  </p:childTnLst>
                                </p:cTn>
                              </p:par>
                            </p:childTnLst>
                          </p:cTn>
                        </p:par>
                      </p:childTnLst>
                    </p:cTn>
                  </p:par>
                  <p:par>
                    <p:cTn id="2695" fill="hold">
                      <p:stCondLst>
                        <p:cond delay="indefinite"/>
                      </p:stCondLst>
                      <p:childTnLst>
                        <p:par>
                          <p:cTn id="2696" fill="hold">
                            <p:stCondLst>
                              <p:cond delay="0"/>
                            </p:stCondLst>
                            <p:childTnLst>
                              <p:par>
                                <p:cTn id="2697" nodeType="clickEffect" fill="hold" presetClass="entr" presetID="1">
                                  <p:stCondLst>
                                    <p:cond delay="0"/>
                                  </p:stCondLst>
                                  <p:childTnLst>
                                    <p:set>
                                      <p:cBhvr>
                                        <p:cTn id="2698" dur="1" fill="hold">
                                          <p:stCondLst>
                                            <p:cond delay="0"/>
                                          </p:stCondLst>
                                        </p:cTn>
                                        <p:tgtEl>
                                          <p:spTgt spid="605">
                                            <p:txEl>
                                              <p:pRg st="1" end="1"/>
                                            </p:txEl>
                                          </p:spTgt>
                                        </p:tgtEl>
                                        <p:attrNameLst>
                                          <p:attrName>style.visibility</p:attrName>
                                        </p:attrNameLst>
                                      </p:cBhvr>
                                      <p:to>
                                        <p:strVal val="visible"/>
                                      </p:to>
                                    </p:set>
                                  </p:childTnLst>
                                </p:cTn>
                              </p:par>
                            </p:childTnLst>
                          </p:cTn>
                        </p:par>
                      </p:childTnLst>
                    </p:cTn>
                  </p:par>
                  <p:par>
                    <p:cTn id="2699" fill="hold">
                      <p:stCondLst>
                        <p:cond delay="indefinite"/>
                      </p:stCondLst>
                      <p:childTnLst>
                        <p:par>
                          <p:cTn id="2700" fill="hold">
                            <p:stCondLst>
                              <p:cond delay="0"/>
                            </p:stCondLst>
                            <p:childTnLst>
                              <p:par>
                                <p:cTn id="2701" nodeType="clickEffect" fill="hold" presetClass="entr" presetID="1">
                                  <p:stCondLst>
                                    <p:cond delay="0"/>
                                  </p:stCondLst>
                                  <p:childTnLst>
                                    <p:set>
                                      <p:cBhvr>
                                        <p:cTn id="2702" dur="1" fill="hold">
                                          <p:stCondLst>
                                            <p:cond delay="0"/>
                                          </p:stCondLst>
                                        </p:cTn>
                                        <p:tgtEl>
                                          <p:spTgt spid="605">
                                            <p:txEl>
                                              <p:pRg st="2" end="2"/>
                                            </p:txEl>
                                          </p:spTgt>
                                        </p:tgtEl>
                                        <p:attrNameLst>
                                          <p:attrName>style.visibility</p:attrName>
                                        </p:attrNameLst>
                                      </p:cBhvr>
                                      <p:to>
                                        <p:strVal val="visible"/>
                                      </p:to>
                                    </p:set>
                                  </p:childTnLst>
                                </p:cTn>
                              </p:par>
                            </p:childTnLst>
                          </p:cTn>
                        </p:par>
                      </p:childTnLst>
                    </p:cTn>
                  </p:par>
                  <p:par>
                    <p:cTn id="2703" fill="hold">
                      <p:stCondLst>
                        <p:cond delay="indefinite"/>
                      </p:stCondLst>
                      <p:childTnLst>
                        <p:par>
                          <p:cTn id="2704" fill="hold">
                            <p:stCondLst>
                              <p:cond delay="0"/>
                            </p:stCondLst>
                            <p:childTnLst>
                              <p:par>
                                <p:cTn id="2705" nodeType="clickEffect" fill="hold" presetClass="entr" presetID="1">
                                  <p:stCondLst>
                                    <p:cond delay="0"/>
                                  </p:stCondLst>
                                  <p:childTnLst>
                                    <p:set>
                                      <p:cBhvr>
                                        <p:cTn id="2706" dur="1" fill="hold">
                                          <p:stCondLst>
                                            <p:cond delay="0"/>
                                          </p:stCondLst>
                                        </p:cTn>
                                        <p:tgtEl>
                                          <p:spTgt spid="605">
                                            <p:txEl>
                                              <p:pRg st="3" end="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06" name="PlaceHolder 1"/>
          <p:cNvSpPr>
            <a:spLocks noGrp="1"/>
          </p:cNvSpPr>
          <p:nvPr>
            <p:ph type="title"/>
          </p:nvPr>
        </p:nvSpPr>
        <p:spPr>
          <a:xfrm>
            <a:off x="311760" y="444960"/>
            <a:ext cx="7683120" cy="609840"/>
          </a:xfrm>
          <a:prstGeom prst="rect">
            <a:avLst/>
          </a:prstGeom>
          <a:noFill/>
          <a:ln w="0">
            <a:noFill/>
          </a:ln>
        </p:spPr>
        <p:txBody>
          <a:bodyPr lIns="91440" rIns="91440" tIns="91440" bIns="91440" anchor="t">
            <a:noAutofit/>
          </a:bodyPr>
          <a:p>
            <a:pPr indent="0">
              <a:lnSpc>
                <a:spcPct val="100000"/>
              </a:lnSpc>
              <a:buNone/>
            </a:pPr>
            <a:r>
              <a:rPr b="0" lang="en-US" sz="2800" strike="noStrike" u="none">
                <a:solidFill>
                  <a:schemeClr val="dk1"/>
                </a:solidFill>
                <a:uFillTx/>
                <a:latin typeface="Open Sans"/>
                <a:ea typeface="Open Sans"/>
              </a:rPr>
              <a:t>Infrastructure Readiness Lift &amp; Shift (Part 2)</a:t>
            </a:r>
            <a:endParaRPr b="0" lang="en-US" sz="2800" strike="noStrike" u="none">
              <a:solidFill>
                <a:srgbClr val="000000"/>
              </a:solidFill>
              <a:uFillTx/>
              <a:latin typeface="Arial"/>
            </a:endParaRPr>
          </a:p>
        </p:txBody>
      </p:sp>
      <p:sp>
        <p:nvSpPr>
          <p:cNvPr id="607" name="PlaceHolder 2"/>
          <p:cNvSpPr>
            <a:spLocks noGrp="1"/>
          </p:cNvSpPr>
          <p:nvPr>
            <p:ph/>
          </p:nvPr>
        </p:nvSpPr>
        <p:spPr>
          <a:xfrm>
            <a:off x="311760" y="1152360"/>
            <a:ext cx="8520120" cy="3416040"/>
          </a:xfrm>
          <a:prstGeom prst="rect">
            <a:avLst/>
          </a:prstGeom>
          <a:noFill/>
          <a:ln w="0">
            <a:noFill/>
          </a:ln>
        </p:spPr>
        <p:txBody>
          <a:bodyPr numCol="1" spcCol="0" lIns="91440" rIns="91440" tIns="91440" bIns="91440" anchor="t">
            <a:noAutofit/>
          </a:bodyPr>
          <a:p>
            <a:pPr marL="114480" indent="0">
              <a:lnSpc>
                <a:spcPct val="200000"/>
              </a:lnSpc>
              <a:buNone/>
              <a:tabLst>
                <a:tab algn="l" pos="0"/>
              </a:tabLst>
            </a:pPr>
            <a:r>
              <a:rPr b="1" lang="en-US" sz="1400" strike="noStrike" u="none">
                <a:solidFill>
                  <a:schemeClr val="dk2"/>
                </a:solidFill>
                <a:uFillTx/>
                <a:latin typeface="Open Sans SemiBold"/>
                <a:ea typeface="Open Sans SemiBold"/>
              </a:rPr>
              <a:t>Network &amp; Connectivity </a:t>
            </a:r>
            <a:endParaRPr b="0" lang="en-US" sz="1400" strike="noStrike" u="none">
              <a:solidFill>
                <a:srgbClr val="000000"/>
              </a:solidFill>
              <a:uFillTx/>
              <a:latin typeface="Open Sans"/>
            </a:endParaRPr>
          </a:p>
          <a:p>
            <a:pPr marL="457200" indent="-343080">
              <a:lnSpc>
                <a:spcPct val="200000"/>
              </a:lnSpc>
              <a:buClr>
                <a:srgbClr val="595959"/>
              </a:buClr>
              <a:buFont typeface="Systemschrift Normal"/>
              <a:buChar char="✓"/>
              <a:tabLst>
                <a:tab algn="l" pos="0"/>
              </a:tabLst>
            </a:pPr>
            <a:r>
              <a:rPr b="0" lang="en-US" sz="1400" strike="noStrike" u="none">
                <a:solidFill>
                  <a:schemeClr val="dk2"/>
                </a:solidFill>
                <a:uFillTx/>
                <a:latin typeface="Open Sans"/>
                <a:ea typeface="Open Sans"/>
              </a:rPr>
              <a:t>Network topology is designed and documented </a:t>
            </a:r>
            <a:endParaRPr b="0" lang="en-US" sz="1400" strike="noStrike" u="none">
              <a:solidFill>
                <a:srgbClr val="000000"/>
              </a:solidFill>
              <a:uFillTx/>
              <a:latin typeface="Open Sans"/>
            </a:endParaRPr>
          </a:p>
          <a:p>
            <a:pPr marL="457200" indent="-343080">
              <a:lnSpc>
                <a:spcPct val="200000"/>
              </a:lnSpc>
              <a:buClr>
                <a:srgbClr val="595959"/>
              </a:buClr>
              <a:buFont typeface="Systemschrift Normal"/>
              <a:buChar char="✓"/>
              <a:tabLst>
                <a:tab algn="l" pos="0"/>
              </a:tabLst>
            </a:pPr>
            <a:r>
              <a:rPr b="0" lang="en-US" sz="1400" strike="noStrike" u="none">
                <a:solidFill>
                  <a:schemeClr val="dk2"/>
                </a:solidFill>
                <a:uFillTx/>
                <a:latin typeface="Open Sans"/>
                <a:ea typeface="Open Sans"/>
              </a:rPr>
              <a:t>Required bandwidth is calculated and available </a:t>
            </a:r>
            <a:endParaRPr b="0" lang="en-US" sz="1400" strike="noStrike" u="none">
              <a:solidFill>
                <a:srgbClr val="000000"/>
              </a:solidFill>
              <a:uFillTx/>
              <a:latin typeface="Open Sans"/>
            </a:endParaRPr>
          </a:p>
          <a:p>
            <a:pPr marL="457200" indent="-343080">
              <a:lnSpc>
                <a:spcPct val="200000"/>
              </a:lnSpc>
              <a:buClr>
                <a:srgbClr val="595959"/>
              </a:buClr>
              <a:buFont typeface="Systemschrift Normal"/>
              <a:buChar char="✓"/>
              <a:tabLst>
                <a:tab algn="l" pos="0"/>
              </a:tabLst>
            </a:pPr>
            <a:r>
              <a:rPr b="0" lang="en-US" sz="1400" strike="noStrike" u="none">
                <a:solidFill>
                  <a:schemeClr val="dk2"/>
                </a:solidFill>
                <a:uFillTx/>
                <a:latin typeface="Open Sans"/>
                <a:ea typeface="Open Sans"/>
              </a:rPr>
              <a:t>Firewall rules and security groups are identified </a:t>
            </a:r>
            <a:endParaRPr b="0" lang="en-US" sz="1400" strike="noStrike" u="none">
              <a:solidFill>
                <a:srgbClr val="000000"/>
              </a:solidFill>
              <a:uFillTx/>
              <a:latin typeface="Open Sans"/>
            </a:endParaRPr>
          </a:p>
          <a:p>
            <a:pPr marL="457200" indent="-343080">
              <a:lnSpc>
                <a:spcPct val="200000"/>
              </a:lnSpc>
              <a:buClr>
                <a:srgbClr val="595959"/>
              </a:buClr>
              <a:buFont typeface="Systemschrift Normal"/>
              <a:buChar char="✓"/>
              <a:tabLst>
                <a:tab algn="l" pos="0"/>
              </a:tabLst>
            </a:pPr>
            <a:r>
              <a:rPr b="0" lang="en-US" sz="1400" strike="noStrike" u="none">
                <a:solidFill>
                  <a:schemeClr val="dk2"/>
                </a:solidFill>
                <a:uFillTx/>
                <a:latin typeface="Open Sans"/>
                <a:ea typeface="Open Sans"/>
              </a:rPr>
              <a:t>DNS requirements and resolution strategy is defined </a:t>
            </a:r>
            <a:endParaRPr b="0" lang="en-US" sz="1400" strike="noStrike" u="none">
              <a:solidFill>
                <a:srgbClr val="000000"/>
              </a:solidFill>
              <a:uFillTx/>
              <a:latin typeface="Open Sans"/>
            </a:endParaRPr>
          </a:p>
          <a:p>
            <a:pPr marL="457200" indent="-343080">
              <a:lnSpc>
                <a:spcPct val="200000"/>
              </a:lnSpc>
              <a:buClr>
                <a:srgbClr val="595959"/>
              </a:buClr>
              <a:buFont typeface="Systemschrift Normal"/>
              <a:buChar char="✓"/>
              <a:tabLst>
                <a:tab algn="l" pos="0"/>
              </a:tabLst>
            </a:pPr>
            <a:r>
              <a:rPr b="0" lang="en-US" sz="1400" strike="noStrike" u="none">
                <a:solidFill>
                  <a:schemeClr val="dk2"/>
                </a:solidFill>
                <a:uFillTx/>
                <a:latin typeface="Open Sans"/>
                <a:ea typeface="Open Sans"/>
              </a:rPr>
              <a:t>Load balancing requirements are identified</a:t>
            </a:r>
            <a:endParaRPr b="0" lang="en-US" sz="1400" strike="noStrike" u="none">
              <a:solidFill>
                <a:srgbClr val="000000"/>
              </a:solidFill>
              <a:uFillTx/>
              <a:latin typeface="Open Sans"/>
            </a:endParaRPr>
          </a:p>
        </p:txBody>
      </p:sp>
    </p:spTree>
  </p:cSld>
  <mc:AlternateContent>
    <mc:Choice Requires="p14">
      <p:transition spd="slow" p14:dur="2000"/>
    </mc:Choice>
    <mc:Fallback>
      <p:transition spd="slow"/>
    </mc:Fallback>
  </mc:AlternateContent>
  <p:timing>
    <p:tnLst>
      <p:par>
        <p:cTn id="2707" dur="indefinite" restart="never" nodeType="tmRoot">
          <p:childTnLst>
            <p:seq>
              <p:cTn id="2708" dur="indefinite" nodeType="mainSeq">
                <p:childTnLst>
                  <p:par>
                    <p:cTn id="2709" fill="hold">
                      <p:stCondLst>
                        <p:cond delay="indefinite"/>
                      </p:stCondLst>
                      <p:childTnLst>
                        <p:par>
                          <p:cTn id="2710" fill="hold">
                            <p:stCondLst>
                              <p:cond delay="0"/>
                            </p:stCondLst>
                            <p:childTnLst>
                              <p:par>
                                <p:cTn id="2711" nodeType="clickEffect" fill="hold" presetClass="entr" presetID="1">
                                  <p:stCondLst>
                                    <p:cond delay="0"/>
                                  </p:stCondLst>
                                  <p:childTnLst>
                                    <p:set>
                                      <p:cBhvr>
                                        <p:cTn id="2712" dur="1" fill="hold">
                                          <p:stCondLst>
                                            <p:cond delay="0"/>
                                          </p:stCondLst>
                                        </p:cTn>
                                        <p:tgtEl>
                                          <p:spTgt spid="607">
                                            <p:txEl>
                                              <p:pRg st="0" end="0"/>
                                            </p:txEl>
                                          </p:spTgt>
                                        </p:tgtEl>
                                        <p:attrNameLst>
                                          <p:attrName>style.visibility</p:attrName>
                                        </p:attrNameLst>
                                      </p:cBhvr>
                                      <p:to>
                                        <p:strVal val="visible"/>
                                      </p:to>
                                    </p:set>
                                  </p:childTnLst>
                                </p:cTn>
                              </p:par>
                            </p:childTnLst>
                          </p:cTn>
                        </p:par>
                      </p:childTnLst>
                    </p:cTn>
                  </p:par>
                  <p:par>
                    <p:cTn id="2713" fill="hold">
                      <p:stCondLst>
                        <p:cond delay="indefinite"/>
                      </p:stCondLst>
                      <p:childTnLst>
                        <p:par>
                          <p:cTn id="2714" fill="hold">
                            <p:stCondLst>
                              <p:cond delay="0"/>
                            </p:stCondLst>
                            <p:childTnLst>
                              <p:par>
                                <p:cTn id="2715" nodeType="clickEffect" fill="hold" presetClass="entr" presetID="1">
                                  <p:stCondLst>
                                    <p:cond delay="0"/>
                                  </p:stCondLst>
                                  <p:childTnLst>
                                    <p:set>
                                      <p:cBhvr>
                                        <p:cTn id="2716" dur="1" fill="hold">
                                          <p:stCondLst>
                                            <p:cond delay="0"/>
                                          </p:stCondLst>
                                        </p:cTn>
                                        <p:tgtEl>
                                          <p:spTgt spid="607">
                                            <p:txEl>
                                              <p:pRg st="1" end="1"/>
                                            </p:txEl>
                                          </p:spTgt>
                                        </p:tgtEl>
                                        <p:attrNameLst>
                                          <p:attrName>style.visibility</p:attrName>
                                        </p:attrNameLst>
                                      </p:cBhvr>
                                      <p:to>
                                        <p:strVal val="visible"/>
                                      </p:to>
                                    </p:set>
                                  </p:childTnLst>
                                </p:cTn>
                              </p:par>
                            </p:childTnLst>
                          </p:cTn>
                        </p:par>
                      </p:childTnLst>
                    </p:cTn>
                  </p:par>
                  <p:par>
                    <p:cTn id="2717" fill="hold">
                      <p:stCondLst>
                        <p:cond delay="indefinite"/>
                      </p:stCondLst>
                      <p:childTnLst>
                        <p:par>
                          <p:cTn id="2718" fill="hold">
                            <p:stCondLst>
                              <p:cond delay="0"/>
                            </p:stCondLst>
                            <p:childTnLst>
                              <p:par>
                                <p:cTn id="2719" nodeType="clickEffect" fill="hold" presetClass="entr" presetID="1">
                                  <p:stCondLst>
                                    <p:cond delay="0"/>
                                  </p:stCondLst>
                                  <p:childTnLst>
                                    <p:set>
                                      <p:cBhvr>
                                        <p:cTn id="2720" dur="1" fill="hold">
                                          <p:stCondLst>
                                            <p:cond delay="0"/>
                                          </p:stCondLst>
                                        </p:cTn>
                                        <p:tgtEl>
                                          <p:spTgt spid="607">
                                            <p:txEl>
                                              <p:pRg st="2" end="2"/>
                                            </p:txEl>
                                          </p:spTgt>
                                        </p:tgtEl>
                                        <p:attrNameLst>
                                          <p:attrName>style.visibility</p:attrName>
                                        </p:attrNameLst>
                                      </p:cBhvr>
                                      <p:to>
                                        <p:strVal val="visible"/>
                                      </p:to>
                                    </p:set>
                                  </p:childTnLst>
                                </p:cTn>
                              </p:par>
                            </p:childTnLst>
                          </p:cTn>
                        </p:par>
                      </p:childTnLst>
                    </p:cTn>
                  </p:par>
                  <p:par>
                    <p:cTn id="2721" fill="hold">
                      <p:stCondLst>
                        <p:cond delay="indefinite"/>
                      </p:stCondLst>
                      <p:childTnLst>
                        <p:par>
                          <p:cTn id="2722" fill="hold">
                            <p:stCondLst>
                              <p:cond delay="0"/>
                            </p:stCondLst>
                            <p:childTnLst>
                              <p:par>
                                <p:cTn id="2723" nodeType="clickEffect" fill="hold" presetClass="entr" presetID="1">
                                  <p:stCondLst>
                                    <p:cond delay="0"/>
                                  </p:stCondLst>
                                  <p:childTnLst>
                                    <p:set>
                                      <p:cBhvr>
                                        <p:cTn id="2724" dur="1" fill="hold">
                                          <p:stCondLst>
                                            <p:cond delay="0"/>
                                          </p:stCondLst>
                                        </p:cTn>
                                        <p:tgtEl>
                                          <p:spTgt spid="607">
                                            <p:txEl>
                                              <p:pRg st="3" end="3"/>
                                            </p:txEl>
                                          </p:spTgt>
                                        </p:tgtEl>
                                        <p:attrNameLst>
                                          <p:attrName>style.visibility</p:attrName>
                                        </p:attrNameLst>
                                      </p:cBhvr>
                                      <p:to>
                                        <p:strVal val="visible"/>
                                      </p:to>
                                    </p:set>
                                  </p:childTnLst>
                                </p:cTn>
                              </p:par>
                            </p:childTnLst>
                          </p:cTn>
                        </p:par>
                      </p:childTnLst>
                    </p:cTn>
                  </p:par>
                  <p:par>
                    <p:cTn id="2725" fill="hold">
                      <p:stCondLst>
                        <p:cond delay="indefinite"/>
                      </p:stCondLst>
                      <p:childTnLst>
                        <p:par>
                          <p:cTn id="2726" fill="hold">
                            <p:stCondLst>
                              <p:cond delay="0"/>
                            </p:stCondLst>
                            <p:childTnLst>
                              <p:par>
                                <p:cTn id="2727" nodeType="clickEffect" fill="hold" presetClass="entr" presetID="1">
                                  <p:stCondLst>
                                    <p:cond delay="0"/>
                                  </p:stCondLst>
                                  <p:childTnLst>
                                    <p:set>
                                      <p:cBhvr>
                                        <p:cTn id="2728" dur="1" fill="hold">
                                          <p:stCondLst>
                                            <p:cond delay="0"/>
                                          </p:stCondLst>
                                        </p:cTn>
                                        <p:tgtEl>
                                          <p:spTgt spid="607">
                                            <p:txEl>
                                              <p:pRg st="4" end="4"/>
                                            </p:txEl>
                                          </p:spTgt>
                                        </p:tgtEl>
                                        <p:attrNameLst>
                                          <p:attrName>style.visibility</p:attrName>
                                        </p:attrNameLst>
                                      </p:cBhvr>
                                      <p:to>
                                        <p:strVal val="visible"/>
                                      </p:to>
                                    </p:set>
                                  </p:childTnLst>
                                </p:cTn>
                              </p:par>
                            </p:childTnLst>
                          </p:cTn>
                        </p:par>
                      </p:childTnLst>
                    </p:cTn>
                  </p:par>
                  <p:par>
                    <p:cTn id="2729" fill="hold">
                      <p:stCondLst>
                        <p:cond delay="indefinite"/>
                      </p:stCondLst>
                      <p:childTnLst>
                        <p:par>
                          <p:cTn id="2730" fill="hold">
                            <p:stCondLst>
                              <p:cond delay="0"/>
                            </p:stCondLst>
                            <p:childTnLst>
                              <p:par>
                                <p:cTn id="2731" nodeType="clickEffect" fill="hold" presetClass="entr" presetID="1">
                                  <p:stCondLst>
                                    <p:cond delay="0"/>
                                  </p:stCondLst>
                                  <p:childTnLst>
                                    <p:set>
                                      <p:cBhvr>
                                        <p:cTn id="2732" dur="1" fill="hold">
                                          <p:stCondLst>
                                            <p:cond delay="0"/>
                                          </p:stCondLst>
                                        </p:cTn>
                                        <p:tgtEl>
                                          <p:spTgt spid="607">
                                            <p:txEl>
                                              <p:pRg st="5" end="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08" name="PlaceHolder 1"/>
          <p:cNvSpPr>
            <a:spLocks noGrp="1"/>
          </p:cNvSpPr>
          <p:nvPr>
            <p:ph type="title"/>
          </p:nvPr>
        </p:nvSpPr>
        <p:spPr>
          <a:xfrm>
            <a:off x="311760" y="444960"/>
            <a:ext cx="7683120" cy="609840"/>
          </a:xfrm>
          <a:prstGeom prst="rect">
            <a:avLst/>
          </a:prstGeom>
          <a:noFill/>
          <a:ln w="0">
            <a:noFill/>
          </a:ln>
        </p:spPr>
        <p:txBody>
          <a:bodyPr lIns="91440" rIns="91440" tIns="91440" bIns="91440" anchor="t">
            <a:noAutofit/>
          </a:bodyPr>
          <a:p>
            <a:pPr indent="0">
              <a:lnSpc>
                <a:spcPct val="100000"/>
              </a:lnSpc>
              <a:buNone/>
            </a:pPr>
            <a:r>
              <a:rPr b="0" lang="en-US" sz="2800" strike="noStrike" u="none">
                <a:solidFill>
                  <a:schemeClr val="dk1"/>
                </a:solidFill>
                <a:uFillTx/>
                <a:latin typeface="Open Sans"/>
                <a:ea typeface="Open Sans"/>
              </a:rPr>
              <a:t>Infrastructure Readiness Lift &amp; Shift (Part 3)</a:t>
            </a:r>
            <a:endParaRPr b="0" lang="en-US" sz="2800" strike="noStrike" u="none">
              <a:solidFill>
                <a:srgbClr val="000000"/>
              </a:solidFill>
              <a:uFillTx/>
              <a:latin typeface="Arial"/>
            </a:endParaRPr>
          </a:p>
        </p:txBody>
      </p:sp>
      <p:sp>
        <p:nvSpPr>
          <p:cNvPr id="609" name="PlaceHolder 2"/>
          <p:cNvSpPr>
            <a:spLocks noGrp="1"/>
          </p:cNvSpPr>
          <p:nvPr>
            <p:ph/>
          </p:nvPr>
        </p:nvSpPr>
        <p:spPr>
          <a:xfrm>
            <a:off x="311760" y="1152360"/>
            <a:ext cx="8520120" cy="3416040"/>
          </a:xfrm>
          <a:prstGeom prst="rect">
            <a:avLst/>
          </a:prstGeom>
          <a:noFill/>
          <a:ln w="0">
            <a:noFill/>
          </a:ln>
        </p:spPr>
        <p:txBody>
          <a:bodyPr numCol="1" spcCol="0" lIns="91440" rIns="91440" tIns="91440" bIns="91440" anchor="t">
            <a:noAutofit/>
          </a:bodyPr>
          <a:p>
            <a:pPr marL="114480" indent="0">
              <a:lnSpc>
                <a:spcPct val="200000"/>
              </a:lnSpc>
              <a:buNone/>
              <a:tabLst>
                <a:tab algn="l" pos="0"/>
              </a:tabLst>
            </a:pPr>
            <a:r>
              <a:rPr b="1" lang="en-US" sz="1400" strike="noStrike" u="none">
                <a:solidFill>
                  <a:schemeClr val="dk2"/>
                </a:solidFill>
                <a:uFillTx/>
                <a:latin typeface="Open Sans SemiBold"/>
                <a:ea typeface="Open Sans SemiBold"/>
              </a:rPr>
              <a:t>Storage &amp; Data </a:t>
            </a:r>
            <a:endParaRPr b="0" lang="en-US" sz="1400" strike="noStrike" u="none">
              <a:solidFill>
                <a:srgbClr val="000000"/>
              </a:solidFill>
              <a:uFillTx/>
              <a:latin typeface="Open Sans"/>
            </a:endParaRPr>
          </a:p>
          <a:p>
            <a:pPr marL="457200" indent="-343080">
              <a:lnSpc>
                <a:spcPct val="200000"/>
              </a:lnSpc>
              <a:buClr>
                <a:srgbClr val="595959"/>
              </a:buClr>
              <a:buFont typeface="Systemschrift Normal"/>
              <a:buChar char="✓"/>
              <a:tabLst>
                <a:tab algn="l" pos="0"/>
              </a:tabLst>
            </a:pPr>
            <a:r>
              <a:rPr b="0" lang="en-US" sz="1400" strike="noStrike" u="none">
                <a:solidFill>
                  <a:schemeClr val="dk2"/>
                </a:solidFill>
                <a:uFillTx/>
                <a:latin typeface="Open Sans"/>
                <a:ea typeface="Open Sans"/>
              </a:rPr>
              <a:t>Storage requirements (capacity, IOPS, throughput) are identified </a:t>
            </a:r>
            <a:endParaRPr b="0" lang="en-US" sz="1400" strike="noStrike" u="none">
              <a:solidFill>
                <a:srgbClr val="000000"/>
              </a:solidFill>
              <a:uFillTx/>
              <a:latin typeface="Open Sans"/>
            </a:endParaRPr>
          </a:p>
          <a:p>
            <a:pPr marL="457200" indent="-343080">
              <a:lnSpc>
                <a:spcPct val="200000"/>
              </a:lnSpc>
              <a:buClr>
                <a:srgbClr val="595959"/>
              </a:buClr>
              <a:buFont typeface="Systemschrift Normal"/>
              <a:buChar char="✓"/>
              <a:tabLst>
                <a:tab algn="l" pos="0"/>
              </a:tabLst>
            </a:pPr>
            <a:r>
              <a:rPr b="0" lang="en-US" sz="1400" strike="noStrike" u="none">
                <a:solidFill>
                  <a:schemeClr val="dk2"/>
                </a:solidFill>
                <a:uFillTx/>
                <a:latin typeface="Open Sans"/>
                <a:ea typeface="Open Sans"/>
              </a:rPr>
              <a:t>Data migration strategy is defined </a:t>
            </a:r>
            <a:endParaRPr b="0" lang="en-US" sz="1400" strike="noStrike" u="none">
              <a:solidFill>
                <a:srgbClr val="000000"/>
              </a:solidFill>
              <a:uFillTx/>
              <a:latin typeface="Open Sans"/>
            </a:endParaRPr>
          </a:p>
          <a:p>
            <a:pPr marL="457200" indent="-343080">
              <a:lnSpc>
                <a:spcPct val="200000"/>
              </a:lnSpc>
              <a:buClr>
                <a:srgbClr val="595959"/>
              </a:buClr>
              <a:buFont typeface="Systemschrift Normal"/>
              <a:buChar char="✓"/>
              <a:tabLst>
                <a:tab algn="l" pos="0"/>
              </a:tabLst>
            </a:pPr>
            <a:r>
              <a:rPr b="0" lang="en-US" sz="1400" strike="noStrike" u="none">
                <a:solidFill>
                  <a:schemeClr val="dk2"/>
                </a:solidFill>
                <a:uFillTx/>
                <a:latin typeface="Open Sans"/>
                <a:ea typeface="Open Sans"/>
              </a:rPr>
              <a:t>Data transfer methods are identified and tested </a:t>
            </a:r>
            <a:endParaRPr b="0" lang="en-US" sz="1400" strike="noStrike" u="none">
              <a:solidFill>
                <a:srgbClr val="000000"/>
              </a:solidFill>
              <a:uFillTx/>
              <a:latin typeface="Open Sans"/>
            </a:endParaRPr>
          </a:p>
          <a:p>
            <a:pPr marL="457200" indent="-343080">
              <a:lnSpc>
                <a:spcPct val="200000"/>
              </a:lnSpc>
              <a:buClr>
                <a:srgbClr val="595959"/>
              </a:buClr>
              <a:buFont typeface="Systemschrift Normal"/>
              <a:buChar char="✓"/>
              <a:tabLst>
                <a:tab algn="l" pos="0"/>
              </a:tabLst>
            </a:pPr>
            <a:r>
              <a:rPr b="0" lang="en-US" sz="1400" strike="noStrike" u="none">
                <a:solidFill>
                  <a:schemeClr val="dk2"/>
                </a:solidFill>
                <a:uFillTx/>
                <a:latin typeface="Open Sans"/>
                <a:ea typeface="Open Sans"/>
              </a:rPr>
              <a:t>Storage replication requirements are documented</a:t>
            </a:r>
            <a:endParaRPr b="0" lang="en-US" sz="1400" strike="noStrike" u="none">
              <a:solidFill>
                <a:srgbClr val="000000"/>
              </a:solidFill>
              <a:uFillTx/>
              <a:latin typeface="Open Sans"/>
            </a:endParaRPr>
          </a:p>
        </p:txBody>
      </p:sp>
    </p:spTree>
  </p:cSld>
  <mc:AlternateContent>
    <mc:Choice Requires="p14">
      <p:transition spd="slow" p14:dur="2000"/>
    </mc:Choice>
    <mc:Fallback>
      <p:transition spd="slow"/>
    </mc:Fallback>
  </mc:AlternateContent>
  <p:timing>
    <p:tnLst>
      <p:par>
        <p:cTn id="2733" dur="indefinite" restart="never" nodeType="tmRoot">
          <p:childTnLst>
            <p:seq>
              <p:cTn id="2734" dur="indefinite" nodeType="mainSeq">
                <p:childTnLst>
                  <p:par>
                    <p:cTn id="2735" fill="hold">
                      <p:stCondLst>
                        <p:cond delay="indefinite"/>
                      </p:stCondLst>
                      <p:childTnLst>
                        <p:par>
                          <p:cTn id="2736" fill="hold">
                            <p:stCondLst>
                              <p:cond delay="0"/>
                            </p:stCondLst>
                            <p:childTnLst>
                              <p:par>
                                <p:cTn id="2737" nodeType="clickEffect" fill="hold" presetClass="entr" presetID="1">
                                  <p:stCondLst>
                                    <p:cond delay="0"/>
                                  </p:stCondLst>
                                  <p:childTnLst>
                                    <p:set>
                                      <p:cBhvr>
                                        <p:cTn id="2738" dur="1" fill="hold">
                                          <p:stCondLst>
                                            <p:cond delay="0"/>
                                          </p:stCondLst>
                                        </p:cTn>
                                        <p:tgtEl>
                                          <p:spTgt spid="609">
                                            <p:txEl>
                                              <p:pRg st="0" end="0"/>
                                            </p:txEl>
                                          </p:spTgt>
                                        </p:tgtEl>
                                        <p:attrNameLst>
                                          <p:attrName>style.visibility</p:attrName>
                                        </p:attrNameLst>
                                      </p:cBhvr>
                                      <p:to>
                                        <p:strVal val="visible"/>
                                      </p:to>
                                    </p:set>
                                  </p:childTnLst>
                                </p:cTn>
                              </p:par>
                            </p:childTnLst>
                          </p:cTn>
                        </p:par>
                      </p:childTnLst>
                    </p:cTn>
                  </p:par>
                  <p:par>
                    <p:cTn id="2739" fill="hold">
                      <p:stCondLst>
                        <p:cond delay="indefinite"/>
                      </p:stCondLst>
                      <p:childTnLst>
                        <p:par>
                          <p:cTn id="2740" fill="hold">
                            <p:stCondLst>
                              <p:cond delay="0"/>
                            </p:stCondLst>
                            <p:childTnLst>
                              <p:par>
                                <p:cTn id="2741" nodeType="clickEffect" fill="hold" presetClass="entr" presetID="1">
                                  <p:stCondLst>
                                    <p:cond delay="0"/>
                                  </p:stCondLst>
                                  <p:childTnLst>
                                    <p:set>
                                      <p:cBhvr>
                                        <p:cTn id="2742" dur="1" fill="hold">
                                          <p:stCondLst>
                                            <p:cond delay="0"/>
                                          </p:stCondLst>
                                        </p:cTn>
                                        <p:tgtEl>
                                          <p:spTgt spid="609">
                                            <p:txEl>
                                              <p:pRg st="1" end="1"/>
                                            </p:txEl>
                                          </p:spTgt>
                                        </p:tgtEl>
                                        <p:attrNameLst>
                                          <p:attrName>style.visibility</p:attrName>
                                        </p:attrNameLst>
                                      </p:cBhvr>
                                      <p:to>
                                        <p:strVal val="visible"/>
                                      </p:to>
                                    </p:set>
                                  </p:childTnLst>
                                </p:cTn>
                              </p:par>
                            </p:childTnLst>
                          </p:cTn>
                        </p:par>
                      </p:childTnLst>
                    </p:cTn>
                  </p:par>
                  <p:par>
                    <p:cTn id="2743" fill="hold">
                      <p:stCondLst>
                        <p:cond delay="indefinite"/>
                      </p:stCondLst>
                      <p:childTnLst>
                        <p:par>
                          <p:cTn id="2744" fill="hold">
                            <p:stCondLst>
                              <p:cond delay="0"/>
                            </p:stCondLst>
                            <p:childTnLst>
                              <p:par>
                                <p:cTn id="2745" nodeType="clickEffect" fill="hold" presetClass="entr" presetID="1">
                                  <p:stCondLst>
                                    <p:cond delay="0"/>
                                  </p:stCondLst>
                                  <p:childTnLst>
                                    <p:set>
                                      <p:cBhvr>
                                        <p:cTn id="2746" dur="1" fill="hold">
                                          <p:stCondLst>
                                            <p:cond delay="0"/>
                                          </p:stCondLst>
                                        </p:cTn>
                                        <p:tgtEl>
                                          <p:spTgt spid="609">
                                            <p:txEl>
                                              <p:pRg st="2" end="2"/>
                                            </p:txEl>
                                          </p:spTgt>
                                        </p:tgtEl>
                                        <p:attrNameLst>
                                          <p:attrName>style.visibility</p:attrName>
                                        </p:attrNameLst>
                                      </p:cBhvr>
                                      <p:to>
                                        <p:strVal val="visible"/>
                                      </p:to>
                                    </p:set>
                                  </p:childTnLst>
                                </p:cTn>
                              </p:par>
                            </p:childTnLst>
                          </p:cTn>
                        </p:par>
                      </p:childTnLst>
                    </p:cTn>
                  </p:par>
                  <p:par>
                    <p:cTn id="2747" fill="hold">
                      <p:stCondLst>
                        <p:cond delay="indefinite"/>
                      </p:stCondLst>
                      <p:childTnLst>
                        <p:par>
                          <p:cTn id="2748" fill="hold">
                            <p:stCondLst>
                              <p:cond delay="0"/>
                            </p:stCondLst>
                            <p:childTnLst>
                              <p:par>
                                <p:cTn id="2749" nodeType="clickEffect" fill="hold" presetClass="entr" presetID="1">
                                  <p:stCondLst>
                                    <p:cond delay="0"/>
                                  </p:stCondLst>
                                  <p:childTnLst>
                                    <p:set>
                                      <p:cBhvr>
                                        <p:cTn id="2750" dur="1" fill="hold">
                                          <p:stCondLst>
                                            <p:cond delay="0"/>
                                          </p:stCondLst>
                                        </p:cTn>
                                        <p:tgtEl>
                                          <p:spTgt spid="609">
                                            <p:txEl>
                                              <p:pRg st="3" end="3"/>
                                            </p:txEl>
                                          </p:spTgt>
                                        </p:tgtEl>
                                        <p:attrNameLst>
                                          <p:attrName>style.visibility</p:attrName>
                                        </p:attrNameLst>
                                      </p:cBhvr>
                                      <p:to>
                                        <p:strVal val="visible"/>
                                      </p:to>
                                    </p:set>
                                  </p:childTnLst>
                                </p:cTn>
                              </p:par>
                            </p:childTnLst>
                          </p:cTn>
                        </p:par>
                      </p:childTnLst>
                    </p:cTn>
                  </p:par>
                  <p:par>
                    <p:cTn id="2751" fill="hold">
                      <p:stCondLst>
                        <p:cond delay="indefinite"/>
                      </p:stCondLst>
                      <p:childTnLst>
                        <p:par>
                          <p:cTn id="2752" fill="hold">
                            <p:stCondLst>
                              <p:cond delay="0"/>
                            </p:stCondLst>
                            <p:childTnLst>
                              <p:par>
                                <p:cTn id="2753" nodeType="clickEffect" fill="hold" presetClass="entr" presetID="1">
                                  <p:stCondLst>
                                    <p:cond delay="0"/>
                                  </p:stCondLst>
                                  <p:childTnLst>
                                    <p:set>
                                      <p:cBhvr>
                                        <p:cTn id="2754" dur="1" fill="hold">
                                          <p:stCondLst>
                                            <p:cond delay="0"/>
                                          </p:stCondLst>
                                        </p:cTn>
                                        <p:tgtEl>
                                          <p:spTgt spid="609">
                                            <p:txEl>
                                              <p:pRg st="4" end="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0" name="PlaceHolder 1"/>
          <p:cNvSpPr>
            <a:spLocks noGrp="1"/>
          </p:cNvSpPr>
          <p:nvPr>
            <p:ph type="title"/>
          </p:nvPr>
        </p:nvSpPr>
        <p:spPr>
          <a:xfrm>
            <a:off x="311760" y="444960"/>
            <a:ext cx="7683120" cy="609840"/>
          </a:xfrm>
          <a:prstGeom prst="rect">
            <a:avLst/>
          </a:prstGeom>
          <a:noFill/>
          <a:ln w="0">
            <a:noFill/>
          </a:ln>
        </p:spPr>
        <p:txBody>
          <a:bodyPr lIns="91440" rIns="91440" tIns="91440" bIns="91440" anchor="t">
            <a:noAutofit/>
          </a:bodyPr>
          <a:p>
            <a:pPr indent="0">
              <a:lnSpc>
                <a:spcPct val="100000"/>
              </a:lnSpc>
              <a:buNone/>
            </a:pPr>
            <a:r>
              <a:rPr b="0" lang="en-US" sz="2800" strike="noStrike" u="none">
                <a:solidFill>
                  <a:schemeClr val="dk1"/>
                </a:solidFill>
                <a:uFillTx/>
                <a:latin typeface="Open Sans"/>
                <a:ea typeface="Open Sans"/>
              </a:rPr>
              <a:t>Infrastructure Readiness Lift &amp; Shift (Part 4)</a:t>
            </a:r>
            <a:endParaRPr b="0" lang="en-US" sz="2800" strike="noStrike" u="none">
              <a:solidFill>
                <a:srgbClr val="000000"/>
              </a:solidFill>
              <a:uFillTx/>
              <a:latin typeface="Arial"/>
            </a:endParaRPr>
          </a:p>
        </p:txBody>
      </p:sp>
      <p:sp>
        <p:nvSpPr>
          <p:cNvPr id="611" name="PlaceHolder 2"/>
          <p:cNvSpPr>
            <a:spLocks noGrp="1"/>
          </p:cNvSpPr>
          <p:nvPr>
            <p:ph/>
          </p:nvPr>
        </p:nvSpPr>
        <p:spPr>
          <a:xfrm>
            <a:off x="311760" y="1152360"/>
            <a:ext cx="8520120" cy="3416040"/>
          </a:xfrm>
          <a:prstGeom prst="rect">
            <a:avLst/>
          </a:prstGeom>
          <a:noFill/>
          <a:ln w="0">
            <a:noFill/>
          </a:ln>
        </p:spPr>
        <p:txBody>
          <a:bodyPr numCol="1" spcCol="0" lIns="91440" rIns="91440" tIns="91440" bIns="91440" anchor="t">
            <a:noAutofit/>
          </a:bodyPr>
          <a:p>
            <a:pPr marL="114480" indent="0">
              <a:lnSpc>
                <a:spcPct val="200000"/>
              </a:lnSpc>
              <a:buNone/>
              <a:tabLst>
                <a:tab algn="l" pos="0"/>
              </a:tabLst>
            </a:pPr>
            <a:r>
              <a:rPr b="1" lang="en-US" sz="1400" strike="noStrike" u="none">
                <a:solidFill>
                  <a:schemeClr val="dk2"/>
                </a:solidFill>
                <a:uFillTx/>
                <a:latin typeface="Open Sans SemiBold"/>
                <a:ea typeface="Open Sans SemiBold"/>
              </a:rPr>
              <a:t>Compute &amp; Resources</a:t>
            </a:r>
            <a:endParaRPr b="0" lang="en-US" sz="1400" strike="noStrike" u="none">
              <a:solidFill>
                <a:srgbClr val="000000"/>
              </a:solidFill>
              <a:uFillTx/>
              <a:latin typeface="Open Sans"/>
            </a:endParaRPr>
          </a:p>
          <a:p>
            <a:pPr marL="457200" indent="-343080">
              <a:lnSpc>
                <a:spcPct val="200000"/>
              </a:lnSpc>
              <a:buClr>
                <a:srgbClr val="595959"/>
              </a:buClr>
              <a:buFont typeface="Systemschrift Normal"/>
              <a:buChar char="✓"/>
              <a:tabLst>
                <a:tab algn="l" pos="0"/>
              </a:tabLst>
            </a:pPr>
            <a:r>
              <a:rPr b="0" lang="en-US" sz="1400" strike="noStrike" u="none">
                <a:solidFill>
                  <a:schemeClr val="dk2"/>
                </a:solidFill>
                <a:uFillTx/>
                <a:latin typeface="Open Sans"/>
                <a:ea typeface="Open Sans"/>
              </a:rPr>
              <a:t>VM sizes and specifications are identified </a:t>
            </a:r>
            <a:endParaRPr b="0" lang="en-US" sz="1400" strike="noStrike" u="none">
              <a:solidFill>
                <a:srgbClr val="000000"/>
              </a:solidFill>
              <a:uFillTx/>
              <a:latin typeface="Open Sans"/>
            </a:endParaRPr>
          </a:p>
          <a:p>
            <a:pPr marL="457200" indent="-343080">
              <a:lnSpc>
                <a:spcPct val="200000"/>
              </a:lnSpc>
              <a:buClr>
                <a:srgbClr val="595959"/>
              </a:buClr>
              <a:buFont typeface="Systemschrift Normal"/>
              <a:buChar char="✓"/>
              <a:tabLst>
                <a:tab algn="l" pos="0"/>
              </a:tabLst>
            </a:pPr>
            <a:r>
              <a:rPr b="0" lang="en-US" sz="1400" strike="noStrike" u="none">
                <a:solidFill>
                  <a:schemeClr val="dk2"/>
                </a:solidFill>
                <a:uFillTx/>
                <a:latin typeface="Open Sans"/>
                <a:ea typeface="Open Sans"/>
              </a:rPr>
              <a:t>Resource allocation strategy is defined </a:t>
            </a:r>
            <a:endParaRPr b="0" lang="en-US" sz="1400" strike="noStrike" u="none">
              <a:solidFill>
                <a:srgbClr val="000000"/>
              </a:solidFill>
              <a:uFillTx/>
              <a:latin typeface="Open Sans"/>
            </a:endParaRPr>
          </a:p>
          <a:p>
            <a:pPr marL="457200" indent="-343080">
              <a:lnSpc>
                <a:spcPct val="200000"/>
              </a:lnSpc>
              <a:buClr>
                <a:srgbClr val="595959"/>
              </a:buClr>
              <a:buFont typeface="Systemschrift Normal"/>
              <a:buChar char="✓"/>
              <a:tabLst>
                <a:tab algn="l" pos="0"/>
              </a:tabLst>
            </a:pPr>
            <a:r>
              <a:rPr b="0" lang="en-US" sz="1400" strike="noStrike" u="none">
                <a:solidFill>
                  <a:schemeClr val="dk2"/>
                </a:solidFill>
                <a:uFillTx/>
                <a:latin typeface="Open Sans"/>
                <a:ea typeface="Open Sans"/>
              </a:rPr>
              <a:t>High availability requirements are documented </a:t>
            </a:r>
            <a:endParaRPr b="0" lang="en-US" sz="1400" strike="noStrike" u="none">
              <a:solidFill>
                <a:srgbClr val="000000"/>
              </a:solidFill>
              <a:uFillTx/>
              <a:latin typeface="Open Sans"/>
            </a:endParaRPr>
          </a:p>
          <a:p>
            <a:pPr marL="457200" indent="-343080">
              <a:lnSpc>
                <a:spcPct val="200000"/>
              </a:lnSpc>
              <a:buClr>
                <a:srgbClr val="595959"/>
              </a:buClr>
              <a:buFont typeface="Systemschrift Normal"/>
              <a:buChar char="✓"/>
              <a:tabLst>
                <a:tab algn="l" pos="0"/>
              </a:tabLst>
            </a:pPr>
            <a:r>
              <a:rPr b="0" lang="en-US" sz="1400" strike="noStrike" u="none">
                <a:solidFill>
                  <a:schemeClr val="dk2"/>
                </a:solidFill>
                <a:uFillTx/>
                <a:latin typeface="Open Sans"/>
                <a:ea typeface="Open Sans"/>
              </a:rPr>
              <a:t>Auto-scaling requirements are identified (if applicable)</a:t>
            </a:r>
            <a:endParaRPr b="0" lang="en-US" sz="1400" strike="noStrike" u="none">
              <a:solidFill>
                <a:srgbClr val="000000"/>
              </a:solidFill>
              <a:uFillTx/>
              <a:latin typeface="Open Sans"/>
            </a:endParaRPr>
          </a:p>
        </p:txBody>
      </p:sp>
    </p:spTree>
  </p:cSld>
  <mc:AlternateContent>
    <mc:Choice Requires="p14">
      <p:transition spd="slow" p14:dur="2000"/>
    </mc:Choice>
    <mc:Fallback>
      <p:transition spd="slow"/>
    </mc:Fallback>
  </mc:AlternateContent>
  <p:timing>
    <p:tnLst>
      <p:par>
        <p:cTn id="2755" dur="indefinite" restart="never" nodeType="tmRoot">
          <p:childTnLst>
            <p:seq>
              <p:cTn id="2756" dur="indefinite" nodeType="mainSeq">
                <p:childTnLst>
                  <p:par>
                    <p:cTn id="2757" fill="hold">
                      <p:stCondLst>
                        <p:cond delay="indefinite"/>
                      </p:stCondLst>
                      <p:childTnLst>
                        <p:par>
                          <p:cTn id="2758" fill="hold">
                            <p:stCondLst>
                              <p:cond delay="0"/>
                            </p:stCondLst>
                            <p:childTnLst>
                              <p:par>
                                <p:cTn id="2759" nodeType="clickEffect" fill="hold" presetClass="entr" presetID="1">
                                  <p:stCondLst>
                                    <p:cond delay="0"/>
                                  </p:stCondLst>
                                  <p:childTnLst>
                                    <p:set>
                                      <p:cBhvr>
                                        <p:cTn id="2760" dur="1" fill="hold">
                                          <p:stCondLst>
                                            <p:cond delay="0"/>
                                          </p:stCondLst>
                                        </p:cTn>
                                        <p:tgtEl>
                                          <p:spTgt spid="611">
                                            <p:txEl>
                                              <p:pRg st="0" end="0"/>
                                            </p:txEl>
                                          </p:spTgt>
                                        </p:tgtEl>
                                        <p:attrNameLst>
                                          <p:attrName>style.visibility</p:attrName>
                                        </p:attrNameLst>
                                      </p:cBhvr>
                                      <p:to>
                                        <p:strVal val="visible"/>
                                      </p:to>
                                    </p:set>
                                  </p:childTnLst>
                                </p:cTn>
                              </p:par>
                            </p:childTnLst>
                          </p:cTn>
                        </p:par>
                      </p:childTnLst>
                    </p:cTn>
                  </p:par>
                  <p:par>
                    <p:cTn id="2761" fill="hold">
                      <p:stCondLst>
                        <p:cond delay="indefinite"/>
                      </p:stCondLst>
                      <p:childTnLst>
                        <p:par>
                          <p:cTn id="2762" fill="hold">
                            <p:stCondLst>
                              <p:cond delay="0"/>
                            </p:stCondLst>
                            <p:childTnLst>
                              <p:par>
                                <p:cTn id="2763" nodeType="clickEffect" fill="hold" presetClass="entr" presetID="1">
                                  <p:stCondLst>
                                    <p:cond delay="0"/>
                                  </p:stCondLst>
                                  <p:childTnLst>
                                    <p:set>
                                      <p:cBhvr>
                                        <p:cTn id="2764" dur="1" fill="hold">
                                          <p:stCondLst>
                                            <p:cond delay="0"/>
                                          </p:stCondLst>
                                        </p:cTn>
                                        <p:tgtEl>
                                          <p:spTgt spid="611">
                                            <p:txEl>
                                              <p:pRg st="1" end="1"/>
                                            </p:txEl>
                                          </p:spTgt>
                                        </p:tgtEl>
                                        <p:attrNameLst>
                                          <p:attrName>style.visibility</p:attrName>
                                        </p:attrNameLst>
                                      </p:cBhvr>
                                      <p:to>
                                        <p:strVal val="visible"/>
                                      </p:to>
                                    </p:set>
                                  </p:childTnLst>
                                </p:cTn>
                              </p:par>
                            </p:childTnLst>
                          </p:cTn>
                        </p:par>
                      </p:childTnLst>
                    </p:cTn>
                  </p:par>
                  <p:par>
                    <p:cTn id="2765" fill="hold">
                      <p:stCondLst>
                        <p:cond delay="indefinite"/>
                      </p:stCondLst>
                      <p:childTnLst>
                        <p:par>
                          <p:cTn id="2766" fill="hold">
                            <p:stCondLst>
                              <p:cond delay="0"/>
                            </p:stCondLst>
                            <p:childTnLst>
                              <p:par>
                                <p:cTn id="2767" nodeType="clickEffect" fill="hold" presetClass="entr" presetID="1">
                                  <p:stCondLst>
                                    <p:cond delay="0"/>
                                  </p:stCondLst>
                                  <p:childTnLst>
                                    <p:set>
                                      <p:cBhvr>
                                        <p:cTn id="2768" dur="1" fill="hold">
                                          <p:stCondLst>
                                            <p:cond delay="0"/>
                                          </p:stCondLst>
                                        </p:cTn>
                                        <p:tgtEl>
                                          <p:spTgt spid="611">
                                            <p:txEl>
                                              <p:pRg st="2" end="2"/>
                                            </p:txEl>
                                          </p:spTgt>
                                        </p:tgtEl>
                                        <p:attrNameLst>
                                          <p:attrName>style.visibility</p:attrName>
                                        </p:attrNameLst>
                                      </p:cBhvr>
                                      <p:to>
                                        <p:strVal val="visible"/>
                                      </p:to>
                                    </p:set>
                                  </p:childTnLst>
                                </p:cTn>
                              </p:par>
                            </p:childTnLst>
                          </p:cTn>
                        </p:par>
                      </p:childTnLst>
                    </p:cTn>
                  </p:par>
                  <p:par>
                    <p:cTn id="2769" fill="hold">
                      <p:stCondLst>
                        <p:cond delay="indefinite"/>
                      </p:stCondLst>
                      <p:childTnLst>
                        <p:par>
                          <p:cTn id="2770" fill="hold">
                            <p:stCondLst>
                              <p:cond delay="0"/>
                            </p:stCondLst>
                            <p:childTnLst>
                              <p:par>
                                <p:cTn id="2771" nodeType="clickEffect" fill="hold" presetClass="entr" presetID="1">
                                  <p:stCondLst>
                                    <p:cond delay="0"/>
                                  </p:stCondLst>
                                  <p:childTnLst>
                                    <p:set>
                                      <p:cBhvr>
                                        <p:cTn id="2772" dur="1" fill="hold">
                                          <p:stCondLst>
                                            <p:cond delay="0"/>
                                          </p:stCondLst>
                                        </p:cTn>
                                        <p:tgtEl>
                                          <p:spTgt spid="611">
                                            <p:txEl>
                                              <p:pRg st="3" end="3"/>
                                            </p:txEl>
                                          </p:spTgt>
                                        </p:tgtEl>
                                        <p:attrNameLst>
                                          <p:attrName>style.visibility</p:attrName>
                                        </p:attrNameLst>
                                      </p:cBhvr>
                                      <p:to>
                                        <p:strVal val="visible"/>
                                      </p:to>
                                    </p:set>
                                  </p:childTnLst>
                                </p:cTn>
                              </p:par>
                            </p:childTnLst>
                          </p:cTn>
                        </p:par>
                      </p:childTnLst>
                    </p:cTn>
                  </p:par>
                  <p:par>
                    <p:cTn id="2773" fill="hold">
                      <p:stCondLst>
                        <p:cond delay="indefinite"/>
                      </p:stCondLst>
                      <p:childTnLst>
                        <p:par>
                          <p:cTn id="2774" fill="hold">
                            <p:stCondLst>
                              <p:cond delay="0"/>
                            </p:stCondLst>
                            <p:childTnLst>
                              <p:par>
                                <p:cTn id="2775" nodeType="clickEffect" fill="hold" presetClass="entr" presetID="1">
                                  <p:stCondLst>
                                    <p:cond delay="0"/>
                                  </p:stCondLst>
                                  <p:childTnLst>
                                    <p:set>
                                      <p:cBhvr>
                                        <p:cTn id="2776" dur="1" fill="hold">
                                          <p:stCondLst>
                                            <p:cond delay="0"/>
                                          </p:stCondLst>
                                        </p:cTn>
                                        <p:tgtEl>
                                          <p:spTgt spid="611">
                                            <p:txEl>
                                              <p:pRg st="4" end="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2" name="PlaceHolder 1"/>
          <p:cNvSpPr>
            <a:spLocks noGrp="1"/>
          </p:cNvSpPr>
          <p:nvPr>
            <p:ph type="title"/>
          </p:nvPr>
        </p:nvSpPr>
        <p:spPr>
          <a:xfrm>
            <a:off x="311760" y="444960"/>
            <a:ext cx="7683120" cy="609840"/>
          </a:xfrm>
          <a:prstGeom prst="rect">
            <a:avLst/>
          </a:prstGeom>
          <a:noFill/>
          <a:ln w="0">
            <a:noFill/>
          </a:ln>
        </p:spPr>
        <p:txBody>
          <a:bodyPr lIns="91440" rIns="91440" tIns="91440" bIns="91440" anchor="t">
            <a:noAutofit/>
          </a:bodyPr>
          <a:p>
            <a:pPr indent="0">
              <a:lnSpc>
                <a:spcPct val="100000"/>
              </a:lnSpc>
              <a:buNone/>
            </a:pPr>
            <a:r>
              <a:rPr b="0" lang="en-US" sz="2800" strike="noStrike" u="none">
                <a:solidFill>
                  <a:schemeClr val="dk1"/>
                </a:solidFill>
                <a:uFillTx/>
                <a:latin typeface="Open Sans"/>
                <a:ea typeface="Open Sans"/>
              </a:rPr>
              <a:t>Infrastructure Readiness Lift &amp; Shift (Part 5)</a:t>
            </a:r>
            <a:endParaRPr b="0" lang="en-US" sz="2800" strike="noStrike" u="none">
              <a:solidFill>
                <a:srgbClr val="000000"/>
              </a:solidFill>
              <a:uFillTx/>
              <a:latin typeface="Arial"/>
            </a:endParaRPr>
          </a:p>
        </p:txBody>
      </p:sp>
      <p:sp>
        <p:nvSpPr>
          <p:cNvPr id="613" name="PlaceHolder 2"/>
          <p:cNvSpPr>
            <a:spLocks noGrp="1"/>
          </p:cNvSpPr>
          <p:nvPr>
            <p:ph/>
          </p:nvPr>
        </p:nvSpPr>
        <p:spPr>
          <a:xfrm>
            <a:off x="311760" y="1152360"/>
            <a:ext cx="8520120" cy="3416040"/>
          </a:xfrm>
          <a:prstGeom prst="rect">
            <a:avLst/>
          </a:prstGeom>
          <a:noFill/>
          <a:ln w="0">
            <a:noFill/>
          </a:ln>
        </p:spPr>
        <p:txBody>
          <a:bodyPr numCol="1" spcCol="0" lIns="91440" rIns="91440" tIns="91440" bIns="91440" anchor="t">
            <a:noAutofit/>
          </a:bodyPr>
          <a:p>
            <a:pPr marL="114480" indent="0">
              <a:lnSpc>
                <a:spcPct val="200000"/>
              </a:lnSpc>
              <a:buNone/>
              <a:tabLst>
                <a:tab algn="l" pos="0"/>
              </a:tabLst>
            </a:pPr>
            <a:r>
              <a:rPr b="1" lang="en-US" sz="1400" strike="noStrike" u="none">
                <a:solidFill>
                  <a:schemeClr val="dk2"/>
                </a:solidFill>
                <a:uFillTx/>
                <a:latin typeface="Open Sans SemiBold"/>
                <a:ea typeface="Open Sans SemiBold"/>
              </a:rPr>
              <a:t>Security &amp; Compliance </a:t>
            </a:r>
            <a:endParaRPr b="0" lang="en-US" sz="1400" strike="noStrike" u="none">
              <a:solidFill>
                <a:srgbClr val="000000"/>
              </a:solidFill>
              <a:uFillTx/>
              <a:latin typeface="Open Sans"/>
            </a:endParaRPr>
          </a:p>
          <a:p>
            <a:pPr marL="457200" indent="-343080">
              <a:lnSpc>
                <a:spcPct val="200000"/>
              </a:lnSpc>
              <a:buClr>
                <a:srgbClr val="595959"/>
              </a:buClr>
              <a:buFont typeface="Systemschrift Normal"/>
              <a:buChar char="✓"/>
              <a:tabLst>
                <a:tab algn="l" pos="0"/>
              </a:tabLst>
            </a:pPr>
            <a:r>
              <a:rPr b="0" lang="en-US" sz="1400" strike="noStrike" u="none">
                <a:solidFill>
                  <a:schemeClr val="dk2"/>
                </a:solidFill>
                <a:uFillTx/>
                <a:latin typeface="Open Sans"/>
                <a:ea typeface="Open Sans"/>
              </a:rPr>
              <a:t>Security controls are identified and mapped to cloud services </a:t>
            </a:r>
            <a:endParaRPr b="0" lang="en-US" sz="1400" strike="noStrike" u="none">
              <a:solidFill>
                <a:srgbClr val="000000"/>
              </a:solidFill>
              <a:uFillTx/>
              <a:latin typeface="Open Sans"/>
            </a:endParaRPr>
          </a:p>
          <a:p>
            <a:pPr marL="457200" indent="-343080">
              <a:lnSpc>
                <a:spcPct val="200000"/>
              </a:lnSpc>
              <a:buClr>
                <a:srgbClr val="595959"/>
              </a:buClr>
              <a:buFont typeface="Systemschrift Normal"/>
              <a:buChar char="✓"/>
              <a:tabLst>
                <a:tab algn="l" pos="0"/>
              </a:tabLst>
            </a:pPr>
            <a:r>
              <a:rPr b="0" lang="en-US" sz="1400" strike="noStrike" u="none">
                <a:solidFill>
                  <a:schemeClr val="dk2"/>
                </a:solidFill>
                <a:uFillTx/>
                <a:latin typeface="Open Sans"/>
                <a:ea typeface="Open Sans"/>
              </a:rPr>
              <a:t>Encryption requirements are documented </a:t>
            </a:r>
            <a:endParaRPr b="0" lang="en-US" sz="1400" strike="noStrike" u="none">
              <a:solidFill>
                <a:srgbClr val="000000"/>
              </a:solidFill>
              <a:uFillTx/>
              <a:latin typeface="Open Sans"/>
            </a:endParaRPr>
          </a:p>
          <a:p>
            <a:pPr marL="457200" indent="-343080">
              <a:lnSpc>
                <a:spcPct val="200000"/>
              </a:lnSpc>
              <a:buClr>
                <a:srgbClr val="595959"/>
              </a:buClr>
              <a:buFont typeface="Systemschrift Normal"/>
              <a:buChar char="✓"/>
              <a:tabLst>
                <a:tab algn="l" pos="0"/>
              </a:tabLst>
            </a:pPr>
            <a:r>
              <a:rPr b="0" lang="en-US" sz="1400" strike="noStrike" u="none">
                <a:solidFill>
                  <a:schemeClr val="dk2"/>
                </a:solidFill>
                <a:uFillTx/>
                <a:latin typeface="Open Sans"/>
                <a:ea typeface="Open Sans"/>
              </a:rPr>
              <a:t>Identity and access management (IAM) strategy is defined </a:t>
            </a:r>
            <a:endParaRPr b="0" lang="en-US" sz="1400" strike="noStrike" u="none">
              <a:solidFill>
                <a:srgbClr val="000000"/>
              </a:solidFill>
              <a:uFillTx/>
              <a:latin typeface="Open Sans"/>
            </a:endParaRPr>
          </a:p>
          <a:p>
            <a:pPr marL="457200" indent="-343080">
              <a:lnSpc>
                <a:spcPct val="200000"/>
              </a:lnSpc>
              <a:buClr>
                <a:srgbClr val="595959"/>
              </a:buClr>
              <a:buFont typeface="Systemschrift Normal"/>
              <a:buChar char="✓"/>
              <a:tabLst>
                <a:tab algn="l" pos="0"/>
              </a:tabLst>
            </a:pPr>
            <a:r>
              <a:rPr b="0" lang="en-US" sz="1400" strike="noStrike" u="none">
                <a:solidFill>
                  <a:schemeClr val="dk2"/>
                </a:solidFill>
                <a:uFillTx/>
                <a:latin typeface="Open Sans"/>
                <a:ea typeface="Open Sans"/>
              </a:rPr>
              <a:t>Compliance requirements for infrastructure are documented</a:t>
            </a:r>
            <a:endParaRPr b="0" lang="en-US" sz="1400" strike="noStrike" u="none">
              <a:solidFill>
                <a:srgbClr val="000000"/>
              </a:solidFill>
              <a:uFillTx/>
              <a:latin typeface="Open Sans"/>
            </a:endParaRPr>
          </a:p>
        </p:txBody>
      </p:sp>
    </p:spTree>
  </p:cSld>
  <mc:AlternateContent>
    <mc:Choice Requires="p14">
      <p:transition spd="slow" p14:dur="2000"/>
    </mc:Choice>
    <mc:Fallback>
      <p:transition spd="slow"/>
    </mc:Fallback>
  </mc:AlternateContent>
  <p:timing>
    <p:tnLst>
      <p:par>
        <p:cTn id="2777" dur="indefinite" restart="never" nodeType="tmRoot">
          <p:childTnLst>
            <p:seq>
              <p:cTn id="2778" dur="indefinite" nodeType="mainSeq">
                <p:childTnLst>
                  <p:par>
                    <p:cTn id="2779" fill="hold">
                      <p:stCondLst>
                        <p:cond delay="indefinite"/>
                      </p:stCondLst>
                      <p:childTnLst>
                        <p:par>
                          <p:cTn id="2780" fill="hold">
                            <p:stCondLst>
                              <p:cond delay="0"/>
                            </p:stCondLst>
                            <p:childTnLst>
                              <p:par>
                                <p:cTn id="2781" nodeType="clickEffect" fill="hold" presetClass="entr" presetID="1">
                                  <p:stCondLst>
                                    <p:cond delay="0"/>
                                  </p:stCondLst>
                                  <p:childTnLst>
                                    <p:set>
                                      <p:cBhvr>
                                        <p:cTn id="2782" dur="1" fill="hold">
                                          <p:stCondLst>
                                            <p:cond delay="0"/>
                                          </p:stCondLst>
                                        </p:cTn>
                                        <p:tgtEl>
                                          <p:spTgt spid="613">
                                            <p:txEl>
                                              <p:pRg st="0" end="0"/>
                                            </p:txEl>
                                          </p:spTgt>
                                        </p:tgtEl>
                                        <p:attrNameLst>
                                          <p:attrName>style.visibility</p:attrName>
                                        </p:attrNameLst>
                                      </p:cBhvr>
                                      <p:to>
                                        <p:strVal val="visible"/>
                                      </p:to>
                                    </p:set>
                                  </p:childTnLst>
                                </p:cTn>
                              </p:par>
                            </p:childTnLst>
                          </p:cTn>
                        </p:par>
                      </p:childTnLst>
                    </p:cTn>
                  </p:par>
                  <p:par>
                    <p:cTn id="2783" fill="hold">
                      <p:stCondLst>
                        <p:cond delay="indefinite"/>
                      </p:stCondLst>
                      <p:childTnLst>
                        <p:par>
                          <p:cTn id="2784" fill="hold">
                            <p:stCondLst>
                              <p:cond delay="0"/>
                            </p:stCondLst>
                            <p:childTnLst>
                              <p:par>
                                <p:cTn id="2785" nodeType="clickEffect" fill="hold" presetClass="entr" presetID="1">
                                  <p:stCondLst>
                                    <p:cond delay="0"/>
                                  </p:stCondLst>
                                  <p:childTnLst>
                                    <p:set>
                                      <p:cBhvr>
                                        <p:cTn id="2786" dur="1" fill="hold">
                                          <p:stCondLst>
                                            <p:cond delay="0"/>
                                          </p:stCondLst>
                                        </p:cTn>
                                        <p:tgtEl>
                                          <p:spTgt spid="613">
                                            <p:txEl>
                                              <p:pRg st="1" end="1"/>
                                            </p:txEl>
                                          </p:spTgt>
                                        </p:tgtEl>
                                        <p:attrNameLst>
                                          <p:attrName>style.visibility</p:attrName>
                                        </p:attrNameLst>
                                      </p:cBhvr>
                                      <p:to>
                                        <p:strVal val="visible"/>
                                      </p:to>
                                    </p:set>
                                  </p:childTnLst>
                                </p:cTn>
                              </p:par>
                            </p:childTnLst>
                          </p:cTn>
                        </p:par>
                      </p:childTnLst>
                    </p:cTn>
                  </p:par>
                  <p:par>
                    <p:cTn id="2787" fill="hold">
                      <p:stCondLst>
                        <p:cond delay="indefinite"/>
                      </p:stCondLst>
                      <p:childTnLst>
                        <p:par>
                          <p:cTn id="2788" fill="hold">
                            <p:stCondLst>
                              <p:cond delay="0"/>
                            </p:stCondLst>
                            <p:childTnLst>
                              <p:par>
                                <p:cTn id="2789" nodeType="clickEffect" fill="hold" presetClass="entr" presetID="1">
                                  <p:stCondLst>
                                    <p:cond delay="0"/>
                                  </p:stCondLst>
                                  <p:childTnLst>
                                    <p:set>
                                      <p:cBhvr>
                                        <p:cTn id="2790" dur="1" fill="hold">
                                          <p:stCondLst>
                                            <p:cond delay="0"/>
                                          </p:stCondLst>
                                        </p:cTn>
                                        <p:tgtEl>
                                          <p:spTgt spid="613">
                                            <p:txEl>
                                              <p:pRg st="2" end="2"/>
                                            </p:txEl>
                                          </p:spTgt>
                                        </p:tgtEl>
                                        <p:attrNameLst>
                                          <p:attrName>style.visibility</p:attrName>
                                        </p:attrNameLst>
                                      </p:cBhvr>
                                      <p:to>
                                        <p:strVal val="visible"/>
                                      </p:to>
                                    </p:set>
                                  </p:childTnLst>
                                </p:cTn>
                              </p:par>
                            </p:childTnLst>
                          </p:cTn>
                        </p:par>
                      </p:childTnLst>
                    </p:cTn>
                  </p:par>
                  <p:par>
                    <p:cTn id="2791" fill="hold">
                      <p:stCondLst>
                        <p:cond delay="indefinite"/>
                      </p:stCondLst>
                      <p:childTnLst>
                        <p:par>
                          <p:cTn id="2792" fill="hold">
                            <p:stCondLst>
                              <p:cond delay="0"/>
                            </p:stCondLst>
                            <p:childTnLst>
                              <p:par>
                                <p:cTn id="2793" nodeType="clickEffect" fill="hold" presetClass="entr" presetID="1">
                                  <p:stCondLst>
                                    <p:cond delay="0"/>
                                  </p:stCondLst>
                                  <p:childTnLst>
                                    <p:set>
                                      <p:cBhvr>
                                        <p:cTn id="2794" dur="1" fill="hold">
                                          <p:stCondLst>
                                            <p:cond delay="0"/>
                                          </p:stCondLst>
                                        </p:cTn>
                                        <p:tgtEl>
                                          <p:spTgt spid="613">
                                            <p:txEl>
                                              <p:pRg st="3" end="3"/>
                                            </p:txEl>
                                          </p:spTgt>
                                        </p:tgtEl>
                                        <p:attrNameLst>
                                          <p:attrName>style.visibility</p:attrName>
                                        </p:attrNameLst>
                                      </p:cBhvr>
                                      <p:to>
                                        <p:strVal val="visible"/>
                                      </p:to>
                                    </p:set>
                                  </p:childTnLst>
                                </p:cTn>
                              </p:par>
                            </p:childTnLst>
                          </p:cTn>
                        </p:par>
                      </p:childTnLst>
                    </p:cTn>
                  </p:par>
                  <p:par>
                    <p:cTn id="2795" fill="hold">
                      <p:stCondLst>
                        <p:cond delay="indefinite"/>
                      </p:stCondLst>
                      <p:childTnLst>
                        <p:par>
                          <p:cTn id="2796" fill="hold">
                            <p:stCondLst>
                              <p:cond delay="0"/>
                            </p:stCondLst>
                            <p:childTnLst>
                              <p:par>
                                <p:cTn id="2797" nodeType="clickEffect" fill="hold" presetClass="entr" presetID="1">
                                  <p:stCondLst>
                                    <p:cond delay="0"/>
                                  </p:stCondLst>
                                  <p:childTnLst>
                                    <p:set>
                                      <p:cBhvr>
                                        <p:cTn id="2798" dur="1" fill="hold">
                                          <p:stCondLst>
                                            <p:cond delay="0"/>
                                          </p:stCondLst>
                                        </p:cTn>
                                        <p:tgtEl>
                                          <p:spTgt spid="613">
                                            <p:txEl>
                                              <p:pRg st="4" end="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4" name="PlaceHolder 1"/>
          <p:cNvSpPr>
            <a:spLocks noGrp="1"/>
          </p:cNvSpPr>
          <p:nvPr>
            <p:ph type="title"/>
          </p:nvPr>
        </p:nvSpPr>
        <p:spPr>
          <a:xfrm>
            <a:off x="311760" y="444960"/>
            <a:ext cx="7683120" cy="609840"/>
          </a:xfrm>
          <a:prstGeom prst="rect">
            <a:avLst/>
          </a:prstGeom>
          <a:noFill/>
          <a:ln w="0">
            <a:noFill/>
          </a:ln>
        </p:spPr>
        <p:txBody>
          <a:bodyPr lIns="91440" rIns="91440" tIns="91440" bIns="91440" anchor="t">
            <a:noAutofit/>
          </a:bodyPr>
          <a:p>
            <a:pPr indent="0">
              <a:lnSpc>
                <a:spcPct val="100000"/>
              </a:lnSpc>
              <a:buNone/>
            </a:pPr>
            <a:r>
              <a:rPr b="0" lang="en-US" sz="2800" strike="noStrike" u="none">
                <a:solidFill>
                  <a:schemeClr val="dk1"/>
                </a:solidFill>
                <a:uFillTx/>
                <a:latin typeface="Open Sans"/>
                <a:ea typeface="Open Sans"/>
              </a:rPr>
              <a:t>Infrastructure Readiness Lift &amp; Shift (Part 6)</a:t>
            </a:r>
            <a:endParaRPr b="0" lang="en-US" sz="2800" strike="noStrike" u="none">
              <a:solidFill>
                <a:srgbClr val="000000"/>
              </a:solidFill>
              <a:uFillTx/>
              <a:latin typeface="Arial"/>
            </a:endParaRPr>
          </a:p>
        </p:txBody>
      </p:sp>
      <p:sp>
        <p:nvSpPr>
          <p:cNvPr id="615" name="PlaceHolder 2"/>
          <p:cNvSpPr>
            <a:spLocks noGrp="1"/>
          </p:cNvSpPr>
          <p:nvPr>
            <p:ph/>
          </p:nvPr>
        </p:nvSpPr>
        <p:spPr>
          <a:xfrm>
            <a:off x="311760" y="1152360"/>
            <a:ext cx="8520120" cy="3416040"/>
          </a:xfrm>
          <a:prstGeom prst="rect">
            <a:avLst/>
          </a:prstGeom>
          <a:noFill/>
          <a:ln w="0">
            <a:noFill/>
          </a:ln>
        </p:spPr>
        <p:txBody>
          <a:bodyPr numCol="1" spcCol="0" lIns="91440" rIns="91440" tIns="91440" bIns="91440" anchor="t">
            <a:noAutofit/>
          </a:bodyPr>
          <a:p>
            <a:pPr marL="114480" indent="0">
              <a:lnSpc>
                <a:spcPct val="200000"/>
              </a:lnSpc>
              <a:buNone/>
              <a:tabLst>
                <a:tab algn="l" pos="0"/>
              </a:tabLst>
            </a:pPr>
            <a:r>
              <a:rPr b="1" lang="en-US" sz="1400" strike="noStrike" u="none">
                <a:solidFill>
                  <a:schemeClr val="dk2"/>
                </a:solidFill>
                <a:uFillTx/>
                <a:latin typeface="Open Sans SemiBold"/>
                <a:ea typeface="Open Sans SemiBold"/>
              </a:rPr>
              <a:t>Monitoring &amp; Operations</a:t>
            </a:r>
            <a:endParaRPr b="0" lang="en-US" sz="1400" strike="noStrike" u="none">
              <a:solidFill>
                <a:srgbClr val="000000"/>
              </a:solidFill>
              <a:uFillTx/>
              <a:latin typeface="Open Sans"/>
            </a:endParaRPr>
          </a:p>
          <a:p>
            <a:pPr marL="457200" indent="-343080">
              <a:lnSpc>
                <a:spcPct val="200000"/>
              </a:lnSpc>
              <a:buClr>
                <a:srgbClr val="595959"/>
              </a:buClr>
              <a:buFont typeface="Systemschrift Normal"/>
              <a:buChar char="✓"/>
              <a:tabLst>
                <a:tab algn="l" pos="0"/>
              </a:tabLst>
            </a:pPr>
            <a:r>
              <a:rPr b="0" lang="en-US" sz="1400" strike="noStrike" u="none">
                <a:solidFill>
                  <a:schemeClr val="dk2"/>
                </a:solidFill>
                <a:uFillTx/>
                <a:latin typeface="Open Sans"/>
                <a:ea typeface="Open Sans"/>
              </a:rPr>
              <a:t>Monitoring tools and strategy are defined </a:t>
            </a:r>
            <a:endParaRPr b="0" lang="en-US" sz="1400" strike="noStrike" u="none">
              <a:solidFill>
                <a:srgbClr val="000000"/>
              </a:solidFill>
              <a:uFillTx/>
              <a:latin typeface="Open Sans"/>
            </a:endParaRPr>
          </a:p>
          <a:p>
            <a:pPr marL="457200" indent="-343080">
              <a:lnSpc>
                <a:spcPct val="200000"/>
              </a:lnSpc>
              <a:buClr>
                <a:srgbClr val="595959"/>
              </a:buClr>
              <a:buFont typeface="Systemschrift Normal"/>
              <a:buChar char="✓"/>
              <a:tabLst>
                <a:tab algn="l" pos="0"/>
              </a:tabLst>
            </a:pPr>
            <a:r>
              <a:rPr b="0" lang="en-US" sz="1400" strike="noStrike" u="none">
                <a:solidFill>
                  <a:schemeClr val="dk2"/>
                </a:solidFill>
                <a:uFillTx/>
                <a:latin typeface="Open Sans"/>
                <a:ea typeface="Open Sans"/>
              </a:rPr>
              <a:t>Alert thresholds and response procedures are documented </a:t>
            </a:r>
            <a:endParaRPr b="0" lang="en-US" sz="1400" strike="noStrike" u="none">
              <a:solidFill>
                <a:srgbClr val="000000"/>
              </a:solidFill>
              <a:uFillTx/>
              <a:latin typeface="Open Sans"/>
            </a:endParaRPr>
          </a:p>
          <a:p>
            <a:pPr marL="457200" indent="-343080">
              <a:lnSpc>
                <a:spcPct val="200000"/>
              </a:lnSpc>
              <a:buClr>
                <a:srgbClr val="595959"/>
              </a:buClr>
              <a:buFont typeface="Systemschrift Normal"/>
              <a:buChar char="✓"/>
              <a:tabLst>
                <a:tab algn="l" pos="0"/>
              </a:tabLst>
            </a:pPr>
            <a:r>
              <a:rPr b="0" lang="en-US" sz="1400" strike="noStrike" u="none">
                <a:solidFill>
                  <a:schemeClr val="dk2"/>
                </a:solidFill>
                <a:uFillTx/>
                <a:latin typeface="Open Sans"/>
                <a:ea typeface="Open Sans"/>
              </a:rPr>
              <a:t>Infrastructure backup strategy is defined </a:t>
            </a:r>
            <a:endParaRPr b="0" lang="en-US" sz="1400" strike="noStrike" u="none">
              <a:solidFill>
                <a:srgbClr val="000000"/>
              </a:solidFill>
              <a:uFillTx/>
              <a:latin typeface="Open Sans"/>
            </a:endParaRPr>
          </a:p>
          <a:p>
            <a:pPr marL="457200" indent="-343080">
              <a:lnSpc>
                <a:spcPct val="200000"/>
              </a:lnSpc>
              <a:buClr>
                <a:srgbClr val="595959"/>
              </a:buClr>
              <a:buFont typeface="Systemschrift Normal"/>
              <a:buChar char="✓"/>
              <a:tabLst>
                <a:tab algn="l" pos="0"/>
              </a:tabLst>
            </a:pPr>
            <a:r>
              <a:rPr b="0" lang="en-US" sz="1400" strike="noStrike" u="none">
                <a:solidFill>
                  <a:schemeClr val="dk2"/>
                </a:solidFill>
                <a:uFillTx/>
                <a:latin typeface="Open Sans"/>
                <a:ea typeface="Open Sans"/>
              </a:rPr>
              <a:t>Disaster recovery procedures are documented</a:t>
            </a:r>
            <a:endParaRPr b="0" lang="en-US" sz="1400" strike="noStrike" u="none">
              <a:solidFill>
                <a:srgbClr val="000000"/>
              </a:solidFill>
              <a:uFillTx/>
              <a:latin typeface="Open Sans"/>
            </a:endParaRPr>
          </a:p>
        </p:txBody>
      </p:sp>
    </p:spTree>
  </p:cSld>
  <mc:AlternateContent>
    <mc:Choice Requires="p14">
      <p:transition spd="slow" p14:dur="2000"/>
    </mc:Choice>
    <mc:Fallback>
      <p:transition spd="slow"/>
    </mc:Fallback>
  </mc:AlternateContent>
  <p:timing>
    <p:tnLst>
      <p:par>
        <p:cTn id="2799" dur="indefinite" restart="never" nodeType="tmRoot">
          <p:childTnLst>
            <p:seq>
              <p:cTn id="2800" dur="indefinite" nodeType="mainSeq">
                <p:childTnLst>
                  <p:par>
                    <p:cTn id="2801" fill="hold">
                      <p:stCondLst>
                        <p:cond delay="indefinite"/>
                      </p:stCondLst>
                      <p:childTnLst>
                        <p:par>
                          <p:cTn id="2802" fill="hold">
                            <p:stCondLst>
                              <p:cond delay="0"/>
                            </p:stCondLst>
                            <p:childTnLst>
                              <p:par>
                                <p:cTn id="2803" nodeType="clickEffect" fill="hold" presetClass="entr" presetID="1">
                                  <p:stCondLst>
                                    <p:cond delay="0"/>
                                  </p:stCondLst>
                                  <p:childTnLst>
                                    <p:set>
                                      <p:cBhvr>
                                        <p:cTn id="2804" dur="1" fill="hold">
                                          <p:stCondLst>
                                            <p:cond delay="0"/>
                                          </p:stCondLst>
                                        </p:cTn>
                                        <p:tgtEl>
                                          <p:spTgt spid="615">
                                            <p:txEl>
                                              <p:pRg st="0" end="0"/>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6" name="PlaceHolder 1"/>
          <p:cNvSpPr>
            <a:spLocks noGrp="1"/>
          </p:cNvSpPr>
          <p:nvPr>
            <p:ph type="title"/>
          </p:nvPr>
        </p:nvSpPr>
        <p:spPr>
          <a:xfrm>
            <a:off x="311760" y="444960"/>
            <a:ext cx="7683120" cy="609840"/>
          </a:xfrm>
          <a:prstGeom prst="rect">
            <a:avLst/>
          </a:prstGeom>
          <a:noFill/>
          <a:ln w="0">
            <a:noFill/>
          </a:ln>
        </p:spPr>
        <p:txBody>
          <a:bodyPr lIns="91440" rIns="91440" tIns="91440" bIns="91440" anchor="t">
            <a:noAutofit/>
          </a:bodyPr>
          <a:p>
            <a:pPr indent="0">
              <a:lnSpc>
                <a:spcPct val="100000"/>
              </a:lnSpc>
              <a:buNone/>
            </a:pPr>
            <a:r>
              <a:rPr b="0" lang="en-US" sz="2800" strike="noStrike" u="none">
                <a:solidFill>
                  <a:schemeClr val="dk1"/>
                </a:solidFill>
                <a:uFillTx/>
                <a:latin typeface="Open Sans"/>
                <a:ea typeface="Open Sans"/>
              </a:rPr>
              <a:t>Infrastructure Readiness Lift &amp; Shift (Part 7)</a:t>
            </a:r>
            <a:endParaRPr b="0" lang="en-US" sz="2800" strike="noStrike" u="none">
              <a:solidFill>
                <a:srgbClr val="000000"/>
              </a:solidFill>
              <a:uFillTx/>
              <a:latin typeface="Arial"/>
            </a:endParaRPr>
          </a:p>
        </p:txBody>
      </p:sp>
      <p:sp>
        <p:nvSpPr>
          <p:cNvPr id="617" name="PlaceHolder 2"/>
          <p:cNvSpPr>
            <a:spLocks noGrp="1"/>
          </p:cNvSpPr>
          <p:nvPr>
            <p:ph/>
          </p:nvPr>
        </p:nvSpPr>
        <p:spPr>
          <a:xfrm>
            <a:off x="311760" y="1152360"/>
            <a:ext cx="8520120" cy="3416040"/>
          </a:xfrm>
          <a:prstGeom prst="rect">
            <a:avLst/>
          </a:prstGeom>
          <a:noFill/>
          <a:ln w="0">
            <a:noFill/>
          </a:ln>
        </p:spPr>
        <p:txBody>
          <a:bodyPr numCol="1" spcCol="0" lIns="91440" rIns="91440" tIns="91440" bIns="91440" anchor="t">
            <a:noAutofit/>
          </a:bodyPr>
          <a:p>
            <a:pPr marL="114480" indent="0">
              <a:lnSpc>
                <a:spcPct val="200000"/>
              </a:lnSpc>
              <a:buNone/>
              <a:tabLst>
                <a:tab algn="l" pos="0"/>
              </a:tabLst>
            </a:pPr>
            <a:r>
              <a:rPr b="1" lang="en-US" sz="1400" strike="noStrike" u="none">
                <a:solidFill>
                  <a:schemeClr val="dk2"/>
                </a:solidFill>
                <a:uFillTx/>
                <a:latin typeface="Open Sans SemiBold"/>
                <a:ea typeface="Open Sans SemiBold"/>
              </a:rPr>
              <a:t>Cost &amp; Optimization </a:t>
            </a:r>
            <a:endParaRPr b="0" lang="en-US" sz="1400" strike="noStrike" u="none">
              <a:solidFill>
                <a:srgbClr val="000000"/>
              </a:solidFill>
              <a:uFillTx/>
              <a:latin typeface="Open Sans"/>
            </a:endParaRPr>
          </a:p>
          <a:p>
            <a:pPr marL="457200" indent="-343080">
              <a:lnSpc>
                <a:spcPct val="200000"/>
              </a:lnSpc>
              <a:buClr>
                <a:srgbClr val="595959"/>
              </a:buClr>
              <a:buFont typeface="Systemschrift Normal"/>
              <a:buChar char="✓"/>
              <a:tabLst>
                <a:tab algn="l" pos="0"/>
              </a:tabLst>
            </a:pPr>
            <a:r>
              <a:rPr b="0" lang="en-US" sz="1400" strike="noStrike" u="none">
                <a:solidFill>
                  <a:schemeClr val="dk2"/>
                </a:solidFill>
                <a:uFillTx/>
                <a:latin typeface="Open Sans"/>
                <a:ea typeface="Open Sans"/>
              </a:rPr>
              <a:t>Cost estimates are calculated and approved </a:t>
            </a:r>
            <a:endParaRPr b="0" lang="en-US" sz="1400" strike="noStrike" u="none">
              <a:solidFill>
                <a:srgbClr val="000000"/>
              </a:solidFill>
              <a:uFillTx/>
              <a:latin typeface="Open Sans"/>
            </a:endParaRPr>
          </a:p>
          <a:p>
            <a:pPr marL="457200" indent="-343080">
              <a:lnSpc>
                <a:spcPct val="200000"/>
              </a:lnSpc>
              <a:buClr>
                <a:srgbClr val="595959"/>
              </a:buClr>
              <a:buFont typeface="Systemschrift Normal"/>
              <a:buChar char="✓"/>
              <a:tabLst>
                <a:tab algn="l" pos="0"/>
              </a:tabLst>
            </a:pPr>
            <a:r>
              <a:rPr b="0" lang="en-US" sz="1400" strike="noStrike" u="none">
                <a:solidFill>
                  <a:schemeClr val="dk2"/>
                </a:solidFill>
                <a:uFillTx/>
                <a:latin typeface="Open Sans"/>
                <a:ea typeface="Open Sans"/>
              </a:rPr>
              <a:t>Resource optimization strategy is defined </a:t>
            </a:r>
            <a:endParaRPr b="0" lang="en-US" sz="1400" strike="noStrike" u="none">
              <a:solidFill>
                <a:srgbClr val="000000"/>
              </a:solidFill>
              <a:uFillTx/>
              <a:latin typeface="Open Sans"/>
            </a:endParaRPr>
          </a:p>
          <a:p>
            <a:pPr marL="457200" indent="-343080">
              <a:lnSpc>
                <a:spcPct val="200000"/>
              </a:lnSpc>
              <a:buClr>
                <a:srgbClr val="595959"/>
              </a:buClr>
              <a:buFont typeface="Systemschrift Normal"/>
              <a:buChar char="✓"/>
              <a:tabLst>
                <a:tab algn="l" pos="0"/>
              </a:tabLst>
            </a:pPr>
            <a:r>
              <a:rPr b="0" lang="en-US" sz="1400" strike="noStrike" u="none">
                <a:solidFill>
                  <a:schemeClr val="dk2"/>
                </a:solidFill>
                <a:uFillTx/>
                <a:latin typeface="Open Sans"/>
                <a:ea typeface="Open Sans"/>
              </a:rPr>
              <a:t>Reserved capacity requirements are identified </a:t>
            </a:r>
            <a:endParaRPr b="0" lang="en-US" sz="1400" strike="noStrike" u="none">
              <a:solidFill>
                <a:srgbClr val="000000"/>
              </a:solidFill>
              <a:uFillTx/>
              <a:latin typeface="Open Sans"/>
            </a:endParaRPr>
          </a:p>
          <a:p>
            <a:pPr marL="457200" indent="-343080">
              <a:lnSpc>
                <a:spcPct val="200000"/>
              </a:lnSpc>
              <a:buClr>
                <a:srgbClr val="595959"/>
              </a:buClr>
              <a:buFont typeface="Systemschrift Normal"/>
              <a:buChar char="✓"/>
              <a:tabLst>
                <a:tab algn="l" pos="0"/>
              </a:tabLst>
            </a:pPr>
            <a:r>
              <a:rPr b="0" lang="en-US" sz="1400" strike="noStrike" u="none">
                <a:solidFill>
                  <a:schemeClr val="dk2"/>
                </a:solidFill>
                <a:uFillTx/>
                <a:latin typeface="Open Sans"/>
                <a:ea typeface="Open Sans"/>
              </a:rPr>
              <a:t>Cost monitoring and reporting strategy is defined</a:t>
            </a:r>
            <a:endParaRPr b="0" lang="en-US" sz="1400" strike="noStrike" u="none">
              <a:solidFill>
                <a:srgbClr val="000000"/>
              </a:solidFill>
              <a:uFillTx/>
              <a:latin typeface="Open Sans"/>
            </a:endParaRPr>
          </a:p>
        </p:txBody>
      </p:sp>
    </p:spTree>
  </p:cSld>
  <mc:AlternateContent>
    <mc:Choice Requires="p14">
      <p:transition spd="slow" p14:dur="2000"/>
    </mc:Choice>
    <mc:Fallback>
      <p:transition spd="slow"/>
    </mc:Fallback>
  </mc:AlternateContent>
  <p:timing>
    <p:tnLst>
      <p:par>
        <p:cTn id="2805" dur="indefinite" restart="never" nodeType="tmRoot">
          <p:childTnLst>
            <p:seq>
              <p:cTn id="2806" dur="indefinite" nodeType="mainSeq">
                <p:childTnLst>
                  <p:par>
                    <p:cTn id="2807" fill="hold">
                      <p:stCondLst>
                        <p:cond delay="indefinite"/>
                      </p:stCondLst>
                      <p:childTnLst>
                        <p:par>
                          <p:cTn id="2808" fill="hold">
                            <p:stCondLst>
                              <p:cond delay="0"/>
                            </p:stCondLst>
                            <p:childTnLst>
                              <p:par>
                                <p:cTn id="2809" nodeType="clickEffect" fill="hold" presetClass="entr" presetID="1">
                                  <p:stCondLst>
                                    <p:cond delay="0"/>
                                  </p:stCondLst>
                                  <p:childTnLst>
                                    <p:set>
                                      <p:cBhvr>
                                        <p:cTn id="2810" dur="1" fill="hold">
                                          <p:stCondLst>
                                            <p:cond delay="0"/>
                                          </p:stCondLst>
                                        </p:cTn>
                                        <p:tgtEl>
                                          <p:spTgt spid="617">
                                            <p:txEl>
                                              <p:pRg st="0" end="0"/>
                                            </p:txEl>
                                          </p:spTgt>
                                        </p:tgtEl>
                                        <p:attrNameLst>
                                          <p:attrName>style.visibility</p:attrName>
                                        </p:attrNameLst>
                                      </p:cBhvr>
                                      <p:to>
                                        <p:strVal val="visible"/>
                                      </p:to>
                                    </p:set>
                                  </p:childTnLst>
                                </p:cTn>
                              </p:par>
                            </p:childTnLst>
                          </p:cTn>
                        </p:par>
                      </p:childTnLst>
                    </p:cTn>
                  </p:par>
                  <p:par>
                    <p:cTn id="2811" fill="hold">
                      <p:stCondLst>
                        <p:cond delay="indefinite"/>
                      </p:stCondLst>
                      <p:childTnLst>
                        <p:par>
                          <p:cTn id="2812" fill="hold">
                            <p:stCondLst>
                              <p:cond delay="0"/>
                            </p:stCondLst>
                            <p:childTnLst>
                              <p:par>
                                <p:cTn id="2813" nodeType="clickEffect" fill="hold" presetClass="entr" presetID="1">
                                  <p:stCondLst>
                                    <p:cond delay="0"/>
                                  </p:stCondLst>
                                  <p:childTnLst>
                                    <p:set>
                                      <p:cBhvr>
                                        <p:cTn id="2814" dur="1" fill="hold">
                                          <p:stCondLst>
                                            <p:cond delay="0"/>
                                          </p:stCondLst>
                                        </p:cTn>
                                        <p:tgtEl>
                                          <p:spTgt spid="617">
                                            <p:txEl>
                                              <p:pRg st="1" end="1"/>
                                            </p:txEl>
                                          </p:spTgt>
                                        </p:tgtEl>
                                        <p:attrNameLst>
                                          <p:attrName>style.visibility</p:attrName>
                                        </p:attrNameLst>
                                      </p:cBhvr>
                                      <p:to>
                                        <p:strVal val="visible"/>
                                      </p:to>
                                    </p:set>
                                  </p:childTnLst>
                                </p:cTn>
                              </p:par>
                            </p:childTnLst>
                          </p:cTn>
                        </p:par>
                      </p:childTnLst>
                    </p:cTn>
                  </p:par>
                  <p:par>
                    <p:cTn id="2815" fill="hold">
                      <p:stCondLst>
                        <p:cond delay="indefinite"/>
                      </p:stCondLst>
                      <p:childTnLst>
                        <p:par>
                          <p:cTn id="2816" fill="hold">
                            <p:stCondLst>
                              <p:cond delay="0"/>
                            </p:stCondLst>
                            <p:childTnLst>
                              <p:par>
                                <p:cTn id="2817" nodeType="clickEffect" fill="hold" presetClass="entr" presetID="1">
                                  <p:stCondLst>
                                    <p:cond delay="0"/>
                                  </p:stCondLst>
                                  <p:childTnLst>
                                    <p:set>
                                      <p:cBhvr>
                                        <p:cTn id="2818" dur="1" fill="hold">
                                          <p:stCondLst>
                                            <p:cond delay="0"/>
                                          </p:stCondLst>
                                        </p:cTn>
                                        <p:tgtEl>
                                          <p:spTgt spid="617">
                                            <p:txEl>
                                              <p:pRg st="2" end="2"/>
                                            </p:txEl>
                                          </p:spTgt>
                                        </p:tgtEl>
                                        <p:attrNameLst>
                                          <p:attrName>style.visibility</p:attrName>
                                        </p:attrNameLst>
                                      </p:cBhvr>
                                      <p:to>
                                        <p:strVal val="visible"/>
                                      </p:to>
                                    </p:set>
                                  </p:childTnLst>
                                </p:cTn>
                              </p:par>
                            </p:childTnLst>
                          </p:cTn>
                        </p:par>
                      </p:childTnLst>
                    </p:cTn>
                  </p:par>
                  <p:par>
                    <p:cTn id="2819" fill="hold">
                      <p:stCondLst>
                        <p:cond delay="indefinite"/>
                      </p:stCondLst>
                      <p:childTnLst>
                        <p:par>
                          <p:cTn id="2820" fill="hold">
                            <p:stCondLst>
                              <p:cond delay="0"/>
                            </p:stCondLst>
                            <p:childTnLst>
                              <p:par>
                                <p:cTn id="2821" nodeType="clickEffect" fill="hold" presetClass="entr" presetID="1">
                                  <p:stCondLst>
                                    <p:cond delay="0"/>
                                  </p:stCondLst>
                                  <p:childTnLst>
                                    <p:set>
                                      <p:cBhvr>
                                        <p:cTn id="2822" dur="1" fill="hold">
                                          <p:stCondLst>
                                            <p:cond delay="0"/>
                                          </p:stCondLst>
                                        </p:cTn>
                                        <p:tgtEl>
                                          <p:spTgt spid="617">
                                            <p:txEl>
                                              <p:pRg st="3" end="3"/>
                                            </p:txEl>
                                          </p:spTgt>
                                        </p:tgtEl>
                                        <p:attrNameLst>
                                          <p:attrName>style.visibility</p:attrName>
                                        </p:attrNameLst>
                                      </p:cBhvr>
                                      <p:to>
                                        <p:strVal val="visible"/>
                                      </p:to>
                                    </p:set>
                                  </p:childTnLst>
                                </p:cTn>
                              </p:par>
                            </p:childTnLst>
                          </p:cTn>
                        </p:par>
                      </p:childTnLst>
                    </p:cTn>
                  </p:par>
                  <p:par>
                    <p:cTn id="2823" fill="hold">
                      <p:stCondLst>
                        <p:cond delay="indefinite"/>
                      </p:stCondLst>
                      <p:childTnLst>
                        <p:par>
                          <p:cTn id="2824" fill="hold">
                            <p:stCondLst>
                              <p:cond delay="0"/>
                            </p:stCondLst>
                            <p:childTnLst>
                              <p:par>
                                <p:cTn id="2825" nodeType="clickEffect" fill="hold" presetClass="entr" presetID="1">
                                  <p:stCondLst>
                                    <p:cond delay="0"/>
                                  </p:stCondLst>
                                  <p:childTnLst>
                                    <p:set>
                                      <p:cBhvr>
                                        <p:cTn id="2826" dur="1" fill="hold">
                                          <p:stCondLst>
                                            <p:cond delay="0"/>
                                          </p:stCondLst>
                                        </p:cTn>
                                        <p:tgtEl>
                                          <p:spTgt spid="617">
                                            <p:txEl>
                                              <p:pRg st="4" end="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8" name="PlaceHolder 1"/>
          <p:cNvSpPr>
            <a:spLocks noGrp="1"/>
          </p:cNvSpPr>
          <p:nvPr>
            <p:ph type="title"/>
          </p:nvPr>
        </p:nvSpPr>
        <p:spPr>
          <a:xfrm>
            <a:off x="311760" y="2151000"/>
            <a:ext cx="8520120" cy="841320"/>
          </a:xfrm>
          <a:prstGeom prst="rect">
            <a:avLst/>
          </a:prstGeom>
          <a:noFill/>
          <a:ln w="0">
            <a:noFill/>
          </a:ln>
        </p:spPr>
        <p:txBody>
          <a:bodyPr lIns="91440" rIns="91440" tIns="91440" bIns="91440" anchor="ctr">
            <a:noAutofit/>
          </a:bodyPr>
          <a:p>
            <a:pPr indent="0" algn="ctr">
              <a:lnSpc>
                <a:spcPct val="100000"/>
              </a:lnSpc>
              <a:buNone/>
            </a:pPr>
            <a:r>
              <a:rPr b="0" lang="en-US" sz="3600" strike="noStrike" u="none">
                <a:solidFill>
                  <a:schemeClr val="dk1"/>
                </a:solidFill>
                <a:uFillTx/>
                <a:latin typeface="Open Sans"/>
                <a:ea typeface="Open Sans"/>
              </a:rPr>
              <a:t>Application Readiness Lift &amp; Shift</a:t>
            </a:r>
            <a:endParaRPr b="0" lang="en-US" sz="3600" strike="noStrike" u="none">
              <a:solidFill>
                <a:srgbClr val="000000"/>
              </a:solidFill>
              <a:uFillTx/>
              <a:latin typeface="Arial"/>
            </a:endParaRPr>
          </a:p>
        </p:txBody>
      </p:sp>
      <p:sp>
        <p:nvSpPr>
          <p:cNvPr id="619" name="PlaceHolder 2"/>
          <p:cNvSpPr>
            <a:spLocks noGrp="1"/>
          </p:cNvSpPr>
          <p:nvPr>
            <p:ph type="subTitle"/>
          </p:nvPr>
        </p:nvSpPr>
        <p:spPr>
          <a:xfrm>
            <a:off x="0" y="3895560"/>
            <a:ext cx="8521200" cy="791640"/>
          </a:xfrm>
          <a:prstGeom prst="rect">
            <a:avLst/>
          </a:prstGeom>
          <a:noFill/>
          <a:ln w="0">
            <a:noFill/>
          </a:ln>
        </p:spPr>
        <p:txBody>
          <a:bodyPr lIns="91440" rIns="91440" tIns="91440" bIns="91440" anchor="t">
            <a:noAutofit/>
          </a:bodyPr>
          <a:p>
            <a:pPr indent="0" algn="ctr">
              <a:buNone/>
            </a:pPr>
            <a:endParaRPr b="0" lang="en-US" sz="1800" strike="noStrike" u="none">
              <a:solidFill>
                <a:schemeClr val="dk2"/>
              </a:solidFill>
              <a:uFillTx/>
              <a:latin typeface="Trebuchet MS"/>
              <a:ea typeface="Trebuchet MS"/>
            </a:endParaRPr>
          </a:p>
        </p:txBody>
      </p:sp>
    </p:spTree>
  </p:cSld>
  <mc:AlternateContent>
    <mc:Choice Requires="p14">
      <p:transition spd="slow" p14:dur="2000"/>
    </mc:Choice>
    <mc:Fallback>
      <p:transition spd="slow"/>
    </mc:Fallback>
  </mc:AlternateContent>
</p:sld>
</file>

<file path=ppt/slides/slide17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20" name="PlaceHolder 1"/>
          <p:cNvSpPr>
            <a:spLocks noGrp="1"/>
          </p:cNvSpPr>
          <p:nvPr>
            <p:ph type="title"/>
          </p:nvPr>
        </p:nvSpPr>
        <p:spPr>
          <a:xfrm>
            <a:off x="311760" y="444960"/>
            <a:ext cx="7683120" cy="609840"/>
          </a:xfrm>
          <a:prstGeom prst="rect">
            <a:avLst/>
          </a:prstGeom>
          <a:noFill/>
          <a:ln w="0">
            <a:noFill/>
          </a:ln>
        </p:spPr>
        <p:txBody>
          <a:bodyPr lIns="91440" rIns="91440" tIns="91440" bIns="91440" anchor="t">
            <a:noAutofit/>
          </a:bodyPr>
          <a:p>
            <a:pPr indent="0">
              <a:lnSpc>
                <a:spcPct val="100000"/>
              </a:lnSpc>
              <a:buNone/>
            </a:pPr>
            <a:r>
              <a:rPr b="0" lang="en-US" sz="2800" strike="noStrike" u="none">
                <a:solidFill>
                  <a:schemeClr val="dk1"/>
                </a:solidFill>
                <a:uFillTx/>
                <a:latin typeface="Open Sans"/>
                <a:ea typeface="Open Sans"/>
              </a:rPr>
              <a:t>Application Readiness Lift &amp; Shift (Part 1)</a:t>
            </a:r>
            <a:endParaRPr b="0" lang="en-US" sz="2800" strike="noStrike" u="none">
              <a:solidFill>
                <a:srgbClr val="000000"/>
              </a:solidFill>
              <a:uFillTx/>
              <a:latin typeface="Arial"/>
            </a:endParaRPr>
          </a:p>
        </p:txBody>
      </p:sp>
      <p:sp>
        <p:nvSpPr>
          <p:cNvPr id="621" name="PlaceHolder 2"/>
          <p:cNvSpPr>
            <a:spLocks noGrp="1"/>
          </p:cNvSpPr>
          <p:nvPr>
            <p:ph/>
          </p:nvPr>
        </p:nvSpPr>
        <p:spPr>
          <a:xfrm>
            <a:off x="311760" y="1152360"/>
            <a:ext cx="8520120" cy="3416040"/>
          </a:xfrm>
          <a:prstGeom prst="rect">
            <a:avLst/>
          </a:prstGeom>
          <a:noFill/>
          <a:ln w="0">
            <a:noFill/>
          </a:ln>
        </p:spPr>
        <p:txBody>
          <a:bodyPr numCol="1" spcCol="0" lIns="91440" rIns="91440" tIns="91440" bIns="91440" anchor="t">
            <a:noAutofit/>
          </a:bodyPr>
          <a:p>
            <a:pPr marL="114480" indent="0">
              <a:lnSpc>
                <a:spcPct val="200000"/>
              </a:lnSpc>
              <a:buNone/>
              <a:tabLst>
                <a:tab algn="l" pos="0"/>
              </a:tabLst>
            </a:pPr>
            <a:r>
              <a:rPr b="1" lang="en-US" sz="1400" strike="noStrike" u="none">
                <a:solidFill>
                  <a:schemeClr val="dk2"/>
                </a:solidFill>
                <a:uFillTx/>
                <a:latin typeface="Open Sans SemiBold"/>
                <a:ea typeface="Open Sans SemiBold"/>
              </a:rPr>
              <a:t>General</a:t>
            </a:r>
            <a:endParaRPr b="0" lang="en-US" sz="1400" strike="noStrike" u="none">
              <a:solidFill>
                <a:srgbClr val="000000"/>
              </a:solidFill>
              <a:uFillTx/>
              <a:latin typeface="Open Sans"/>
            </a:endParaRPr>
          </a:p>
          <a:p>
            <a:pPr marL="457200" indent="-343080">
              <a:lnSpc>
                <a:spcPct val="200000"/>
              </a:lnSpc>
              <a:buClr>
                <a:srgbClr val="595959"/>
              </a:buClr>
              <a:buFont typeface="Systemschrift Normal"/>
              <a:buChar char="✓"/>
              <a:tabLst>
                <a:tab algn="l" pos="0"/>
              </a:tabLst>
            </a:pPr>
            <a:r>
              <a:rPr b="0" lang="en-US" sz="1400" strike="noStrike" u="none">
                <a:solidFill>
                  <a:schemeClr val="dk2"/>
                </a:solidFill>
                <a:uFillTx/>
                <a:latin typeface="Open Sans"/>
                <a:ea typeface="Open Sans"/>
              </a:rPr>
              <a:t>Application can run in VM </a:t>
            </a:r>
            <a:endParaRPr b="0" lang="en-US" sz="1400" strike="noStrike" u="none">
              <a:solidFill>
                <a:srgbClr val="000000"/>
              </a:solidFill>
              <a:uFillTx/>
              <a:latin typeface="Open Sans"/>
            </a:endParaRPr>
          </a:p>
          <a:p>
            <a:pPr marL="457200" indent="-343080">
              <a:lnSpc>
                <a:spcPct val="200000"/>
              </a:lnSpc>
              <a:buClr>
                <a:srgbClr val="595959"/>
              </a:buClr>
              <a:buFont typeface="Systemschrift Normal"/>
              <a:buChar char="✓"/>
              <a:tabLst>
                <a:tab algn="l" pos="0"/>
              </a:tabLst>
            </a:pPr>
            <a:r>
              <a:rPr b="0" lang="en-US" sz="1400" strike="noStrike" u="none">
                <a:solidFill>
                  <a:schemeClr val="dk2"/>
                </a:solidFill>
                <a:uFillTx/>
                <a:latin typeface="Open Sans"/>
                <a:ea typeface="Open Sans"/>
              </a:rPr>
              <a:t>Application has defined and known dependencies </a:t>
            </a:r>
            <a:endParaRPr b="0" lang="en-US" sz="1400" strike="noStrike" u="none">
              <a:solidFill>
                <a:srgbClr val="000000"/>
              </a:solidFill>
              <a:uFillTx/>
              <a:latin typeface="Open Sans"/>
            </a:endParaRPr>
          </a:p>
          <a:p>
            <a:pPr marL="457200" indent="-343080">
              <a:lnSpc>
                <a:spcPct val="200000"/>
              </a:lnSpc>
              <a:buClr>
                <a:srgbClr val="595959"/>
              </a:buClr>
              <a:buFont typeface="Systemschrift Normal"/>
              <a:buChar char="✓"/>
              <a:tabLst>
                <a:tab algn="l" pos="0"/>
              </a:tabLst>
            </a:pPr>
            <a:r>
              <a:rPr b="0" lang="en-US" sz="1400" strike="noStrike" u="none">
                <a:solidFill>
                  <a:schemeClr val="dk2"/>
                </a:solidFill>
                <a:uFillTx/>
                <a:latin typeface="Open Sans"/>
                <a:ea typeface="Open Sans"/>
              </a:rPr>
              <a:t>Application is allowed to run in cloud (governance)</a:t>
            </a:r>
            <a:endParaRPr b="0" lang="en-US" sz="1400" strike="noStrike" u="none">
              <a:solidFill>
                <a:srgbClr val="000000"/>
              </a:solidFill>
              <a:uFillTx/>
              <a:latin typeface="Open Sans"/>
            </a:endParaRPr>
          </a:p>
          <a:p>
            <a:pPr marL="114480" indent="0">
              <a:lnSpc>
                <a:spcPct val="200000"/>
              </a:lnSpc>
              <a:buNone/>
              <a:tabLst>
                <a:tab algn="l" pos="0"/>
              </a:tabLst>
            </a:pPr>
            <a:r>
              <a:rPr b="1" lang="en-US" sz="1400" strike="noStrike" u="none">
                <a:solidFill>
                  <a:schemeClr val="dk2"/>
                </a:solidFill>
                <a:uFillTx/>
                <a:latin typeface="Open Sans SemiBold"/>
                <a:ea typeface="Open Sans SemiBold"/>
              </a:rPr>
              <a:t>Dependencies</a:t>
            </a:r>
            <a:endParaRPr b="0" lang="en-US" sz="1400" strike="noStrike" u="none">
              <a:solidFill>
                <a:srgbClr val="000000"/>
              </a:solidFill>
              <a:uFillTx/>
              <a:latin typeface="Open Sans"/>
            </a:endParaRPr>
          </a:p>
          <a:p>
            <a:pPr marL="457200" indent="-343080">
              <a:lnSpc>
                <a:spcPct val="200000"/>
              </a:lnSpc>
              <a:buClr>
                <a:srgbClr val="595959"/>
              </a:buClr>
              <a:buFont typeface="Systemschrift Normal"/>
              <a:buChar char="✓"/>
              <a:tabLst>
                <a:tab algn="l" pos="0"/>
              </a:tabLst>
            </a:pPr>
            <a:r>
              <a:rPr b="0" lang="en-US" sz="1400" strike="noStrike" u="none">
                <a:solidFill>
                  <a:schemeClr val="dk2"/>
                </a:solidFill>
                <a:uFillTx/>
                <a:latin typeface="Open Sans"/>
                <a:ea typeface="Open Sans"/>
              </a:rPr>
              <a:t>Related components can be operated in cloud OR</a:t>
            </a:r>
            <a:endParaRPr b="0" lang="en-US" sz="1400" strike="noStrike" u="none">
              <a:solidFill>
                <a:srgbClr val="000000"/>
              </a:solidFill>
              <a:uFillTx/>
              <a:latin typeface="Open Sans"/>
            </a:endParaRPr>
          </a:p>
          <a:p>
            <a:pPr marL="457200" indent="-343080">
              <a:lnSpc>
                <a:spcPct val="200000"/>
              </a:lnSpc>
              <a:buClr>
                <a:srgbClr val="595959"/>
              </a:buClr>
              <a:buFont typeface="Systemschrift Normal"/>
              <a:buChar char="✓"/>
              <a:tabLst>
                <a:tab algn="l" pos="0"/>
              </a:tabLst>
            </a:pPr>
            <a:r>
              <a:rPr b="0" lang="en-US" sz="1400" strike="noStrike" u="none">
                <a:solidFill>
                  <a:schemeClr val="dk2"/>
                </a:solidFill>
                <a:uFillTx/>
                <a:latin typeface="Open Sans"/>
                <a:ea typeface="Open Sans"/>
              </a:rPr>
              <a:t>Related components in legacy data center can be connected AND</a:t>
            </a:r>
            <a:endParaRPr b="0" lang="en-US" sz="1400" strike="noStrike" u="none">
              <a:solidFill>
                <a:srgbClr val="000000"/>
              </a:solidFill>
              <a:uFillTx/>
              <a:latin typeface="Open Sans"/>
            </a:endParaRPr>
          </a:p>
          <a:p>
            <a:pPr marL="457200" indent="-343080">
              <a:lnSpc>
                <a:spcPct val="200000"/>
              </a:lnSpc>
              <a:buClr>
                <a:srgbClr val="595959"/>
              </a:buClr>
              <a:buFont typeface="Systemschrift Normal"/>
              <a:buChar char="✓"/>
              <a:tabLst>
                <a:tab algn="l" pos="0"/>
              </a:tabLst>
            </a:pPr>
            <a:r>
              <a:rPr b="0" lang="en-US" sz="1400" strike="noStrike" u="none">
                <a:solidFill>
                  <a:schemeClr val="dk2"/>
                </a:solidFill>
                <a:uFillTx/>
                <a:latin typeface="Open Sans"/>
                <a:ea typeface="Open Sans"/>
              </a:rPr>
              <a:t>Latencies, access times and load factors are known and considered</a:t>
            </a:r>
            <a:endParaRPr b="0" lang="en-US" sz="1400" strike="noStrike" u="none">
              <a:solidFill>
                <a:srgbClr val="000000"/>
              </a:solidFill>
              <a:uFillTx/>
              <a:latin typeface="Open Sans"/>
            </a:endParaRPr>
          </a:p>
        </p:txBody>
      </p:sp>
    </p:spTree>
  </p:cSld>
  <mc:AlternateContent>
    <mc:Choice Requires="p14">
      <p:transition spd="slow" p14:dur="2000"/>
    </mc:Choice>
    <mc:Fallback>
      <p:transition spd="slow"/>
    </mc:Fallback>
  </mc:AlternateContent>
  <p:timing>
    <p:tnLst>
      <p:par>
        <p:cTn id="2827" dur="indefinite" restart="never" nodeType="tmRoot">
          <p:childTnLst>
            <p:seq>
              <p:cTn id="2828" dur="indefinite" nodeType="mainSeq">
                <p:childTnLst>
                  <p:par>
                    <p:cTn id="2829" fill="hold">
                      <p:stCondLst>
                        <p:cond delay="indefinite"/>
                      </p:stCondLst>
                      <p:childTnLst>
                        <p:par>
                          <p:cTn id="2830" fill="hold">
                            <p:stCondLst>
                              <p:cond delay="0"/>
                            </p:stCondLst>
                            <p:childTnLst>
                              <p:par>
                                <p:cTn id="2831" nodeType="clickEffect" fill="hold" presetClass="entr" presetID="1">
                                  <p:stCondLst>
                                    <p:cond delay="0"/>
                                  </p:stCondLst>
                                  <p:childTnLst>
                                    <p:set>
                                      <p:cBhvr>
                                        <p:cTn id="2832" dur="1" fill="hold">
                                          <p:stCondLst>
                                            <p:cond delay="0"/>
                                          </p:stCondLst>
                                        </p:cTn>
                                        <p:tgtEl>
                                          <p:spTgt spid="621">
                                            <p:txEl>
                                              <p:pRg st="0" end="0"/>
                                            </p:txEl>
                                          </p:spTgt>
                                        </p:tgtEl>
                                        <p:attrNameLst>
                                          <p:attrName>style.visibility</p:attrName>
                                        </p:attrNameLst>
                                      </p:cBhvr>
                                      <p:to>
                                        <p:strVal val="visible"/>
                                      </p:to>
                                    </p:set>
                                  </p:childTnLst>
                                </p:cTn>
                              </p:par>
                            </p:childTnLst>
                          </p:cTn>
                        </p:par>
                      </p:childTnLst>
                    </p:cTn>
                  </p:par>
                  <p:par>
                    <p:cTn id="2833" fill="hold">
                      <p:stCondLst>
                        <p:cond delay="indefinite"/>
                      </p:stCondLst>
                      <p:childTnLst>
                        <p:par>
                          <p:cTn id="2834" fill="hold">
                            <p:stCondLst>
                              <p:cond delay="0"/>
                            </p:stCondLst>
                            <p:childTnLst>
                              <p:par>
                                <p:cTn id="2835" nodeType="clickEffect" fill="hold" presetClass="entr" presetID="1">
                                  <p:stCondLst>
                                    <p:cond delay="0"/>
                                  </p:stCondLst>
                                  <p:childTnLst>
                                    <p:set>
                                      <p:cBhvr>
                                        <p:cTn id="2836" dur="1" fill="hold">
                                          <p:stCondLst>
                                            <p:cond delay="0"/>
                                          </p:stCondLst>
                                        </p:cTn>
                                        <p:tgtEl>
                                          <p:spTgt spid="621">
                                            <p:txEl>
                                              <p:pRg st="1" end="1"/>
                                            </p:txEl>
                                          </p:spTgt>
                                        </p:tgtEl>
                                        <p:attrNameLst>
                                          <p:attrName>style.visibility</p:attrName>
                                        </p:attrNameLst>
                                      </p:cBhvr>
                                      <p:to>
                                        <p:strVal val="visible"/>
                                      </p:to>
                                    </p:set>
                                  </p:childTnLst>
                                </p:cTn>
                              </p:par>
                            </p:childTnLst>
                          </p:cTn>
                        </p:par>
                      </p:childTnLst>
                    </p:cTn>
                  </p:par>
                  <p:par>
                    <p:cTn id="2837" fill="hold">
                      <p:stCondLst>
                        <p:cond delay="indefinite"/>
                      </p:stCondLst>
                      <p:childTnLst>
                        <p:par>
                          <p:cTn id="2838" fill="hold">
                            <p:stCondLst>
                              <p:cond delay="0"/>
                            </p:stCondLst>
                            <p:childTnLst>
                              <p:par>
                                <p:cTn id="2839" nodeType="clickEffect" fill="hold" presetClass="entr" presetID="1">
                                  <p:stCondLst>
                                    <p:cond delay="0"/>
                                  </p:stCondLst>
                                  <p:childTnLst>
                                    <p:set>
                                      <p:cBhvr>
                                        <p:cTn id="2840" dur="1" fill="hold">
                                          <p:stCondLst>
                                            <p:cond delay="0"/>
                                          </p:stCondLst>
                                        </p:cTn>
                                        <p:tgtEl>
                                          <p:spTgt spid="621">
                                            <p:txEl>
                                              <p:pRg st="2" end="2"/>
                                            </p:txEl>
                                          </p:spTgt>
                                        </p:tgtEl>
                                        <p:attrNameLst>
                                          <p:attrName>style.visibility</p:attrName>
                                        </p:attrNameLst>
                                      </p:cBhvr>
                                      <p:to>
                                        <p:strVal val="visible"/>
                                      </p:to>
                                    </p:set>
                                  </p:childTnLst>
                                </p:cTn>
                              </p:par>
                            </p:childTnLst>
                          </p:cTn>
                        </p:par>
                      </p:childTnLst>
                    </p:cTn>
                  </p:par>
                  <p:par>
                    <p:cTn id="2841" fill="hold">
                      <p:stCondLst>
                        <p:cond delay="indefinite"/>
                      </p:stCondLst>
                      <p:childTnLst>
                        <p:par>
                          <p:cTn id="2842" fill="hold">
                            <p:stCondLst>
                              <p:cond delay="0"/>
                            </p:stCondLst>
                            <p:childTnLst>
                              <p:par>
                                <p:cTn id="2843" nodeType="clickEffect" fill="hold" presetClass="entr" presetID="1">
                                  <p:stCondLst>
                                    <p:cond delay="0"/>
                                  </p:stCondLst>
                                  <p:childTnLst>
                                    <p:set>
                                      <p:cBhvr>
                                        <p:cTn id="2844" dur="1" fill="hold">
                                          <p:stCondLst>
                                            <p:cond delay="0"/>
                                          </p:stCondLst>
                                        </p:cTn>
                                        <p:tgtEl>
                                          <p:spTgt spid="621">
                                            <p:txEl>
                                              <p:pRg st="3" end="3"/>
                                            </p:txEl>
                                          </p:spTgt>
                                        </p:tgtEl>
                                        <p:attrNameLst>
                                          <p:attrName>style.visibility</p:attrName>
                                        </p:attrNameLst>
                                      </p:cBhvr>
                                      <p:to>
                                        <p:strVal val="visible"/>
                                      </p:to>
                                    </p:set>
                                  </p:childTnLst>
                                </p:cTn>
                              </p:par>
                            </p:childTnLst>
                          </p:cTn>
                        </p:par>
                      </p:childTnLst>
                    </p:cTn>
                  </p:par>
                  <p:par>
                    <p:cTn id="2845" fill="hold">
                      <p:stCondLst>
                        <p:cond delay="indefinite"/>
                      </p:stCondLst>
                      <p:childTnLst>
                        <p:par>
                          <p:cTn id="2846" fill="hold">
                            <p:stCondLst>
                              <p:cond delay="0"/>
                            </p:stCondLst>
                            <p:childTnLst>
                              <p:par>
                                <p:cTn id="2847" nodeType="clickEffect" fill="hold" presetClass="entr" presetID="1">
                                  <p:stCondLst>
                                    <p:cond delay="0"/>
                                  </p:stCondLst>
                                  <p:childTnLst>
                                    <p:set>
                                      <p:cBhvr>
                                        <p:cTn id="2848" dur="1" fill="hold">
                                          <p:stCondLst>
                                            <p:cond delay="0"/>
                                          </p:stCondLst>
                                        </p:cTn>
                                        <p:tgtEl>
                                          <p:spTgt spid="621">
                                            <p:txEl>
                                              <p:pRg st="4" end="4"/>
                                            </p:txEl>
                                          </p:spTgt>
                                        </p:tgtEl>
                                        <p:attrNameLst>
                                          <p:attrName>style.visibility</p:attrName>
                                        </p:attrNameLst>
                                      </p:cBhvr>
                                      <p:to>
                                        <p:strVal val="visible"/>
                                      </p:to>
                                    </p:set>
                                  </p:childTnLst>
                                </p:cTn>
                              </p:par>
                            </p:childTnLst>
                          </p:cTn>
                        </p:par>
                      </p:childTnLst>
                    </p:cTn>
                  </p:par>
                  <p:par>
                    <p:cTn id="2849" fill="hold">
                      <p:stCondLst>
                        <p:cond delay="indefinite"/>
                      </p:stCondLst>
                      <p:childTnLst>
                        <p:par>
                          <p:cTn id="2850" fill="hold">
                            <p:stCondLst>
                              <p:cond delay="0"/>
                            </p:stCondLst>
                            <p:childTnLst>
                              <p:par>
                                <p:cTn id="2851" nodeType="clickEffect" fill="hold" presetClass="entr" presetID="1">
                                  <p:stCondLst>
                                    <p:cond delay="0"/>
                                  </p:stCondLst>
                                  <p:childTnLst>
                                    <p:set>
                                      <p:cBhvr>
                                        <p:cTn id="2852" dur="1" fill="hold">
                                          <p:stCondLst>
                                            <p:cond delay="0"/>
                                          </p:stCondLst>
                                        </p:cTn>
                                        <p:tgtEl>
                                          <p:spTgt spid="621">
                                            <p:txEl>
                                              <p:pRg st="5" end="5"/>
                                            </p:txEl>
                                          </p:spTgt>
                                        </p:tgtEl>
                                        <p:attrNameLst>
                                          <p:attrName>style.visibility</p:attrName>
                                        </p:attrNameLst>
                                      </p:cBhvr>
                                      <p:to>
                                        <p:strVal val="visible"/>
                                      </p:to>
                                    </p:set>
                                  </p:childTnLst>
                                </p:cTn>
                              </p:par>
                            </p:childTnLst>
                          </p:cTn>
                        </p:par>
                      </p:childTnLst>
                    </p:cTn>
                  </p:par>
                  <p:par>
                    <p:cTn id="2853" fill="hold">
                      <p:stCondLst>
                        <p:cond delay="indefinite"/>
                      </p:stCondLst>
                      <p:childTnLst>
                        <p:par>
                          <p:cTn id="2854" fill="hold">
                            <p:stCondLst>
                              <p:cond delay="0"/>
                            </p:stCondLst>
                            <p:childTnLst>
                              <p:par>
                                <p:cTn id="2855" nodeType="clickEffect" fill="hold" presetClass="entr" presetID="1">
                                  <p:stCondLst>
                                    <p:cond delay="0"/>
                                  </p:stCondLst>
                                  <p:childTnLst>
                                    <p:set>
                                      <p:cBhvr>
                                        <p:cTn id="2856" dur="1" fill="hold">
                                          <p:stCondLst>
                                            <p:cond delay="0"/>
                                          </p:stCondLst>
                                        </p:cTn>
                                        <p:tgtEl>
                                          <p:spTgt spid="621">
                                            <p:txEl>
                                              <p:pRg st="6" end="6"/>
                                            </p:txEl>
                                          </p:spTgt>
                                        </p:tgtEl>
                                        <p:attrNameLst>
                                          <p:attrName>style.visibility</p:attrName>
                                        </p:attrNameLst>
                                      </p:cBhvr>
                                      <p:to>
                                        <p:strVal val="visible"/>
                                      </p:to>
                                    </p:set>
                                  </p:childTnLst>
                                </p:cTn>
                              </p:par>
                            </p:childTnLst>
                          </p:cTn>
                        </p:par>
                      </p:childTnLst>
                    </p:cTn>
                  </p:par>
                  <p:par>
                    <p:cTn id="2857" fill="hold">
                      <p:stCondLst>
                        <p:cond delay="indefinite"/>
                      </p:stCondLst>
                      <p:childTnLst>
                        <p:par>
                          <p:cTn id="2858" fill="hold">
                            <p:stCondLst>
                              <p:cond delay="0"/>
                            </p:stCondLst>
                            <p:childTnLst>
                              <p:par>
                                <p:cTn id="2859" nodeType="clickEffect" fill="hold" presetClass="entr" presetID="1">
                                  <p:stCondLst>
                                    <p:cond delay="0"/>
                                  </p:stCondLst>
                                  <p:childTnLst>
                                    <p:set>
                                      <p:cBhvr>
                                        <p:cTn id="2860" dur="1" fill="hold">
                                          <p:stCondLst>
                                            <p:cond delay="0"/>
                                          </p:stCondLst>
                                        </p:cTn>
                                        <p:tgtEl>
                                          <p:spTgt spid="621">
                                            <p:txEl>
                                              <p:pRg st="7" end="7"/>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22" name="PlaceHolder 1"/>
          <p:cNvSpPr>
            <a:spLocks noGrp="1"/>
          </p:cNvSpPr>
          <p:nvPr>
            <p:ph type="title"/>
          </p:nvPr>
        </p:nvSpPr>
        <p:spPr>
          <a:xfrm>
            <a:off x="311760" y="444960"/>
            <a:ext cx="7683120" cy="609840"/>
          </a:xfrm>
          <a:prstGeom prst="rect">
            <a:avLst/>
          </a:prstGeom>
          <a:noFill/>
          <a:ln w="0">
            <a:noFill/>
          </a:ln>
        </p:spPr>
        <p:txBody>
          <a:bodyPr lIns="91440" rIns="91440" tIns="91440" bIns="91440" anchor="t">
            <a:noAutofit/>
          </a:bodyPr>
          <a:p>
            <a:pPr indent="0">
              <a:lnSpc>
                <a:spcPct val="100000"/>
              </a:lnSpc>
              <a:buNone/>
            </a:pPr>
            <a:r>
              <a:rPr b="0" lang="en-US" sz="2800" strike="noStrike" u="none">
                <a:solidFill>
                  <a:schemeClr val="dk1"/>
                </a:solidFill>
                <a:uFillTx/>
                <a:latin typeface="Open Sans"/>
                <a:ea typeface="Open Sans"/>
              </a:rPr>
              <a:t>Application Readiness Lift &amp; Shift (Part 2)</a:t>
            </a:r>
            <a:endParaRPr b="0" lang="en-US" sz="2800" strike="noStrike" u="none">
              <a:solidFill>
                <a:srgbClr val="000000"/>
              </a:solidFill>
              <a:uFillTx/>
              <a:latin typeface="Arial"/>
            </a:endParaRPr>
          </a:p>
        </p:txBody>
      </p:sp>
      <p:sp>
        <p:nvSpPr>
          <p:cNvPr id="623" name="PlaceHolder 2"/>
          <p:cNvSpPr>
            <a:spLocks noGrp="1"/>
          </p:cNvSpPr>
          <p:nvPr>
            <p:ph/>
          </p:nvPr>
        </p:nvSpPr>
        <p:spPr>
          <a:xfrm>
            <a:off x="311760" y="1152360"/>
            <a:ext cx="8520120" cy="3416040"/>
          </a:xfrm>
          <a:prstGeom prst="rect">
            <a:avLst/>
          </a:prstGeom>
          <a:noFill/>
          <a:ln w="0">
            <a:noFill/>
          </a:ln>
        </p:spPr>
        <p:txBody>
          <a:bodyPr numCol="1" spcCol="0" lIns="91440" rIns="91440" tIns="91440" bIns="91440" anchor="t">
            <a:noAutofit/>
          </a:bodyPr>
          <a:p>
            <a:pPr marL="114480" indent="0">
              <a:lnSpc>
                <a:spcPct val="200000"/>
              </a:lnSpc>
              <a:buNone/>
              <a:tabLst>
                <a:tab algn="l" pos="0"/>
              </a:tabLst>
            </a:pPr>
            <a:r>
              <a:rPr b="1" lang="en-US" sz="1400" strike="noStrike" u="none">
                <a:solidFill>
                  <a:schemeClr val="dk2"/>
                </a:solidFill>
                <a:uFillTx/>
                <a:latin typeface="Open Sans SemiBold"/>
                <a:ea typeface="Open Sans SemiBold"/>
              </a:rPr>
              <a:t>User-Management</a:t>
            </a:r>
            <a:endParaRPr b="0" lang="en-US" sz="1400" strike="noStrike" u="none">
              <a:solidFill>
                <a:srgbClr val="000000"/>
              </a:solidFill>
              <a:uFillTx/>
              <a:latin typeface="Open Sans"/>
            </a:endParaRPr>
          </a:p>
          <a:p>
            <a:pPr marL="457200" indent="-343080">
              <a:lnSpc>
                <a:spcPct val="200000"/>
              </a:lnSpc>
              <a:buClr>
                <a:srgbClr val="595959"/>
              </a:buClr>
              <a:buFont typeface="Systemschrift Normal"/>
              <a:buChar char="✓"/>
              <a:tabLst>
                <a:tab algn="l" pos="0"/>
              </a:tabLst>
            </a:pPr>
            <a:r>
              <a:rPr b="0" lang="en-US" sz="1400" strike="noStrike" u="none">
                <a:solidFill>
                  <a:schemeClr val="dk2"/>
                </a:solidFill>
                <a:uFillTx/>
                <a:latin typeface="Open Sans"/>
                <a:ea typeface="Open Sans"/>
              </a:rPr>
              <a:t>Users can access application</a:t>
            </a:r>
            <a:endParaRPr b="0" lang="en-US" sz="1400" strike="noStrike" u="none">
              <a:solidFill>
                <a:srgbClr val="000000"/>
              </a:solidFill>
              <a:uFillTx/>
              <a:latin typeface="Open Sans"/>
            </a:endParaRPr>
          </a:p>
          <a:p>
            <a:pPr marL="457200" indent="-343080">
              <a:lnSpc>
                <a:spcPct val="200000"/>
              </a:lnSpc>
              <a:buClr>
                <a:srgbClr val="595959"/>
              </a:buClr>
              <a:buFont typeface="Systemschrift Normal"/>
              <a:buChar char="✓"/>
              <a:tabLst>
                <a:tab algn="l" pos="0"/>
              </a:tabLst>
            </a:pPr>
            <a:r>
              <a:rPr b="0" lang="en-US" sz="1400" strike="noStrike" u="none">
                <a:solidFill>
                  <a:schemeClr val="dk2"/>
                </a:solidFill>
                <a:uFillTx/>
                <a:latin typeface="Open Sans"/>
                <a:ea typeface="Open Sans"/>
              </a:rPr>
              <a:t>Restrictions (IP addresses, tunnels, etc.) are known</a:t>
            </a:r>
            <a:endParaRPr b="0" lang="en-US" sz="1400" strike="noStrike" u="none">
              <a:solidFill>
                <a:srgbClr val="000000"/>
              </a:solidFill>
              <a:uFillTx/>
              <a:latin typeface="Open Sans"/>
            </a:endParaRPr>
          </a:p>
          <a:p>
            <a:pPr marL="457200" indent="-343080">
              <a:lnSpc>
                <a:spcPct val="200000"/>
              </a:lnSpc>
              <a:buClr>
                <a:srgbClr val="595959"/>
              </a:buClr>
              <a:buFont typeface="Systemschrift Normal"/>
              <a:buChar char="✓"/>
              <a:tabLst>
                <a:tab algn="l" pos="0"/>
              </a:tabLst>
            </a:pPr>
            <a:r>
              <a:rPr b="0" lang="en-US" sz="1400" strike="noStrike" u="none">
                <a:solidFill>
                  <a:schemeClr val="dk2"/>
                </a:solidFill>
                <a:uFillTx/>
                <a:latin typeface="Open Sans"/>
                <a:ea typeface="Open Sans"/>
              </a:rPr>
              <a:t>Authentication is clarified / connection to external authentication systems is ensured</a:t>
            </a:r>
            <a:endParaRPr b="0" lang="en-US" sz="1400" strike="noStrike" u="none">
              <a:solidFill>
                <a:srgbClr val="000000"/>
              </a:solidFill>
              <a:uFillTx/>
              <a:latin typeface="Open Sans"/>
            </a:endParaRPr>
          </a:p>
          <a:p>
            <a:pPr marL="114480" indent="0">
              <a:lnSpc>
                <a:spcPct val="200000"/>
              </a:lnSpc>
              <a:buNone/>
              <a:tabLst>
                <a:tab algn="l" pos="0"/>
              </a:tabLst>
            </a:pPr>
            <a:r>
              <a:rPr b="1" lang="en-US" sz="1400" strike="noStrike" u="none">
                <a:solidFill>
                  <a:schemeClr val="dk2"/>
                </a:solidFill>
                <a:uFillTx/>
                <a:latin typeface="Open Sans SemiBold"/>
                <a:ea typeface="Open Sans SemiBold"/>
              </a:rPr>
              <a:t>Operability</a:t>
            </a:r>
            <a:endParaRPr b="0" lang="en-US" sz="1400" strike="noStrike" u="none">
              <a:solidFill>
                <a:srgbClr val="000000"/>
              </a:solidFill>
              <a:uFillTx/>
              <a:latin typeface="Open Sans"/>
            </a:endParaRPr>
          </a:p>
          <a:p>
            <a:pPr marL="457200" indent="-343080">
              <a:lnSpc>
                <a:spcPct val="200000"/>
              </a:lnSpc>
              <a:buClr>
                <a:srgbClr val="595959"/>
              </a:buClr>
              <a:buFont typeface="Systemschrift Normal"/>
              <a:buChar char="✓"/>
              <a:tabLst>
                <a:tab algn="l" pos="0"/>
              </a:tabLst>
            </a:pPr>
            <a:r>
              <a:rPr b="0" lang="en-US" sz="1400" strike="noStrike" u="none">
                <a:solidFill>
                  <a:schemeClr val="dk2"/>
                </a:solidFill>
                <a:uFillTx/>
                <a:latin typeface="Open Sans"/>
                <a:ea typeface="Open Sans"/>
              </a:rPr>
              <a:t>Application can be technically operated (skills, tools, holistic view)</a:t>
            </a:r>
            <a:endParaRPr b="0" lang="en-US" sz="1400" strike="noStrike" u="none">
              <a:solidFill>
                <a:srgbClr val="000000"/>
              </a:solidFill>
              <a:uFillTx/>
              <a:latin typeface="Open Sans"/>
            </a:endParaRPr>
          </a:p>
          <a:p>
            <a:pPr marL="457200" indent="-343080">
              <a:lnSpc>
                <a:spcPct val="200000"/>
              </a:lnSpc>
              <a:buClr>
                <a:srgbClr val="595959"/>
              </a:buClr>
              <a:buFont typeface="Systemschrift Normal"/>
              <a:buChar char="✓"/>
              <a:tabLst>
                <a:tab algn="l" pos="0"/>
              </a:tabLst>
            </a:pPr>
            <a:r>
              <a:rPr b="0" lang="en-US" sz="1400" strike="noStrike" u="none">
                <a:solidFill>
                  <a:schemeClr val="dk2"/>
                </a:solidFill>
                <a:uFillTx/>
                <a:latin typeface="Open Sans"/>
                <a:ea typeface="Open Sans"/>
              </a:rPr>
              <a:t>Application can scale and be operated in multiple instances (where applicable)</a:t>
            </a:r>
            <a:endParaRPr b="0" lang="en-US" sz="1400" strike="noStrike" u="none">
              <a:solidFill>
                <a:srgbClr val="000000"/>
              </a:solidFill>
              <a:uFillTx/>
              <a:latin typeface="Open Sans"/>
            </a:endParaRPr>
          </a:p>
          <a:p>
            <a:pPr marL="457200" indent="-343080">
              <a:lnSpc>
                <a:spcPct val="200000"/>
              </a:lnSpc>
              <a:buClr>
                <a:srgbClr val="595959"/>
              </a:buClr>
              <a:buFont typeface="Systemschrift Normal"/>
              <a:buChar char="✓"/>
              <a:tabLst>
                <a:tab algn="l" pos="0"/>
              </a:tabLst>
            </a:pPr>
            <a:r>
              <a:rPr b="0" lang="en-US" sz="1400" strike="noStrike" u="none">
                <a:solidFill>
                  <a:schemeClr val="dk2"/>
                </a:solidFill>
                <a:uFillTx/>
                <a:latin typeface="Open Sans"/>
                <a:ea typeface="Open Sans"/>
              </a:rPr>
              <a:t>Application configuration can be modified</a:t>
            </a:r>
            <a:endParaRPr b="0" lang="en-US" sz="1400" strike="noStrike" u="none">
              <a:solidFill>
                <a:srgbClr val="000000"/>
              </a:solidFill>
              <a:uFillTx/>
              <a:latin typeface="Open Sans"/>
            </a:endParaRPr>
          </a:p>
        </p:txBody>
      </p:sp>
    </p:spTree>
  </p:cSld>
  <mc:AlternateContent>
    <mc:Choice Requires="p14">
      <p:transition spd="slow" p14:dur="2000"/>
    </mc:Choice>
    <mc:Fallback>
      <p:transition spd="slow"/>
    </mc:Fallback>
  </mc:AlternateContent>
  <p:timing>
    <p:tnLst>
      <p:par>
        <p:cTn id="2861" dur="indefinite" restart="never" nodeType="tmRoot">
          <p:childTnLst>
            <p:seq>
              <p:cTn id="2862" dur="indefinite" nodeType="mainSeq">
                <p:childTnLst>
                  <p:par>
                    <p:cTn id="2863" fill="hold">
                      <p:stCondLst>
                        <p:cond delay="indefinite"/>
                      </p:stCondLst>
                      <p:childTnLst>
                        <p:par>
                          <p:cTn id="2864" fill="hold">
                            <p:stCondLst>
                              <p:cond delay="0"/>
                            </p:stCondLst>
                            <p:childTnLst>
                              <p:par>
                                <p:cTn id="2865" nodeType="clickEffect" fill="hold" presetClass="entr" presetID="1">
                                  <p:stCondLst>
                                    <p:cond delay="0"/>
                                  </p:stCondLst>
                                  <p:childTnLst>
                                    <p:set>
                                      <p:cBhvr>
                                        <p:cTn id="2866" dur="1" fill="hold">
                                          <p:stCondLst>
                                            <p:cond delay="0"/>
                                          </p:stCondLst>
                                        </p:cTn>
                                        <p:tgtEl>
                                          <p:spTgt spid="623">
                                            <p:txEl>
                                              <p:pRg st="0" end="0"/>
                                            </p:txEl>
                                          </p:spTgt>
                                        </p:tgtEl>
                                        <p:attrNameLst>
                                          <p:attrName>style.visibility</p:attrName>
                                        </p:attrNameLst>
                                      </p:cBhvr>
                                      <p:to>
                                        <p:strVal val="visible"/>
                                      </p:to>
                                    </p:set>
                                  </p:childTnLst>
                                </p:cTn>
                              </p:par>
                            </p:childTnLst>
                          </p:cTn>
                        </p:par>
                      </p:childTnLst>
                    </p:cTn>
                  </p:par>
                  <p:par>
                    <p:cTn id="2867" fill="hold">
                      <p:stCondLst>
                        <p:cond delay="indefinite"/>
                      </p:stCondLst>
                      <p:childTnLst>
                        <p:par>
                          <p:cTn id="2868" fill="hold">
                            <p:stCondLst>
                              <p:cond delay="0"/>
                            </p:stCondLst>
                            <p:childTnLst>
                              <p:par>
                                <p:cTn id="2869" nodeType="clickEffect" fill="hold" presetClass="entr" presetID="1">
                                  <p:stCondLst>
                                    <p:cond delay="0"/>
                                  </p:stCondLst>
                                  <p:childTnLst>
                                    <p:set>
                                      <p:cBhvr>
                                        <p:cTn id="2870" dur="1" fill="hold">
                                          <p:stCondLst>
                                            <p:cond delay="0"/>
                                          </p:stCondLst>
                                        </p:cTn>
                                        <p:tgtEl>
                                          <p:spTgt spid="623">
                                            <p:txEl>
                                              <p:pRg st="1" end="1"/>
                                            </p:txEl>
                                          </p:spTgt>
                                        </p:tgtEl>
                                        <p:attrNameLst>
                                          <p:attrName>style.visibility</p:attrName>
                                        </p:attrNameLst>
                                      </p:cBhvr>
                                      <p:to>
                                        <p:strVal val="visible"/>
                                      </p:to>
                                    </p:set>
                                  </p:childTnLst>
                                </p:cTn>
                              </p:par>
                            </p:childTnLst>
                          </p:cTn>
                        </p:par>
                      </p:childTnLst>
                    </p:cTn>
                  </p:par>
                  <p:par>
                    <p:cTn id="2871" fill="hold">
                      <p:stCondLst>
                        <p:cond delay="indefinite"/>
                      </p:stCondLst>
                      <p:childTnLst>
                        <p:par>
                          <p:cTn id="2872" fill="hold">
                            <p:stCondLst>
                              <p:cond delay="0"/>
                            </p:stCondLst>
                            <p:childTnLst>
                              <p:par>
                                <p:cTn id="2873" nodeType="clickEffect" fill="hold" presetClass="entr" presetID="1">
                                  <p:stCondLst>
                                    <p:cond delay="0"/>
                                  </p:stCondLst>
                                  <p:childTnLst>
                                    <p:set>
                                      <p:cBhvr>
                                        <p:cTn id="2874" dur="1" fill="hold">
                                          <p:stCondLst>
                                            <p:cond delay="0"/>
                                          </p:stCondLst>
                                        </p:cTn>
                                        <p:tgtEl>
                                          <p:spTgt spid="623">
                                            <p:txEl>
                                              <p:pRg st="2" end="2"/>
                                            </p:txEl>
                                          </p:spTgt>
                                        </p:tgtEl>
                                        <p:attrNameLst>
                                          <p:attrName>style.visibility</p:attrName>
                                        </p:attrNameLst>
                                      </p:cBhvr>
                                      <p:to>
                                        <p:strVal val="visible"/>
                                      </p:to>
                                    </p:set>
                                  </p:childTnLst>
                                </p:cTn>
                              </p:par>
                            </p:childTnLst>
                          </p:cTn>
                        </p:par>
                      </p:childTnLst>
                    </p:cTn>
                  </p:par>
                  <p:par>
                    <p:cTn id="2875" fill="hold">
                      <p:stCondLst>
                        <p:cond delay="indefinite"/>
                      </p:stCondLst>
                      <p:childTnLst>
                        <p:par>
                          <p:cTn id="2876" fill="hold">
                            <p:stCondLst>
                              <p:cond delay="0"/>
                            </p:stCondLst>
                            <p:childTnLst>
                              <p:par>
                                <p:cTn id="2877" nodeType="clickEffect" fill="hold" presetClass="entr" presetID="1">
                                  <p:stCondLst>
                                    <p:cond delay="0"/>
                                  </p:stCondLst>
                                  <p:childTnLst>
                                    <p:set>
                                      <p:cBhvr>
                                        <p:cTn id="2878" dur="1" fill="hold">
                                          <p:stCondLst>
                                            <p:cond delay="0"/>
                                          </p:stCondLst>
                                        </p:cTn>
                                        <p:tgtEl>
                                          <p:spTgt spid="623">
                                            <p:txEl>
                                              <p:pRg st="3" end="3"/>
                                            </p:txEl>
                                          </p:spTgt>
                                        </p:tgtEl>
                                        <p:attrNameLst>
                                          <p:attrName>style.visibility</p:attrName>
                                        </p:attrNameLst>
                                      </p:cBhvr>
                                      <p:to>
                                        <p:strVal val="visible"/>
                                      </p:to>
                                    </p:set>
                                  </p:childTnLst>
                                </p:cTn>
                              </p:par>
                            </p:childTnLst>
                          </p:cTn>
                        </p:par>
                      </p:childTnLst>
                    </p:cTn>
                  </p:par>
                  <p:par>
                    <p:cTn id="2879" fill="hold">
                      <p:stCondLst>
                        <p:cond delay="indefinite"/>
                      </p:stCondLst>
                      <p:childTnLst>
                        <p:par>
                          <p:cTn id="2880" fill="hold">
                            <p:stCondLst>
                              <p:cond delay="0"/>
                            </p:stCondLst>
                            <p:childTnLst>
                              <p:par>
                                <p:cTn id="2881" nodeType="clickEffect" fill="hold" presetClass="entr" presetID="1">
                                  <p:stCondLst>
                                    <p:cond delay="0"/>
                                  </p:stCondLst>
                                  <p:childTnLst>
                                    <p:set>
                                      <p:cBhvr>
                                        <p:cTn id="2882" dur="1" fill="hold">
                                          <p:stCondLst>
                                            <p:cond delay="0"/>
                                          </p:stCondLst>
                                        </p:cTn>
                                        <p:tgtEl>
                                          <p:spTgt spid="623">
                                            <p:txEl>
                                              <p:pRg st="4" end="4"/>
                                            </p:txEl>
                                          </p:spTgt>
                                        </p:tgtEl>
                                        <p:attrNameLst>
                                          <p:attrName>style.visibility</p:attrName>
                                        </p:attrNameLst>
                                      </p:cBhvr>
                                      <p:to>
                                        <p:strVal val="visible"/>
                                      </p:to>
                                    </p:set>
                                  </p:childTnLst>
                                </p:cTn>
                              </p:par>
                            </p:childTnLst>
                          </p:cTn>
                        </p:par>
                      </p:childTnLst>
                    </p:cTn>
                  </p:par>
                  <p:par>
                    <p:cTn id="2883" fill="hold">
                      <p:stCondLst>
                        <p:cond delay="indefinite"/>
                      </p:stCondLst>
                      <p:childTnLst>
                        <p:par>
                          <p:cTn id="2884" fill="hold">
                            <p:stCondLst>
                              <p:cond delay="0"/>
                            </p:stCondLst>
                            <p:childTnLst>
                              <p:par>
                                <p:cTn id="2885" nodeType="clickEffect" fill="hold" presetClass="entr" presetID="1">
                                  <p:stCondLst>
                                    <p:cond delay="0"/>
                                  </p:stCondLst>
                                  <p:childTnLst>
                                    <p:set>
                                      <p:cBhvr>
                                        <p:cTn id="2886" dur="1" fill="hold">
                                          <p:stCondLst>
                                            <p:cond delay="0"/>
                                          </p:stCondLst>
                                        </p:cTn>
                                        <p:tgtEl>
                                          <p:spTgt spid="623">
                                            <p:txEl>
                                              <p:pRg st="5" end="5"/>
                                            </p:txEl>
                                          </p:spTgt>
                                        </p:tgtEl>
                                        <p:attrNameLst>
                                          <p:attrName>style.visibility</p:attrName>
                                        </p:attrNameLst>
                                      </p:cBhvr>
                                      <p:to>
                                        <p:strVal val="visible"/>
                                      </p:to>
                                    </p:set>
                                  </p:childTnLst>
                                </p:cTn>
                              </p:par>
                            </p:childTnLst>
                          </p:cTn>
                        </p:par>
                      </p:childTnLst>
                    </p:cTn>
                  </p:par>
                  <p:par>
                    <p:cTn id="2887" fill="hold">
                      <p:stCondLst>
                        <p:cond delay="indefinite"/>
                      </p:stCondLst>
                      <p:childTnLst>
                        <p:par>
                          <p:cTn id="2888" fill="hold">
                            <p:stCondLst>
                              <p:cond delay="0"/>
                            </p:stCondLst>
                            <p:childTnLst>
                              <p:par>
                                <p:cTn id="2889" nodeType="clickEffect" fill="hold" presetClass="entr" presetID="1">
                                  <p:stCondLst>
                                    <p:cond delay="0"/>
                                  </p:stCondLst>
                                  <p:childTnLst>
                                    <p:set>
                                      <p:cBhvr>
                                        <p:cTn id="2890" dur="1" fill="hold">
                                          <p:stCondLst>
                                            <p:cond delay="0"/>
                                          </p:stCondLst>
                                        </p:cTn>
                                        <p:tgtEl>
                                          <p:spTgt spid="623">
                                            <p:txEl>
                                              <p:pRg st="6" end="6"/>
                                            </p:txEl>
                                          </p:spTgt>
                                        </p:tgtEl>
                                        <p:attrNameLst>
                                          <p:attrName>style.visibility</p:attrName>
                                        </p:attrNameLst>
                                      </p:cBhvr>
                                      <p:to>
                                        <p:strVal val="visible"/>
                                      </p:to>
                                    </p:set>
                                  </p:childTnLst>
                                </p:cTn>
                              </p:par>
                            </p:childTnLst>
                          </p:cTn>
                        </p:par>
                      </p:childTnLst>
                    </p:cTn>
                  </p:par>
                  <p:par>
                    <p:cTn id="2891" fill="hold">
                      <p:stCondLst>
                        <p:cond delay="indefinite"/>
                      </p:stCondLst>
                      <p:childTnLst>
                        <p:par>
                          <p:cTn id="2892" fill="hold">
                            <p:stCondLst>
                              <p:cond delay="0"/>
                            </p:stCondLst>
                            <p:childTnLst>
                              <p:par>
                                <p:cTn id="2893" nodeType="clickEffect" fill="hold" presetClass="entr" presetID="1">
                                  <p:stCondLst>
                                    <p:cond delay="0"/>
                                  </p:stCondLst>
                                  <p:childTnLst>
                                    <p:set>
                                      <p:cBhvr>
                                        <p:cTn id="2894" dur="1" fill="hold">
                                          <p:stCondLst>
                                            <p:cond delay="0"/>
                                          </p:stCondLst>
                                        </p:cTn>
                                        <p:tgtEl>
                                          <p:spTgt spid="623">
                                            <p:txEl>
                                              <p:pRg st="7" end="7"/>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rPr sz="3600" b="0">
                <a:solidFill>
                  <a:srgbClr val="444444"/>
                </a:solidFill>
                <a:latin typeface="Open Sans"/>
              </a:rPr>
              <a:t>Factory Method - Customer Interface</a:t>
            </a:r>
          </a:p>
        </p:txBody>
      </p:sp>
      <p:sp>
        <p:nvSpPr>
          <p:cNvPr id="3" name="Subtitle 2"/>
          <p:cNvSpPr>
            <a:spLocks noGrp="1"/>
          </p:cNvSpPr>
          <p:nvPr>
            <p:ph type="subTitle"/>
          </p:nvPr>
        </p:nvSpPr>
        <p:spPr/>
        <p:txBody>
          <a:bodyPr anchor="t" tIns="152400" bIns="152400" lIns="152400" rIns="152400"/>
          <a:lstStyle/>
          <a:p/>
          <a:p>
            <a:pPr>
              <a:spcAft>
                <a:spcPts val="0"/>
              </a:spcAft>
              <a:defRPr sz="1400" b="0">
                <a:latin typeface="Source Code Pro"/>
              </a:defRPr>
            </a:pPr>
            <a:r>
              <a:t>// Product Interface</a:t>
            </a:r>
            <a:br/>
            <a:r>
              <a:t>public interface Customer {</a:t>
            </a:r>
            <a:br/>
            <a:r>
              <a:t>    String getName();</a:t>
            </a:r>
            <a:br/>
            <a:r>
              <a:t>    String getContractId();</a:t>
            </a:r>
            <a:br/>
            <a:r>
              <a:t>    List&lt;String&gt; getTariffOptions();</a:t>
            </a:r>
            <a:br/>
            <a:r>
              <a:t>    String getPaymentMethod();</a:t>
            </a:r>
            <a:br/>
            <a:r>
              <a:t>    String getSupportLevel();</a:t>
            </a:r>
            <a:br/>
            <a:r>
              <a:t>    void processContract();</a:t>
            </a:r>
            <a:br/>
            <a:r>
              <a:t>}</a:t>
            </a:r>
            <a:br/>
            <a:br/>
            <a:r>
              <a:t>// Konkrete Implementierung</a:t>
            </a:r>
            <a:br/>
            <a:r>
              <a:t>public class PrivateCustomer implements Customer {</a:t>
            </a:r>
            <a:br/>
            <a:r>
              <a:t>    private String name;</a:t>
            </a:r>
            <a:br/>
            <a:r>
              <a:t>    private String contractId;</a:t>
            </a:r>
            <a:br/>
            <a:r>
              <a:t>    private List&lt;String&gt; tariffOptions;</a:t>
            </a:r>
            <a:br/>
            <a:r>
              <a:t>    </a:t>
            </a:r>
            <a:br/>
            <a:r>
              <a:t>    public PrivateCustomer(String name, String contractId) {</a:t>
            </a:r>
            <a:br/>
            <a:r>
              <a:t>        this.name = name;</a:t>
            </a:r>
            <a:br/>
            <a:r>
              <a:t>        this.contractId = contractId;</a:t>
            </a:r>
            <a:br/>
            <a:r>
              <a:t>        this.tariffOptions = Arrays.asList("Basic", "Comfort");</a:t>
            </a:r>
            <a:br/>
            <a:r>
              <a:t>    }</a:t>
            </a:r>
            <a:br/>
            <a:r>
              <a:t>    </a:t>
            </a:r>
            <a:br/>
            <a:r>
              <a:t>    @Override</a:t>
            </a:r>
            <a:br/>
            <a:r>
              <a:t>    public String getPaymentMethod() {</a:t>
            </a:r>
            <a:br/>
            <a:r>
              <a:t>        return "SEPA";</a:t>
            </a:r>
            <a:br/>
            <a:r>
              <a:t>    }</a:t>
            </a:r>
            <a:br/>
            <a:r>
              <a:t>    </a:t>
            </a:r>
            <a:br/>
            <a:r>
              <a:t>    @Override</a:t>
            </a:r>
            <a:br/>
            <a:r>
              <a:t>    public void processContract() {</a:t>
            </a:r>
            <a:br/>
            <a:r>
              <a:t>        validatePersonalData();</a:t>
            </a:r>
            <a:br/>
            <a:r>
              <a:t>        setupBasicServices();</a:t>
            </a:r>
            <a:br/>
            <a:r>
              <a:t>    }</a:t>
            </a:r>
            <a:br/>
            <a:r>
              <a:t>}</a:t>
            </a:r>
          </a:p>
        </p:txBody>
      </p:sp>
    </p:spTree>
  </p:cSld>
  <p:clrMapOvr>
    <a:masterClrMapping/>
  </p:clrMapOvr>
</p:sld>
</file>

<file path=ppt/slides/slide1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rPr sz="3600" b="0">
                <a:solidFill>
                  <a:srgbClr val="444444"/>
                </a:solidFill>
                <a:latin typeface="Open Sans"/>
              </a:rPr>
              <a:t>Factory Method - Customer Interface</a:t>
            </a:r>
          </a:p>
        </p:txBody>
      </p:sp>
      <p:sp>
        <p:nvSpPr>
          <p:cNvPr id="3" name="Subtitle 2"/>
          <p:cNvSpPr>
            <a:spLocks noGrp="1"/>
          </p:cNvSpPr>
          <p:nvPr>
            <p:ph type="subTitle"/>
          </p:nvPr>
        </p:nvSpPr>
        <p:spPr/>
        <p:txBody>
          <a:bodyPr anchor="t" tIns="152400" bIns="152400" lIns="152400" rIns="152400"/>
          <a:lstStyle/>
          <a:p/>
          <a:p>
            <a:pPr>
              <a:spcAft>
                <a:spcPts val="0"/>
              </a:spcAft>
              <a:defRPr sz="1400" b="0">
                <a:latin typeface="Source Code Pro"/>
              </a:defRPr>
            </a:pPr>
            <a:r>
              <a:t>// Product Interface</a:t>
            </a:r>
            <a:br/>
            <a:r>
              <a:t>public interface Customer {</a:t>
            </a:r>
            <a:br/>
            <a:r>
              <a:t>    String getName();</a:t>
            </a:r>
            <a:br/>
            <a:r>
              <a:t>    String getContractId();</a:t>
            </a:r>
            <a:br/>
            <a:r>
              <a:t>    List&lt;String&gt; getTariffOptions();</a:t>
            </a:r>
            <a:br/>
            <a:r>
              <a:t>    String getPaymentMethod();</a:t>
            </a:r>
            <a:br/>
            <a:r>
              <a:t>    String getSupportLevel();</a:t>
            </a:r>
            <a:br/>
            <a:r>
              <a:t>    void processContract();</a:t>
            </a:r>
            <a:br/>
            <a:r>
              <a:t>}</a:t>
            </a:r>
            <a:br/>
            <a:br/>
            <a:r>
              <a:t>// Konkrete Implementierung</a:t>
            </a:r>
            <a:br/>
            <a:r>
              <a:t>public class PrivateCustomer implements Customer {</a:t>
            </a:r>
            <a:br/>
            <a:r>
              <a:t>    private String name;</a:t>
            </a:r>
            <a:br/>
            <a:r>
              <a:t>    private String contractId;</a:t>
            </a:r>
            <a:br/>
            <a:r>
              <a:t>    private List&lt;String&gt; tariffOptions;</a:t>
            </a:r>
            <a:br/>
            <a:r>
              <a:t>    </a:t>
            </a:r>
            <a:br/>
            <a:r>
              <a:t>    public PrivateCustomer(String name, String contractId) {</a:t>
            </a:r>
            <a:br/>
            <a:r>
              <a:t>        this.name = name;</a:t>
            </a:r>
            <a:br/>
            <a:r>
              <a:t>        this.contractId = contractId;</a:t>
            </a:r>
            <a:br/>
            <a:r>
              <a:t>        this.tariffOptions = Arrays.asList("Basic", "Comfort");</a:t>
            </a:r>
            <a:br/>
            <a:r>
              <a:t>    }</a:t>
            </a:r>
            <a:br/>
            <a:r>
              <a:t>    </a:t>
            </a:r>
            <a:br/>
            <a:r>
              <a:t>    @Override</a:t>
            </a:r>
            <a:br/>
            <a:r>
              <a:t>    public String getPaymentMethod() {</a:t>
            </a:r>
            <a:br/>
            <a:r>
              <a:t>        return "SEPA";</a:t>
            </a:r>
            <a:br/>
            <a:r>
              <a:t>    }</a:t>
            </a:r>
            <a:br/>
            <a:r>
              <a:t>    </a:t>
            </a:r>
            <a:br/>
            <a:r>
              <a:t>    @Override</a:t>
            </a:r>
            <a:br/>
            <a:r>
              <a:t>    public void processContract() {</a:t>
            </a:r>
            <a:br/>
            <a:r>
              <a:t>        validatePersonalData();</a:t>
            </a:r>
            <a:br/>
            <a:r>
              <a:t>        setupBasicServices();</a:t>
            </a:r>
            <a:br/>
            <a:r>
              <a:t>    }</a:t>
            </a:r>
            <a:br/>
            <a:r>
              <a:t>}</a:t>
            </a:r>
          </a:p>
        </p:txBody>
      </p:sp>
    </p:spTree>
  </p:cSld>
  <p:clrMapOvr>
    <a:masterClrMapping/>
  </p:clrMapOvr>
</p:sld>
</file>

<file path=ppt/slides/slide18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24" name="PlaceHolder 1"/>
          <p:cNvSpPr>
            <a:spLocks noGrp="1"/>
          </p:cNvSpPr>
          <p:nvPr>
            <p:ph type="title"/>
          </p:nvPr>
        </p:nvSpPr>
        <p:spPr>
          <a:xfrm>
            <a:off x="311760" y="444960"/>
            <a:ext cx="7683120" cy="609840"/>
          </a:xfrm>
          <a:prstGeom prst="rect">
            <a:avLst/>
          </a:prstGeom>
          <a:noFill/>
          <a:ln w="0">
            <a:noFill/>
          </a:ln>
        </p:spPr>
        <p:txBody>
          <a:bodyPr lIns="91440" rIns="91440" tIns="91440" bIns="91440" anchor="t">
            <a:noAutofit/>
          </a:bodyPr>
          <a:p>
            <a:pPr indent="0">
              <a:lnSpc>
                <a:spcPct val="100000"/>
              </a:lnSpc>
              <a:buNone/>
            </a:pPr>
            <a:r>
              <a:rPr b="0" lang="en-US" sz="2800" strike="noStrike" u="none">
                <a:solidFill>
                  <a:schemeClr val="dk1"/>
                </a:solidFill>
                <a:uFillTx/>
                <a:latin typeface="Open Sans"/>
                <a:ea typeface="Open Sans"/>
              </a:rPr>
              <a:t>Application Readiness Lift &amp; Shift (Part 3)</a:t>
            </a:r>
            <a:endParaRPr b="0" lang="en-US" sz="2800" strike="noStrike" u="none">
              <a:solidFill>
                <a:srgbClr val="000000"/>
              </a:solidFill>
              <a:uFillTx/>
              <a:latin typeface="Arial"/>
            </a:endParaRPr>
          </a:p>
        </p:txBody>
      </p:sp>
      <p:sp>
        <p:nvSpPr>
          <p:cNvPr id="625" name="PlaceHolder 2"/>
          <p:cNvSpPr>
            <a:spLocks noGrp="1"/>
          </p:cNvSpPr>
          <p:nvPr>
            <p:ph/>
          </p:nvPr>
        </p:nvSpPr>
        <p:spPr>
          <a:xfrm>
            <a:off x="311760" y="1152360"/>
            <a:ext cx="8520120" cy="3416040"/>
          </a:xfrm>
          <a:prstGeom prst="rect">
            <a:avLst/>
          </a:prstGeom>
          <a:noFill/>
          <a:ln w="0">
            <a:noFill/>
          </a:ln>
        </p:spPr>
        <p:txBody>
          <a:bodyPr numCol="1" spcCol="0" lIns="91440" rIns="91440" tIns="91440" bIns="91440" anchor="t">
            <a:noAutofit/>
          </a:bodyPr>
          <a:p>
            <a:pPr marL="114480" indent="0">
              <a:lnSpc>
                <a:spcPct val="200000"/>
              </a:lnSpc>
              <a:buNone/>
              <a:tabLst>
                <a:tab algn="l" pos="0"/>
              </a:tabLst>
            </a:pPr>
            <a:r>
              <a:rPr b="1" lang="en-US" sz="1400" strike="noStrike" u="none">
                <a:solidFill>
                  <a:schemeClr val="dk2"/>
                </a:solidFill>
                <a:uFillTx/>
                <a:latin typeface="Open Sans SemiBold"/>
                <a:ea typeface="Open Sans SemiBold"/>
              </a:rPr>
              <a:t>Backup &amp; Recovery</a:t>
            </a:r>
            <a:endParaRPr b="0" lang="en-US" sz="1400" strike="noStrike" u="none">
              <a:solidFill>
                <a:srgbClr val="000000"/>
              </a:solidFill>
              <a:uFillTx/>
              <a:latin typeface="Open Sans"/>
            </a:endParaRPr>
          </a:p>
          <a:p>
            <a:pPr marL="457200" indent="-343080">
              <a:lnSpc>
                <a:spcPct val="200000"/>
              </a:lnSpc>
              <a:buClr>
                <a:srgbClr val="595959"/>
              </a:buClr>
              <a:buFont typeface="Systemschrift Normal"/>
              <a:buChar char="✓"/>
              <a:tabLst>
                <a:tab algn="l" pos="0"/>
              </a:tabLst>
            </a:pPr>
            <a:r>
              <a:rPr b="0" lang="en-US" sz="1400" strike="noStrike" u="none">
                <a:solidFill>
                  <a:schemeClr val="dk2"/>
                </a:solidFill>
                <a:uFillTx/>
                <a:latin typeface="Open Sans"/>
                <a:ea typeface="Open Sans"/>
              </a:rPr>
              <a:t>Application backup procedures are defined and tested</a:t>
            </a:r>
            <a:endParaRPr b="0" lang="en-US" sz="1400" strike="noStrike" u="none">
              <a:solidFill>
                <a:srgbClr val="000000"/>
              </a:solidFill>
              <a:uFillTx/>
              <a:latin typeface="Open Sans"/>
            </a:endParaRPr>
          </a:p>
          <a:p>
            <a:pPr marL="457200" indent="-343080">
              <a:lnSpc>
                <a:spcPct val="200000"/>
              </a:lnSpc>
              <a:buClr>
                <a:srgbClr val="595959"/>
              </a:buClr>
              <a:buFont typeface="Systemschrift Normal"/>
              <a:buChar char="✓"/>
              <a:tabLst>
                <a:tab algn="l" pos="0"/>
              </a:tabLst>
            </a:pPr>
            <a:r>
              <a:rPr b="0" lang="en-US" sz="1400" strike="noStrike" u="none">
                <a:solidFill>
                  <a:schemeClr val="dk2"/>
                </a:solidFill>
                <a:uFillTx/>
                <a:latin typeface="Open Sans"/>
                <a:ea typeface="Open Sans"/>
              </a:rPr>
              <a:t>Data recovery procedures are documented and verified</a:t>
            </a:r>
            <a:endParaRPr b="0" lang="en-US" sz="1400" strike="noStrike" u="none">
              <a:solidFill>
                <a:srgbClr val="000000"/>
              </a:solidFill>
              <a:uFillTx/>
              <a:latin typeface="Open Sans"/>
            </a:endParaRPr>
          </a:p>
          <a:p>
            <a:pPr marL="457200" indent="-343080">
              <a:lnSpc>
                <a:spcPct val="200000"/>
              </a:lnSpc>
              <a:buClr>
                <a:srgbClr val="595959"/>
              </a:buClr>
              <a:buFont typeface="Systemschrift Normal"/>
              <a:buChar char="✓"/>
              <a:tabLst>
                <a:tab algn="l" pos="0"/>
              </a:tabLst>
            </a:pPr>
            <a:r>
              <a:rPr b="0" lang="en-US" sz="1400" strike="noStrike" u="none">
                <a:solidFill>
                  <a:schemeClr val="dk2"/>
                </a:solidFill>
                <a:uFillTx/>
                <a:latin typeface="Open Sans"/>
                <a:ea typeface="Open Sans"/>
              </a:rPr>
              <a:t>Disaster recovery requirements are identified</a:t>
            </a:r>
            <a:endParaRPr b="0" lang="en-US" sz="1400" strike="noStrike" u="none">
              <a:solidFill>
                <a:srgbClr val="000000"/>
              </a:solidFill>
              <a:uFillTx/>
              <a:latin typeface="Open Sans"/>
            </a:endParaRPr>
          </a:p>
          <a:p>
            <a:pPr marL="114480" indent="0">
              <a:lnSpc>
                <a:spcPct val="200000"/>
              </a:lnSpc>
              <a:buNone/>
              <a:tabLst>
                <a:tab algn="l" pos="0"/>
              </a:tabLst>
            </a:pPr>
            <a:r>
              <a:rPr b="1" lang="en-US" sz="1400" strike="noStrike" u="none">
                <a:solidFill>
                  <a:schemeClr val="dk2"/>
                </a:solidFill>
                <a:uFillTx/>
                <a:latin typeface="Open Sans SemiBold"/>
                <a:ea typeface="Open Sans SemiBold"/>
              </a:rPr>
              <a:t>Compliance &amp; Security</a:t>
            </a:r>
            <a:endParaRPr b="0" lang="en-US" sz="1400" strike="noStrike" u="none">
              <a:solidFill>
                <a:srgbClr val="000000"/>
              </a:solidFill>
              <a:uFillTx/>
              <a:latin typeface="Open Sans"/>
            </a:endParaRPr>
          </a:p>
          <a:p>
            <a:pPr marL="457200" indent="-343080">
              <a:lnSpc>
                <a:spcPct val="200000"/>
              </a:lnSpc>
              <a:buClr>
                <a:srgbClr val="595959"/>
              </a:buClr>
              <a:buFont typeface="Systemschrift Normal"/>
              <a:buChar char="✓"/>
              <a:tabLst>
                <a:tab algn="l" pos="0"/>
              </a:tabLst>
            </a:pPr>
            <a:r>
              <a:rPr b="0" lang="en-US" sz="1400" strike="noStrike" u="none">
                <a:solidFill>
                  <a:schemeClr val="dk2"/>
                </a:solidFill>
                <a:uFillTx/>
                <a:latin typeface="Open Sans"/>
                <a:ea typeface="Open Sans"/>
              </a:rPr>
              <a:t>Application security requirements are documented</a:t>
            </a:r>
            <a:endParaRPr b="0" lang="en-US" sz="1400" strike="noStrike" u="none">
              <a:solidFill>
                <a:srgbClr val="000000"/>
              </a:solidFill>
              <a:uFillTx/>
              <a:latin typeface="Open Sans"/>
            </a:endParaRPr>
          </a:p>
          <a:p>
            <a:pPr marL="457200" indent="-343080">
              <a:lnSpc>
                <a:spcPct val="200000"/>
              </a:lnSpc>
              <a:buClr>
                <a:srgbClr val="595959"/>
              </a:buClr>
              <a:buFont typeface="Systemschrift Normal"/>
              <a:buChar char="✓"/>
              <a:tabLst>
                <a:tab algn="l" pos="0"/>
              </a:tabLst>
            </a:pPr>
            <a:r>
              <a:rPr b="0" lang="en-US" sz="1400" strike="noStrike" u="none">
                <a:solidFill>
                  <a:schemeClr val="dk2"/>
                </a:solidFill>
                <a:uFillTx/>
                <a:latin typeface="Open Sans"/>
                <a:ea typeface="Open Sans"/>
              </a:rPr>
              <a:t>Data classification and handling requirements are identified</a:t>
            </a:r>
            <a:endParaRPr b="0" lang="en-US" sz="1400" strike="noStrike" u="none">
              <a:solidFill>
                <a:srgbClr val="000000"/>
              </a:solidFill>
              <a:uFillTx/>
              <a:latin typeface="Open Sans"/>
            </a:endParaRPr>
          </a:p>
          <a:p>
            <a:pPr marL="457200" indent="-343080">
              <a:lnSpc>
                <a:spcPct val="200000"/>
              </a:lnSpc>
              <a:buClr>
                <a:srgbClr val="595959"/>
              </a:buClr>
              <a:buFont typeface="Systemschrift Normal"/>
              <a:buChar char="✓"/>
              <a:tabLst>
                <a:tab algn="l" pos="0"/>
              </a:tabLst>
            </a:pPr>
            <a:r>
              <a:rPr b="0" lang="en-US" sz="1400" strike="noStrike" u="none">
                <a:solidFill>
                  <a:schemeClr val="dk2"/>
                </a:solidFill>
                <a:uFillTx/>
                <a:latin typeface="Open Sans"/>
                <a:ea typeface="Open Sans"/>
              </a:rPr>
              <a:t>Compliance requirements (if any) are documented and addressed</a:t>
            </a:r>
            <a:endParaRPr b="0" lang="en-US" sz="1400" strike="noStrike" u="none">
              <a:solidFill>
                <a:srgbClr val="000000"/>
              </a:solidFill>
              <a:uFillTx/>
              <a:latin typeface="Open Sans"/>
            </a:endParaRPr>
          </a:p>
        </p:txBody>
      </p:sp>
    </p:spTree>
  </p:cSld>
  <mc:AlternateContent>
    <mc:Choice Requires="p14">
      <p:transition spd="slow" p14:dur="2000"/>
    </mc:Choice>
    <mc:Fallback>
      <p:transition spd="slow"/>
    </mc:Fallback>
  </mc:AlternateContent>
  <p:timing>
    <p:tnLst>
      <p:par>
        <p:cTn id="2895" dur="indefinite" restart="never" nodeType="tmRoot">
          <p:childTnLst>
            <p:seq>
              <p:cTn id="2896" dur="indefinite" nodeType="mainSeq">
                <p:childTnLst>
                  <p:par>
                    <p:cTn id="2897" fill="hold">
                      <p:stCondLst>
                        <p:cond delay="indefinite"/>
                      </p:stCondLst>
                      <p:childTnLst>
                        <p:par>
                          <p:cTn id="2898" fill="hold">
                            <p:stCondLst>
                              <p:cond delay="0"/>
                            </p:stCondLst>
                            <p:childTnLst>
                              <p:par>
                                <p:cTn id="2899" nodeType="clickEffect" fill="hold" presetClass="entr" presetID="1">
                                  <p:stCondLst>
                                    <p:cond delay="0"/>
                                  </p:stCondLst>
                                  <p:childTnLst>
                                    <p:set>
                                      <p:cBhvr>
                                        <p:cTn id="2900" dur="1" fill="hold">
                                          <p:stCondLst>
                                            <p:cond delay="0"/>
                                          </p:stCondLst>
                                        </p:cTn>
                                        <p:tgtEl>
                                          <p:spTgt spid="625">
                                            <p:txEl>
                                              <p:pRg st="0" end="0"/>
                                            </p:txEl>
                                          </p:spTgt>
                                        </p:tgtEl>
                                        <p:attrNameLst>
                                          <p:attrName>style.visibility</p:attrName>
                                        </p:attrNameLst>
                                      </p:cBhvr>
                                      <p:to>
                                        <p:strVal val="visible"/>
                                      </p:to>
                                    </p:set>
                                  </p:childTnLst>
                                </p:cTn>
                              </p:par>
                            </p:childTnLst>
                          </p:cTn>
                        </p:par>
                      </p:childTnLst>
                    </p:cTn>
                  </p:par>
                  <p:par>
                    <p:cTn id="2901" fill="hold">
                      <p:stCondLst>
                        <p:cond delay="indefinite"/>
                      </p:stCondLst>
                      <p:childTnLst>
                        <p:par>
                          <p:cTn id="2902" fill="hold">
                            <p:stCondLst>
                              <p:cond delay="0"/>
                            </p:stCondLst>
                            <p:childTnLst>
                              <p:par>
                                <p:cTn id="2903" nodeType="clickEffect" fill="hold" presetClass="entr" presetID="1">
                                  <p:stCondLst>
                                    <p:cond delay="0"/>
                                  </p:stCondLst>
                                  <p:childTnLst>
                                    <p:set>
                                      <p:cBhvr>
                                        <p:cTn id="2904" dur="1" fill="hold">
                                          <p:stCondLst>
                                            <p:cond delay="0"/>
                                          </p:stCondLst>
                                        </p:cTn>
                                        <p:tgtEl>
                                          <p:spTgt spid="625">
                                            <p:txEl>
                                              <p:pRg st="1" end="1"/>
                                            </p:txEl>
                                          </p:spTgt>
                                        </p:tgtEl>
                                        <p:attrNameLst>
                                          <p:attrName>style.visibility</p:attrName>
                                        </p:attrNameLst>
                                      </p:cBhvr>
                                      <p:to>
                                        <p:strVal val="visible"/>
                                      </p:to>
                                    </p:set>
                                  </p:childTnLst>
                                </p:cTn>
                              </p:par>
                            </p:childTnLst>
                          </p:cTn>
                        </p:par>
                      </p:childTnLst>
                    </p:cTn>
                  </p:par>
                  <p:par>
                    <p:cTn id="2905" fill="hold">
                      <p:stCondLst>
                        <p:cond delay="indefinite"/>
                      </p:stCondLst>
                      <p:childTnLst>
                        <p:par>
                          <p:cTn id="2906" fill="hold">
                            <p:stCondLst>
                              <p:cond delay="0"/>
                            </p:stCondLst>
                            <p:childTnLst>
                              <p:par>
                                <p:cTn id="2907" nodeType="clickEffect" fill="hold" presetClass="entr" presetID="1">
                                  <p:stCondLst>
                                    <p:cond delay="0"/>
                                  </p:stCondLst>
                                  <p:childTnLst>
                                    <p:set>
                                      <p:cBhvr>
                                        <p:cTn id="2908" dur="1" fill="hold">
                                          <p:stCondLst>
                                            <p:cond delay="0"/>
                                          </p:stCondLst>
                                        </p:cTn>
                                        <p:tgtEl>
                                          <p:spTgt spid="625">
                                            <p:txEl>
                                              <p:pRg st="2" end="2"/>
                                            </p:txEl>
                                          </p:spTgt>
                                        </p:tgtEl>
                                        <p:attrNameLst>
                                          <p:attrName>style.visibility</p:attrName>
                                        </p:attrNameLst>
                                      </p:cBhvr>
                                      <p:to>
                                        <p:strVal val="visible"/>
                                      </p:to>
                                    </p:set>
                                  </p:childTnLst>
                                </p:cTn>
                              </p:par>
                            </p:childTnLst>
                          </p:cTn>
                        </p:par>
                      </p:childTnLst>
                    </p:cTn>
                  </p:par>
                  <p:par>
                    <p:cTn id="2909" fill="hold">
                      <p:stCondLst>
                        <p:cond delay="indefinite"/>
                      </p:stCondLst>
                      <p:childTnLst>
                        <p:par>
                          <p:cTn id="2910" fill="hold">
                            <p:stCondLst>
                              <p:cond delay="0"/>
                            </p:stCondLst>
                            <p:childTnLst>
                              <p:par>
                                <p:cTn id="2911" nodeType="clickEffect" fill="hold" presetClass="entr" presetID="1">
                                  <p:stCondLst>
                                    <p:cond delay="0"/>
                                  </p:stCondLst>
                                  <p:childTnLst>
                                    <p:set>
                                      <p:cBhvr>
                                        <p:cTn id="2912" dur="1" fill="hold">
                                          <p:stCondLst>
                                            <p:cond delay="0"/>
                                          </p:stCondLst>
                                        </p:cTn>
                                        <p:tgtEl>
                                          <p:spTgt spid="625">
                                            <p:txEl>
                                              <p:pRg st="3" end="3"/>
                                            </p:txEl>
                                          </p:spTgt>
                                        </p:tgtEl>
                                        <p:attrNameLst>
                                          <p:attrName>style.visibility</p:attrName>
                                        </p:attrNameLst>
                                      </p:cBhvr>
                                      <p:to>
                                        <p:strVal val="visible"/>
                                      </p:to>
                                    </p:set>
                                  </p:childTnLst>
                                </p:cTn>
                              </p:par>
                            </p:childTnLst>
                          </p:cTn>
                        </p:par>
                      </p:childTnLst>
                    </p:cTn>
                  </p:par>
                  <p:par>
                    <p:cTn id="2913" fill="hold">
                      <p:stCondLst>
                        <p:cond delay="indefinite"/>
                      </p:stCondLst>
                      <p:childTnLst>
                        <p:par>
                          <p:cTn id="2914" fill="hold">
                            <p:stCondLst>
                              <p:cond delay="0"/>
                            </p:stCondLst>
                            <p:childTnLst>
                              <p:par>
                                <p:cTn id="2915" nodeType="clickEffect" fill="hold" presetClass="entr" presetID="1">
                                  <p:stCondLst>
                                    <p:cond delay="0"/>
                                  </p:stCondLst>
                                  <p:childTnLst>
                                    <p:set>
                                      <p:cBhvr>
                                        <p:cTn id="2916" dur="1" fill="hold">
                                          <p:stCondLst>
                                            <p:cond delay="0"/>
                                          </p:stCondLst>
                                        </p:cTn>
                                        <p:tgtEl>
                                          <p:spTgt spid="625">
                                            <p:txEl>
                                              <p:pRg st="4" end="4"/>
                                            </p:txEl>
                                          </p:spTgt>
                                        </p:tgtEl>
                                        <p:attrNameLst>
                                          <p:attrName>style.visibility</p:attrName>
                                        </p:attrNameLst>
                                      </p:cBhvr>
                                      <p:to>
                                        <p:strVal val="visible"/>
                                      </p:to>
                                    </p:set>
                                  </p:childTnLst>
                                </p:cTn>
                              </p:par>
                            </p:childTnLst>
                          </p:cTn>
                        </p:par>
                      </p:childTnLst>
                    </p:cTn>
                  </p:par>
                  <p:par>
                    <p:cTn id="2917" fill="hold">
                      <p:stCondLst>
                        <p:cond delay="indefinite"/>
                      </p:stCondLst>
                      <p:childTnLst>
                        <p:par>
                          <p:cTn id="2918" fill="hold">
                            <p:stCondLst>
                              <p:cond delay="0"/>
                            </p:stCondLst>
                            <p:childTnLst>
                              <p:par>
                                <p:cTn id="2919" nodeType="clickEffect" fill="hold" presetClass="entr" presetID="1">
                                  <p:stCondLst>
                                    <p:cond delay="0"/>
                                  </p:stCondLst>
                                  <p:childTnLst>
                                    <p:set>
                                      <p:cBhvr>
                                        <p:cTn id="2920" dur="1" fill="hold">
                                          <p:stCondLst>
                                            <p:cond delay="0"/>
                                          </p:stCondLst>
                                        </p:cTn>
                                        <p:tgtEl>
                                          <p:spTgt spid="625">
                                            <p:txEl>
                                              <p:pRg st="5" end="5"/>
                                            </p:txEl>
                                          </p:spTgt>
                                        </p:tgtEl>
                                        <p:attrNameLst>
                                          <p:attrName>style.visibility</p:attrName>
                                        </p:attrNameLst>
                                      </p:cBhvr>
                                      <p:to>
                                        <p:strVal val="visible"/>
                                      </p:to>
                                    </p:set>
                                  </p:childTnLst>
                                </p:cTn>
                              </p:par>
                            </p:childTnLst>
                          </p:cTn>
                        </p:par>
                      </p:childTnLst>
                    </p:cTn>
                  </p:par>
                  <p:par>
                    <p:cTn id="2921" fill="hold">
                      <p:stCondLst>
                        <p:cond delay="indefinite"/>
                      </p:stCondLst>
                      <p:childTnLst>
                        <p:par>
                          <p:cTn id="2922" fill="hold">
                            <p:stCondLst>
                              <p:cond delay="0"/>
                            </p:stCondLst>
                            <p:childTnLst>
                              <p:par>
                                <p:cTn id="2923" nodeType="clickEffect" fill="hold" presetClass="entr" presetID="1">
                                  <p:stCondLst>
                                    <p:cond delay="0"/>
                                  </p:stCondLst>
                                  <p:childTnLst>
                                    <p:set>
                                      <p:cBhvr>
                                        <p:cTn id="2924" dur="1" fill="hold">
                                          <p:stCondLst>
                                            <p:cond delay="0"/>
                                          </p:stCondLst>
                                        </p:cTn>
                                        <p:tgtEl>
                                          <p:spTgt spid="625">
                                            <p:txEl>
                                              <p:pRg st="6" end="6"/>
                                            </p:txEl>
                                          </p:spTgt>
                                        </p:tgtEl>
                                        <p:attrNameLst>
                                          <p:attrName>style.visibility</p:attrName>
                                        </p:attrNameLst>
                                      </p:cBhvr>
                                      <p:to>
                                        <p:strVal val="visible"/>
                                      </p:to>
                                    </p:set>
                                  </p:childTnLst>
                                </p:cTn>
                              </p:par>
                            </p:childTnLst>
                          </p:cTn>
                        </p:par>
                      </p:childTnLst>
                    </p:cTn>
                  </p:par>
                  <p:par>
                    <p:cTn id="2925" fill="hold">
                      <p:stCondLst>
                        <p:cond delay="indefinite"/>
                      </p:stCondLst>
                      <p:childTnLst>
                        <p:par>
                          <p:cTn id="2926" fill="hold">
                            <p:stCondLst>
                              <p:cond delay="0"/>
                            </p:stCondLst>
                            <p:childTnLst>
                              <p:par>
                                <p:cTn id="2927" nodeType="clickEffect" fill="hold" presetClass="entr" presetID="1">
                                  <p:stCondLst>
                                    <p:cond delay="0"/>
                                  </p:stCondLst>
                                  <p:childTnLst>
                                    <p:set>
                                      <p:cBhvr>
                                        <p:cTn id="2928" dur="1" fill="hold">
                                          <p:stCondLst>
                                            <p:cond delay="0"/>
                                          </p:stCondLst>
                                        </p:cTn>
                                        <p:tgtEl>
                                          <p:spTgt spid="625">
                                            <p:txEl>
                                              <p:pRg st="7" end="7"/>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26" name="PlaceHolder 1"/>
          <p:cNvSpPr>
            <a:spLocks noGrp="1"/>
          </p:cNvSpPr>
          <p:nvPr>
            <p:ph type="title"/>
          </p:nvPr>
        </p:nvSpPr>
        <p:spPr>
          <a:xfrm>
            <a:off x="311760" y="444960"/>
            <a:ext cx="7683120" cy="609840"/>
          </a:xfrm>
          <a:prstGeom prst="rect">
            <a:avLst/>
          </a:prstGeom>
          <a:noFill/>
          <a:ln w="0">
            <a:noFill/>
          </a:ln>
        </p:spPr>
        <p:txBody>
          <a:bodyPr lIns="91440" rIns="91440" tIns="91440" bIns="91440" anchor="t">
            <a:noAutofit/>
          </a:bodyPr>
          <a:p>
            <a:pPr indent="0">
              <a:lnSpc>
                <a:spcPct val="100000"/>
              </a:lnSpc>
              <a:buNone/>
            </a:pPr>
            <a:r>
              <a:rPr b="0" lang="en-US" sz="2800" strike="noStrike" u="none">
                <a:solidFill>
                  <a:schemeClr val="dk1"/>
                </a:solidFill>
                <a:uFillTx/>
                <a:latin typeface="Open Sans"/>
                <a:ea typeface="Open Sans"/>
              </a:rPr>
              <a:t>Application Readiness Lift &amp; Shift (Part 4)</a:t>
            </a:r>
            <a:endParaRPr b="0" lang="en-US" sz="2800" strike="noStrike" u="none">
              <a:solidFill>
                <a:srgbClr val="000000"/>
              </a:solidFill>
              <a:uFillTx/>
              <a:latin typeface="Arial"/>
            </a:endParaRPr>
          </a:p>
        </p:txBody>
      </p:sp>
      <p:sp>
        <p:nvSpPr>
          <p:cNvPr id="627" name="PlaceHolder 2"/>
          <p:cNvSpPr>
            <a:spLocks noGrp="1"/>
          </p:cNvSpPr>
          <p:nvPr>
            <p:ph/>
          </p:nvPr>
        </p:nvSpPr>
        <p:spPr>
          <a:xfrm>
            <a:off x="311760" y="1152360"/>
            <a:ext cx="8520120" cy="3416040"/>
          </a:xfrm>
          <a:prstGeom prst="rect">
            <a:avLst/>
          </a:prstGeom>
          <a:noFill/>
          <a:ln w="0">
            <a:noFill/>
          </a:ln>
        </p:spPr>
        <p:txBody>
          <a:bodyPr numCol="1" spcCol="0" lIns="91440" rIns="91440" tIns="91440" bIns="91440" anchor="t">
            <a:noAutofit/>
          </a:bodyPr>
          <a:p>
            <a:pPr marL="114480" indent="0">
              <a:lnSpc>
                <a:spcPct val="200000"/>
              </a:lnSpc>
              <a:buNone/>
              <a:tabLst>
                <a:tab algn="l" pos="0"/>
              </a:tabLst>
            </a:pPr>
            <a:r>
              <a:rPr b="1" lang="en-US" sz="1400" strike="noStrike" u="none">
                <a:solidFill>
                  <a:schemeClr val="dk2"/>
                </a:solidFill>
                <a:uFillTx/>
                <a:latin typeface="Open Sans SemiBold"/>
                <a:ea typeface="Open Sans SemiBold"/>
              </a:rPr>
              <a:t>Performance &amp; Monitoring</a:t>
            </a:r>
            <a:endParaRPr b="0" lang="en-US" sz="1400" strike="noStrike" u="none">
              <a:solidFill>
                <a:srgbClr val="000000"/>
              </a:solidFill>
              <a:uFillTx/>
              <a:latin typeface="Open Sans"/>
            </a:endParaRPr>
          </a:p>
          <a:p>
            <a:pPr marL="457200" indent="-343080">
              <a:lnSpc>
                <a:spcPct val="200000"/>
              </a:lnSpc>
              <a:buClr>
                <a:srgbClr val="595959"/>
              </a:buClr>
              <a:buFont typeface="Systemschrift Normal"/>
              <a:buChar char="✓"/>
              <a:tabLst>
                <a:tab algn="l" pos="0"/>
              </a:tabLst>
            </a:pPr>
            <a:r>
              <a:rPr b="0" lang="en-US" sz="1400" strike="noStrike" u="none">
                <a:solidFill>
                  <a:schemeClr val="dk2"/>
                </a:solidFill>
                <a:uFillTx/>
                <a:latin typeface="Open Sans"/>
                <a:ea typeface="Open Sans"/>
              </a:rPr>
              <a:t>Performance baseline metrics are established</a:t>
            </a:r>
            <a:endParaRPr b="0" lang="en-US" sz="1400" strike="noStrike" u="none">
              <a:solidFill>
                <a:srgbClr val="000000"/>
              </a:solidFill>
              <a:uFillTx/>
              <a:latin typeface="Open Sans"/>
            </a:endParaRPr>
          </a:p>
          <a:p>
            <a:pPr marL="457200" indent="-343080">
              <a:lnSpc>
                <a:spcPct val="200000"/>
              </a:lnSpc>
              <a:buClr>
                <a:srgbClr val="595959"/>
              </a:buClr>
              <a:buFont typeface="Systemschrift Normal"/>
              <a:buChar char="✓"/>
              <a:tabLst>
                <a:tab algn="l" pos="0"/>
              </a:tabLst>
            </a:pPr>
            <a:r>
              <a:rPr b="0" lang="en-US" sz="1400" strike="noStrike" u="none">
                <a:solidFill>
                  <a:schemeClr val="dk2"/>
                </a:solidFill>
                <a:uFillTx/>
                <a:latin typeface="Open Sans"/>
                <a:ea typeface="Open Sans"/>
              </a:rPr>
              <a:t>Monitoring requirements are defined</a:t>
            </a:r>
            <a:endParaRPr b="0" lang="en-US" sz="1400" strike="noStrike" u="none">
              <a:solidFill>
                <a:srgbClr val="000000"/>
              </a:solidFill>
              <a:uFillTx/>
              <a:latin typeface="Open Sans"/>
            </a:endParaRPr>
          </a:p>
          <a:p>
            <a:pPr marL="457200" indent="-343080">
              <a:lnSpc>
                <a:spcPct val="200000"/>
              </a:lnSpc>
              <a:buClr>
                <a:srgbClr val="595959"/>
              </a:buClr>
              <a:buFont typeface="Systemschrift Normal"/>
              <a:buChar char="✓"/>
              <a:tabLst>
                <a:tab algn="l" pos="0"/>
              </a:tabLst>
            </a:pPr>
            <a:r>
              <a:rPr b="0" lang="en-US" sz="1400" strike="noStrike" u="none">
                <a:solidFill>
                  <a:schemeClr val="dk2"/>
                </a:solidFill>
                <a:uFillTx/>
                <a:latin typeface="Open Sans"/>
                <a:ea typeface="Open Sans"/>
              </a:rPr>
              <a:t>Application logging requirements are identified</a:t>
            </a:r>
            <a:endParaRPr b="0" lang="en-US" sz="1400" strike="noStrike" u="none">
              <a:solidFill>
                <a:srgbClr val="000000"/>
              </a:solidFill>
              <a:uFillTx/>
              <a:latin typeface="Open Sans"/>
            </a:endParaRPr>
          </a:p>
        </p:txBody>
      </p:sp>
    </p:spTree>
  </p:cSld>
  <mc:AlternateContent>
    <mc:Choice Requires="p14">
      <p:transition spd="slow" p14:dur="2000"/>
    </mc:Choice>
    <mc:Fallback>
      <p:transition spd="slow"/>
    </mc:Fallback>
  </mc:AlternateContent>
  <p:timing>
    <p:tnLst>
      <p:par>
        <p:cTn id="2929" dur="indefinite" restart="never" nodeType="tmRoot">
          <p:childTnLst>
            <p:seq>
              <p:cTn id="2930" dur="indefinite" nodeType="mainSeq">
                <p:childTnLst>
                  <p:par>
                    <p:cTn id="2931" fill="hold">
                      <p:stCondLst>
                        <p:cond delay="indefinite"/>
                      </p:stCondLst>
                      <p:childTnLst>
                        <p:par>
                          <p:cTn id="2932" fill="hold">
                            <p:stCondLst>
                              <p:cond delay="0"/>
                            </p:stCondLst>
                            <p:childTnLst>
                              <p:par>
                                <p:cTn id="2933" nodeType="clickEffect" fill="hold" presetClass="entr" presetID="1">
                                  <p:stCondLst>
                                    <p:cond delay="0"/>
                                  </p:stCondLst>
                                  <p:childTnLst>
                                    <p:set>
                                      <p:cBhvr>
                                        <p:cTn id="2934" dur="1" fill="hold">
                                          <p:stCondLst>
                                            <p:cond delay="0"/>
                                          </p:stCondLst>
                                        </p:cTn>
                                        <p:tgtEl>
                                          <p:spTgt spid="627">
                                            <p:txEl>
                                              <p:pRg st="0" end="0"/>
                                            </p:txEl>
                                          </p:spTgt>
                                        </p:tgtEl>
                                        <p:attrNameLst>
                                          <p:attrName>style.visibility</p:attrName>
                                        </p:attrNameLst>
                                      </p:cBhvr>
                                      <p:to>
                                        <p:strVal val="visible"/>
                                      </p:to>
                                    </p:set>
                                  </p:childTnLst>
                                </p:cTn>
                              </p:par>
                            </p:childTnLst>
                          </p:cTn>
                        </p:par>
                      </p:childTnLst>
                    </p:cTn>
                  </p:par>
                  <p:par>
                    <p:cTn id="2935" fill="hold">
                      <p:stCondLst>
                        <p:cond delay="indefinite"/>
                      </p:stCondLst>
                      <p:childTnLst>
                        <p:par>
                          <p:cTn id="2936" fill="hold">
                            <p:stCondLst>
                              <p:cond delay="0"/>
                            </p:stCondLst>
                            <p:childTnLst>
                              <p:par>
                                <p:cTn id="2937" nodeType="clickEffect" fill="hold" presetClass="entr" presetID="1">
                                  <p:stCondLst>
                                    <p:cond delay="0"/>
                                  </p:stCondLst>
                                  <p:childTnLst>
                                    <p:set>
                                      <p:cBhvr>
                                        <p:cTn id="2938" dur="1" fill="hold">
                                          <p:stCondLst>
                                            <p:cond delay="0"/>
                                          </p:stCondLst>
                                        </p:cTn>
                                        <p:tgtEl>
                                          <p:spTgt spid="627">
                                            <p:txEl>
                                              <p:pRg st="1" end="1"/>
                                            </p:txEl>
                                          </p:spTgt>
                                        </p:tgtEl>
                                        <p:attrNameLst>
                                          <p:attrName>style.visibility</p:attrName>
                                        </p:attrNameLst>
                                      </p:cBhvr>
                                      <p:to>
                                        <p:strVal val="visible"/>
                                      </p:to>
                                    </p:set>
                                  </p:childTnLst>
                                </p:cTn>
                              </p:par>
                            </p:childTnLst>
                          </p:cTn>
                        </p:par>
                      </p:childTnLst>
                    </p:cTn>
                  </p:par>
                  <p:par>
                    <p:cTn id="2939" fill="hold">
                      <p:stCondLst>
                        <p:cond delay="indefinite"/>
                      </p:stCondLst>
                      <p:childTnLst>
                        <p:par>
                          <p:cTn id="2940" fill="hold">
                            <p:stCondLst>
                              <p:cond delay="0"/>
                            </p:stCondLst>
                            <p:childTnLst>
                              <p:par>
                                <p:cTn id="2941" nodeType="clickEffect" fill="hold" presetClass="entr" presetID="1">
                                  <p:stCondLst>
                                    <p:cond delay="0"/>
                                  </p:stCondLst>
                                  <p:childTnLst>
                                    <p:set>
                                      <p:cBhvr>
                                        <p:cTn id="2942" dur="1" fill="hold">
                                          <p:stCondLst>
                                            <p:cond delay="0"/>
                                          </p:stCondLst>
                                        </p:cTn>
                                        <p:tgtEl>
                                          <p:spTgt spid="627">
                                            <p:txEl>
                                              <p:pRg st="2" end="2"/>
                                            </p:txEl>
                                          </p:spTgt>
                                        </p:tgtEl>
                                        <p:attrNameLst>
                                          <p:attrName>style.visibility</p:attrName>
                                        </p:attrNameLst>
                                      </p:cBhvr>
                                      <p:to>
                                        <p:strVal val="visible"/>
                                      </p:to>
                                    </p:set>
                                  </p:childTnLst>
                                </p:cTn>
                              </p:par>
                            </p:childTnLst>
                          </p:cTn>
                        </p:par>
                      </p:childTnLst>
                    </p:cTn>
                  </p:par>
                  <p:par>
                    <p:cTn id="2943" fill="hold">
                      <p:stCondLst>
                        <p:cond delay="indefinite"/>
                      </p:stCondLst>
                      <p:childTnLst>
                        <p:par>
                          <p:cTn id="2944" fill="hold">
                            <p:stCondLst>
                              <p:cond delay="0"/>
                            </p:stCondLst>
                            <p:childTnLst>
                              <p:par>
                                <p:cTn id="2945" nodeType="clickEffect" fill="hold" presetClass="entr" presetID="1">
                                  <p:stCondLst>
                                    <p:cond delay="0"/>
                                  </p:stCondLst>
                                  <p:childTnLst>
                                    <p:set>
                                      <p:cBhvr>
                                        <p:cTn id="2946" dur="1" fill="hold">
                                          <p:stCondLst>
                                            <p:cond delay="0"/>
                                          </p:stCondLst>
                                        </p:cTn>
                                        <p:tgtEl>
                                          <p:spTgt spid="627">
                                            <p:txEl>
                                              <p:pRg st="3" end="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28" name="PlaceHolder 1"/>
          <p:cNvSpPr>
            <a:spLocks noGrp="1"/>
          </p:cNvSpPr>
          <p:nvPr>
            <p:ph type="title"/>
          </p:nvPr>
        </p:nvSpPr>
        <p:spPr>
          <a:xfrm>
            <a:off x="311760" y="2151000"/>
            <a:ext cx="8520120" cy="841320"/>
          </a:xfrm>
          <a:prstGeom prst="rect">
            <a:avLst/>
          </a:prstGeom>
          <a:noFill/>
          <a:ln w="0">
            <a:noFill/>
          </a:ln>
        </p:spPr>
        <p:txBody>
          <a:bodyPr lIns="91440" rIns="91440" tIns="91440" bIns="91440" anchor="ctr">
            <a:noAutofit/>
          </a:bodyPr>
          <a:p>
            <a:pPr indent="0" algn="ctr">
              <a:lnSpc>
                <a:spcPct val="100000"/>
              </a:lnSpc>
              <a:buNone/>
            </a:pPr>
            <a:r>
              <a:rPr b="0" lang="en-US" sz="3600" strike="noStrike" u="none">
                <a:solidFill>
                  <a:schemeClr val="dk1"/>
                </a:solidFill>
                <a:uFillTx/>
                <a:latin typeface="Open Sans"/>
                <a:ea typeface="Open Sans"/>
              </a:rPr>
              <a:t>Maturity model for applications</a:t>
            </a:r>
            <a:endParaRPr b="0" lang="en-US" sz="3600" strike="noStrike" u="none">
              <a:solidFill>
                <a:srgbClr val="000000"/>
              </a:solidFill>
              <a:uFillTx/>
              <a:latin typeface="Arial"/>
            </a:endParaRPr>
          </a:p>
        </p:txBody>
      </p:sp>
      <p:sp>
        <p:nvSpPr>
          <p:cNvPr id="629" name="Rechteck 2"/>
          <p:cNvSpPr/>
          <p:nvPr/>
        </p:nvSpPr>
        <p:spPr>
          <a:xfrm>
            <a:off x="7154640" y="0"/>
            <a:ext cx="1989000" cy="1655280"/>
          </a:xfrm>
          <a:prstGeom prst="rect">
            <a:avLst/>
          </a:prstGeom>
          <a:solidFill>
            <a:schemeClr val="bg1"/>
          </a:solidFill>
          <a:ln>
            <a:solidFill>
              <a:srgbClr val="ffffff"/>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1400" strike="noStrike" u="none">
              <a:solidFill>
                <a:schemeClr val="lt1"/>
              </a:solidFill>
              <a:uFillTx/>
              <a:latin typeface="Open Sans"/>
              <a:ea typeface="Arial"/>
            </a:endParaRPr>
          </a:p>
        </p:txBody>
      </p:sp>
      <p:pic>
        <p:nvPicPr>
          <p:cNvPr id="630" name="Picture 3" descr="A white flower on a yellow background&#10;&#10;Description automatically generated"/>
          <p:cNvPicPr/>
          <p:nvPr/>
        </p:nvPicPr>
        <p:blipFill>
          <a:blip r:embed="rId1"/>
          <a:stretch/>
        </p:blipFill>
        <p:spPr>
          <a:xfrm>
            <a:off x="8151840" y="0"/>
            <a:ext cx="680040" cy="949680"/>
          </a:xfrm>
          <a:prstGeom prst="rect">
            <a:avLst/>
          </a:prstGeom>
          <a:noFill/>
          <a:ln w="0">
            <a:noFill/>
          </a:ln>
        </p:spPr>
      </p:pic>
    </p:spTree>
  </p:cSld>
  <mc:AlternateContent>
    <mc:Choice Requires="p14">
      <p:transition spd="slow" p14:dur="2000"/>
    </mc:Choice>
    <mc:Fallback>
      <p:transition spd="slow"/>
    </mc:Fallback>
  </mc:AlternateContent>
</p:sld>
</file>

<file path=ppt/slides/slide18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aphicFrame>
        <p:nvGraphicFramePr>
          <p:cNvPr id="1" name="Diagram1"/>
          <p:cNvGraphicFramePr/>
          <p:nvPr>
            <p:extLst>
              <p:ext uri="{D42A27DB-BD31-4B8C-83A1-F6EECF244321}">
                <p14:modId xmlns:p14="http://schemas.microsoft.com/office/powerpoint/2010/main" val="2324807700"/>
              </p:ext>
            </p:extLst>
          </p:nvPr>
        </p:nvGraphicFramePr>
        <p:xfrm>
          <a:off x="462600" y="539640"/>
          <a:ext cx="7799400" cy="406368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mc:AlternateContent>
    <mc:Choice Requires="p14">
      <p:transition spd="slow" p14:dur="2000"/>
    </mc:Choice>
    <mc:Fallback>
      <p:transition spd="slow"/>
    </mc:Fallback>
  </mc:AlternateContent>
</p:sld>
</file>

<file path=ppt/slides/slide18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31" name="PlaceHolder 1"/>
          <p:cNvSpPr>
            <a:spLocks noGrp="1"/>
          </p:cNvSpPr>
          <p:nvPr>
            <p:ph type="title"/>
          </p:nvPr>
        </p:nvSpPr>
        <p:spPr>
          <a:xfrm>
            <a:off x="311760" y="444960"/>
            <a:ext cx="7683120" cy="609840"/>
          </a:xfrm>
          <a:prstGeom prst="rect">
            <a:avLst/>
          </a:prstGeom>
          <a:noFill/>
          <a:ln w="0">
            <a:noFill/>
          </a:ln>
        </p:spPr>
        <p:txBody>
          <a:bodyPr lIns="91440" rIns="91440" tIns="91440" bIns="91440" anchor="t">
            <a:noAutofit/>
          </a:bodyPr>
          <a:p>
            <a:pPr indent="0">
              <a:lnSpc>
                <a:spcPct val="100000"/>
              </a:lnSpc>
              <a:buNone/>
            </a:pPr>
            <a:r>
              <a:rPr b="0" lang="en-US" sz="2800" strike="noStrike" u="none">
                <a:solidFill>
                  <a:schemeClr val="dk1"/>
                </a:solidFill>
                <a:uFillTx/>
                <a:latin typeface="Open Sans"/>
                <a:ea typeface="Open Sans"/>
              </a:rPr>
              <a:t>Maturity: Not Cloud-Ready</a:t>
            </a:r>
            <a:endParaRPr b="0" lang="en-US" sz="2800" strike="noStrike" u="none">
              <a:solidFill>
                <a:srgbClr val="000000"/>
              </a:solidFill>
              <a:uFillTx/>
              <a:latin typeface="Arial"/>
            </a:endParaRPr>
          </a:p>
        </p:txBody>
      </p:sp>
      <p:sp>
        <p:nvSpPr>
          <p:cNvPr id="632" name="PlaceHolder 2"/>
          <p:cNvSpPr>
            <a:spLocks noGrp="1"/>
          </p:cNvSpPr>
          <p:nvPr>
            <p:ph/>
          </p:nvPr>
        </p:nvSpPr>
        <p:spPr>
          <a:xfrm>
            <a:off x="311760" y="1152360"/>
            <a:ext cx="8520120" cy="3416040"/>
          </a:xfrm>
          <a:prstGeom prst="rect">
            <a:avLst/>
          </a:prstGeom>
          <a:noFill/>
          <a:ln w="0">
            <a:noFill/>
          </a:ln>
        </p:spPr>
        <p:txBody>
          <a:bodyPr numCol="1" spcCol="0" lIns="91440" rIns="91440" tIns="91440" bIns="91440" anchor="t">
            <a:noAutofit/>
          </a:bodyPr>
          <a:p>
            <a:pPr marL="457200" indent="-343080">
              <a:lnSpc>
                <a:spcPct val="200000"/>
              </a:lnSpc>
              <a:buClr>
                <a:srgbClr val="595959"/>
              </a:buClr>
              <a:buFont typeface="Arial"/>
              <a:buChar char="•"/>
            </a:pPr>
            <a:r>
              <a:rPr b="0" lang="en-US" sz="1600" strike="noStrike" u="none">
                <a:solidFill>
                  <a:schemeClr val="dk2"/>
                </a:solidFill>
                <a:uFillTx/>
                <a:latin typeface="Open Sans"/>
                <a:ea typeface="Open Sans"/>
              </a:rPr>
              <a:t>Application has hardwired dependencies to other systems</a:t>
            </a:r>
            <a:endParaRPr b="0" lang="en-US" sz="1600" strike="noStrike" u="none">
              <a:solidFill>
                <a:srgbClr val="000000"/>
              </a:solidFill>
              <a:uFillTx/>
              <a:latin typeface="Open Sans"/>
            </a:endParaRPr>
          </a:p>
          <a:p>
            <a:pPr marL="457200" indent="-343080">
              <a:lnSpc>
                <a:spcPct val="200000"/>
              </a:lnSpc>
              <a:buClr>
                <a:srgbClr val="595959"/>
              </a:buClr>
              <a:buFont typeface="Arial"/>
              <a:buChar char="•"/>
            </a:pPr>
            <a:r>
              <a:rPr b="0" lang="en-US" sz="1600" strike="noStrike" u="none">
                <a:solidFill>
                  <a:schemeClr val="dk2"/>
                </a:solidFill>
                <a:uFillTx/>
                <a:latin typeface="Open Sans"/>
                <a:ea typeface="Open Sans"/>
              </a:rPr>
              <a:t>Application is based on unsupported software platforms</a:t>
            </a:r>
            <a:endParaRPr b="0" lang="en-US" sz="1600" strike="noStrike" u="none">
              <a:solidFill>
                <a:srgbClr val="000000"/>
              </a:solidFill>
              <a:uFillTx/>
              <a:latin typeface="Open Sans"/>
            </a:endParaRPr>
          </a:p>
          <a:p>
            <a:pPr marL="457200" indent="-343080">
              <a:lnSpc>
                <a:spcPct val="200000"/>
              </a:lnSpc>
              <a:buClr>
                <a:srgbClr val="595959"/>
              </a:buClr>
              <a:buFont typeface="Arial"/>
              <a:buChar char="•"/>
            </a:pPr>
            <a:r>
              <a:rPr b="0" lang="en-US" sz="1600" strike="noStrike" u="none">
                <a:solidFill>
                  <a:schemeClr val="dk2"/>
                </a:solidFill>
                <a:uFillTx/>
                <a:latin typeface="Open Sans"/>
                <a:ea typeface="Open Sans"/>
              </a:rPr>
              <a:t>Application is based on graphical interfaces</a:t>
            </a:r>
            <a:endParaRPr b="0" lang="en-US" sz="1600" strike="noStrike" u="none">
              <a:solidFill>
                <a:srgbClr val="000000"/>
              </a:solidFill>
              <a:uFillTx/>
              <a:latin typeface="Open Sans"/>
            </a:endParaRPr>
          </a:p>
          <a:p>
            <a:pPr marL="457200" indent="-343080">
              <a:lnSpc>
                <a:spcPct val="200000"/>
              </a:lnSpc>
              <a:buClr>
                <a:srgbClr val="595959"/>
              </a:buClr>
              <a:buFont typeface="Arial"/>
              <a:buChar char="•"/>
            </a:pPr>
            <a:r>
              <a:rPr b="0" lang="en-US" sz="1600" strike="noStrike" u="none">
                <a:solidFill>
                  <a:schemeClr val="dk2"/>
                </a:solidFill>
                <a:uFillTx/>
                <a:latin typeface="Open Sans"/>
                <a:ea typeface="Open Sans"/>
              </a:rPr>
              <a:t>Application requires elevated privileges</a:t>
            </a:r>
            <a:endParaRPr b="0" lang="en-US" sz="1600" strike="noStrike" u="none">
              <a:solidFill>
                <a:srgbClr val="000000"/>
              </a:solidFill>
              <a:uFillTx/>
              <a:latin typeface="Open Sans"/>
            </a:endParaRPr>
          </a:p>
          <a:p>
            <a:pPr marL="457200" indent="-343080">
              <a:lnSpc>
                <a:spcPct val="200000"/>
              </a:lnSpc>
              <a:buClr>
                <a:srgbClr val="595959"/>
              </a:buClr>
              <a:buFont typeface="Arial"/>
              <a:buChar char="•"/>
            </a:pPr>
            <a:r>
              <a:rPr b="0" lang="en-US" sz="1600" strike="noStrike" u="none">
                <a:solidFill>
                  <a:schemeClr val="dk2"/>
                </a:solidFill>
                <a:uFillTx/>
                <a:latin typeface="Open Sans"/>
                <a:ea typeface="Open Sans"/>
              </a:rPr>
              <a:t>Application requires legacy systems (hosts, etc.)</a:t>
            </a:r>
            <a:endParaRPr b="0" lang="en-US" sz="1600" strike="noStrike" u="none">
              <a:solidFill>
                <a:srgbClr val="000000"/>
              </a:solidFill>
              <a:uFillTx/>
              <a:latin typeface="Open Sans"/>
            </a:endParaRPr>
          </a:p>
        </p:txBody>
      </p:sp>
    </p:spTree>
  </p:cSld>
  <mc:AlternateContent>
    <mc:Choice Requires="p14">
      <p:transition spd="slow" p14:dur="2000"/>
    </mc:Choice>
    <mc:Fallback>
      <p:transition spd="slow"/>
    </mc:Fallback>
  </mc:AlternateContent>
  <p:timing>
    <p:tnLst>
      <p:par>
        <p:cTn id="2947" dur="indefinite" restart="never" nodeType="tmRoot">
          <p:childTnLst>
            <p:seq>
              <p:cTn id="2948" dur="indefinite" nodeType="mainSeq">
                <p:childTnLst>
                  <p:par>
                    <p:cTn id="2949" fill="hold">
                      <p:stCondLst>
                        <p:cond delay="indefinite"/>
                      </p:stCondLst>
                      <p:childTnLst>
                        <p:par>
                          <p:cTn id="2950" fill="hold">
                            <p:stCondLst>
                              <p:cond delay="0"/>
                            </p:stCondLst>
                            <p:childTnLst>
                              <p:par>
                                <p:cTn id="2951" nodeType="clickEffect" fill="hold" presetClass="entr" presetID="1">
                                  <p:stCondLst>
                                    <p:cond delay="0"/>
                                  </p:stCondLst>
                                  <p:childTnLst>
                                    <p:set>
                                      <p:cBhvr>
                                        <p:cTn id="2952" dur="1" fill="hold">
                                          <p:stCondLst>
                                            <p:cond delay="0"/>
                                          </p:stCondLst>
                                        </p:cTn>
                                        <p:tgtEl>
                                          <p:spTgt spid="632">
                                            <p:txEl>
                                              <p:pRg st="0" end="0"/>
                                            </p:txEl>
                                          </p:spTgt>
                                        </p:tgtEl>
                                        <p:attrNameLst>
                                          <p:attrName>style.visibility</p:attrName>
                                        </p:attrNameLst>
                                      </p:cBhvr>
                                      <p:to>
                                        <p:strVal val="visible"/>
                                      </p:to>
                                    </p:set>
                                  </p:childTnLst>
                                </p:cTn>
                              </p:par>
                            </p:childTnLst>
                          </p:cTn>
                        </p:par>
                      </p:childTnLst>
                    </p:cTn>
                  </p:par>
                  <p:par>
                    <p:cTn id="2953" fill="hold">
                      <p:stCondLst>
                        <p:cond delay="indefinite"/>
                      </p:stCondLst>
                      <p:childTnLst>
                        <p:par>
                          <p:cTn id="2954" fill="hold">
                            <p:stCondLst>
                              <p:cond delay="0"/>
                            </p:stCondLst>
                            <p:childTnLst>
                              <p:par>
                                <p:cTn id="2955" nodeType="clickEffect" fill="hold" presetClass="entr" presetID="1">
                                  <p:stCondLst>
                                    <p:cond delay="0"/>
                                  </p:stCondLst>
                                  <p:childTnLst>
                                    <p:set>
                                      <p:cBhvr>
                                        <p:cTn id="2956" dur="1" fill="hold">
                                          <p:stCondLst>
                                            <p:cond delay="0"/>
                                          </p:stCondLst>
                                        </p:cTn>
                                        <p:tgtEl>
                                          <p:spTgt spid="632">
                                            <p:txEl>
                                              <p:pRg st="1" end="1"/>
                                            </p:txEl>
                                          </p:spTgt>
                                        </p:tgtEl>
                                        <p:attrNameLst>
                                          <p:attrName>style.visibility</p:attrName>
                                        </p:attrNameLst>
                                      </p:cBhvr>
                                      <p:to>
                                        <p:strVal val="visible"/>
                                      </p:to>
                                    </p:set>
                                  </p:childTnLst>
                                </p:cTn>
                              </p:par>
                            </p:childTnLst>
                          </p:cTn>
                        </p:par>
                      </p:childTnLst>
                    </p:cTn>
                  </p:par>
                  <p:par>
                    <p:cTn id="2957" fill="hold">
                      <p:stCondLst>
                        <p:cond delay="indefinite"/>
                      </p:stCondLst>
                      <p:childTnLst>
                        <p:par>
                          <p:cTn id="2958" fill="hold">
                            <p:stCondLst>
                              <p:cond delay="0"/>
                            </p:stCondLst>
                            <p:childTnLst>
                              <p:par>
                                <p:cTn id="2959" nodeType="clickEffect" fill="hold" presetClass="entr" presetID="1">
                                  <p:stCondLst>
                                    <p:cond delay="0"/>
                                  </p:stCondLst>
                                  <p:childTnLst>
                                    <p:set>
                                      <p:cBhvr>
                                        <p:cTn id="2960" dur="1" fill="hold">
                                          <p:stCondLst>
                                            <p:cond delay="0"/>
                                          </p:stCondLst>
                                        </p:cTn>
                                        <p:tgtEl>
                                          <p:spTgt spid="632">
                                            <p:txEl>
                                              <p:pRg st="2" end="2"/>
                                            </p:txEl>
                                          </p:spTgt>
                                        </p:tgtEl>
                                        <p:attrNameLst>
                                          <p:attrName>style.visibility</p:attrName>
                                        </p:attrNameLst>
                                      </p:cBhvr>
                                      <p:to>
                                        <p:strVal val="visible"/>
                                      </p:to>
                                    </p:set>
                                  </p:childTnLst>
                                </p:cTn>
                              </p:par>
                            </p:childTnLst>
                          </p:cTn>
                        </p:par>
                      </p:childTnLst>
                    </p:cTn>
                  </p:par>
                  <p:par>
                    <p:cTn id="2961" fill="hold">
                      <p:stCondLst>
                        <p:cond delay="indefinite"/>
                      </p:stCondLst>
                      <p:childTnLst>
                        <p:par>
                          <p:cTn id="2962" fill="hold">
                            <p:stCondLst>
                              <p:cond delay="0"/>
                            </p:stCondLst>
                            <p:childTnLst>
                              <p:par>
                                <p:cTn id="2963" nodeType="clickEffect" fill="hold" presetClass="entr" presetID="1">
                                  <p:stCondLst>
                                    <p:cond delay="0"/>
                                  </p:stCondLst>
                                  <p:childTnLst>
                                    <p:set>
                                      <p:cBhvr>
                                        <p:cTn id="2964" dur="1" fill="hold">
                                          <p:stCondLst>
                                            <p:cond delay="0"/>
                                          </p:stCondLst>
                                        </p:cTn>
                                        <p:tgtEl>
                                          <p:spTgt spid="632">
                                            <p:txEl>
                                              <p:pRg st="3" end="3"/>
                                            </p:txEl>
                                          </p:spTgt>
                                        </p:tgtEl>
                                        <p:attrNameLst>
                                          <p:attrName>style.visibility</p:attrName>
                                        </p:attrNameLst>
                                      </p:cBhvr>
                                      <p:to>
                                        <p:strVal val="visible"/>
                                      </p:to>
                                    </p:set>
                                  </p:childTnLst>
                                </p:cTn>
                              </p:par>
                            </p:childTnLst>
                          </p:cTn>
                        </p:par>
                      </p:childTnLst>
                    </p:cTn>
                  </p:par>
                  <p:par>
                    <p:cTn id="2965" fill="hold">
                      <p:stCondLst>
                        <p:cond delay="indefinite"/>
                      </p:stCondLst>
                      <p:childTnLst>
                        <p:par>
                          <p:cTn id="2966" fill="hold">
                            <p:stCondLst>
                              <p:cond delay="0"/>
                            </p:stCondLst>
                            <p:childTnLst>
                              <p:par>
                                <p:cTn id="2967" nodeType="clickEffect" fill="hold" presetClass="entr" presetID="1">
                                  <p:stCondLst>
                                    <p:cond delay="0"/>
                                  </p:stCondLst>
                                  <p:childTnLst>
                                    <p:set>
                                      <p:cBhvr>
                                        <p:cTn id="2968" dur="1" fill="hold">
                                          <p:stCondLst>
                                            <p:cond delay="0"/>
                                          </p:stCondLst>
                                        </p:cTn>
                                        <p:tgtEl>
                                          <p:spTgt spid="632">
                                            <p:txEl>
                                              <p:pRg st="4" end="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33" name="PlaceHolder 1"/>
          <p:cNvSpPr>
            <a:spLocks noGrp="1"/>
          </p:cNvSpPr>
          <p:nvPr>
            <p:ph type="title"/>
          </p:nvPr>
        </p:nvSpPr>
        <p:spPr>
          <a:xfrm>
            <a:off x="311760" y="444960"/>
            <a:ext cx="7683120" cy="609840"/>
          </a:xfrm>
          <a:prstGeom prst="rect">
            <a:avLst/>
          </a:prstGeom>
          <a:noFill/>
          <a:ln w="0">
            <a:noFill/>
          </a:ln>
        </p:spPr>
        <p:txBody>
          <a:bodyPr lIns="91440" rIns="91440" tIns="91440" bIns="91440" anchor="t">
            <a:noAutofit/>
          </a:bodyPr>
          <a:p>
            <a:pPr indent="0">
              <a:lnSpc>
                <a:spcPct val="100000"/>
              </a:lnSpc>
              <a:buNone/>
            </a:pPr>
            <a:r>
              <a:rPr b="0" lang="en-US" sz="2800" strike="noStrike" u="none">
                <a:solidFill>
                  <a:schemeClr val="dk1"/>
                </a:solidFill>
                <a:uFillTx/>
                <a:latin typeface="Open Sans"/>
                <a:ea typeface="Open Sans"/>
              </a:rPr>
              <a:t>Maturity: Cloud-Ready</a:t>
            </a:r>
            <a:endParaRPr b="0" lang="en-US" sz="2800" strike="noStrike" u="none">
              <a:solidFill>
                <a:srgbClr val="000000"/>
              </a:solidFill>
              <a:uFillTx/>
              <a:latin typeface="Arial"/>
            </a:endParaRPr>
          </a:p>
        </p:txBody>
      </p:sp>
      <p:sp>
        <p:nvSpPr>
          <p:cNvPr id="634" name="PlaceHolder 2"/>
          <p:cNvSpPr>
            <a:spLocks noGrp="1"/>
          </p:cNvSpPr>
          <p:nvPr>
            <p:ph/>
          </p:nvPr>
        </p:nvSpPr>
        <p:spPr>
          <a:xfrm>
            <a:off x="311760" y="1152360"/>
            <a:ext cx="8520120" cy="3416040"/>
          </a:xfrm>
          <a:prstGeom prst="rect">
            <a:avLst/>
          </a:prstGeom>
          <a:noFill/>
          <a:ln w="0">
            <a:noFill/>
          </a:ln>
        </p:spPr>
        <p:txBody>
          <a:bodyPr numCol="1" spcCol="0" lIns="91440" rIns="91440" tIns="91440" bIns="91440" anchor="t">
            <a:noAutofit/>
          </a:bodyPr>
          <a:p>
            <a:pPr marL="457200" indent="-343080">
              <a:lnSpc>
                <a:spcPct val="200000"/>
              </a:lnSpc>
              <a:buClr>
                <a:srgbClr val="595959"/>
              </a:buClr>
              <a:buFont typeface="Arial"/>
              <a:buChar char="•"/>
            </a:pPr>
            <a:r>
              <a:rPr b="0" lang="en-US" sz="1400" strike="noStrike" u="none">
                <a:solidFill>
                  <a:schemeClr val="dk2"/>
                </a:solidFill>
                <a:uFillTx/>
                <a:latin typeface="Open Sans"/>
                <a:ea typeface="Open Sans"/>
              </a:rPr>
              <a:t>Application has externalized and configurable dependencies</a:t>
            </a:r>
            <a:endParaRPr b="0" lang="en-US" sz="1400" strike="noStrike" u="none">
              <a:solidFill>
                <a:srgbClr val="000000"/>
              </a:solidFill>
              <a:uFillTx/>
              <a:latin typeface="Open Sans"/>
            </a:endParaRPr>
          </a:p>
          <a:p>
            <a:pPr marL="457200" indent="-343080">
              <a:lnSpc>
                <a:spcPct val="200000"/>
              </a:lnSpc>
              <a:buClr>
                <a:srgbClr val="595959"/>
              </a:buClr>
              <a:buFont typeface="Arial"/>
              <a:buChar char="•"/>
            </a:pPr>
            <a:r>
              <a:rPr b="0" lang="en-US" sz="1400" strike="noStrike" u="none">
                <a:solidFill>
                  <a:schemeClr val="dk2"/>
                </a:solidFill>
                <a:uFillTx/>
                <a:latin typeface="Open Sans"/>
                <a:ea typeface="Open Sans"/>
              </a:rPr>
              <a:t>Application can run in virtual machines</a:t>
            </a:r>
            <a:endParaRPr b="0" lang="en-US" sz="1400" strike="noStrike" u="none">
              <a:solidFill>
                <a:srgbClr val="000000"/>
              </a:solidFill>
              <a:uFillTx/>
              <a:latin typeface="Open Sans"/>
            </a:endParaRPr>
          </a:p>
          <a:p>
            <a:pPr marL="457200" indent="-343080">
              <a:lnSpc>
                <a:spcPct val="200000"/>
              </a:lnSpc>
              <a:buClr>
                <a:srgbClr val="595959"/>
              </a:buClr>
              <a:buFont typeface="Arial"/>
              <a:buChar char="•"/>
            </a:pPr>
            <a:r>
              <a:rPr b="0" lang="en-US" sz="1400" strike="noStrike" u="none">
                <a:solidFill>
                  <a:schemeClr val="dk2"/>
                </a:solidFill>
                <a:uFillTx/>
                <a:latin typeface="Open Sans"/>
                <a:ea typeface="Open Sans"/>
              </a:rPr>
              <a:t>Application has supported technology stack</a:t>
            </a:r>
            <a:endParaRPr b="0" lang="en-US" sz="1400" strike="noStrike" u="none">
              <a:solidFill>
                <a:srgbClr val="000000"/>
              </a:solidFill>
              <a:uFillTx/>
              <a:latin typeface="Open Sans"/>
            </a:endParaRPr>
          </a:p>
          <a:p>
            <a:pPr marL="457200" indent="-343080">
              <a:lnSpc>
                <a:spcPct val="200000"/>
              </a:lnSpc>
              <a:buClr>
                <a:srgbClr val="595959"/>
              </a:buClr>
              <a:buFont typeface="Arial"/>
              <a:buChar char="•"/>
            </a:pPr>
            <a:r>
              <a:rPr b="0" lang="en-US" sz="1400" strike="noStrike" u="none">
                <a:solidFill>
                  <a:schemeClr val="dk2"/>
                </a:solidFill>
                <a:uFillTx/>
                <a:latin typeface="Open Sans"/>
                <a:ea typeface="Open Sans"/>
              </a:rPr>
              <a:t>Application requires no advanced privileges</a:t>
            </a:r>
            <a:endParaRPr b="0" lang="en-US" sz="1400" strike="noStrike" u="none">
              <a:solidFill>
                <a:srgbClr val="000000"/>
              </a:solidFill>
              <a:uFillTx/>
              <a:latin typeface="Open Sans"/>
            </a:endParaRPr>
          </a:p>
          <a:p>
            <a:pPr marL="457200" indent="-343080">
              <a:lnSpc>
                <a:spcPct val="200000"/>
              </a:lnSpc>
              <a:buClr>
                <a:srgbClr val="595959"/>
              </a:buClr>
              <a:buFont typeface="Arial"/>
              <a:buChar char="•"/>
            </a:pPr>
            <a:r>
              <a:rPr b="0" lang="en-US" sz="1400" strike="noStrike" u="none">
                <a:solidFill>
                  <a:schemeClr val="dk2"/>
                </a:solidFill>
                <a:uFillTx/>
                <a:latin typeface="Open Sans"/>
                <a:ea typeface="Open Sans"/>
              </a:rPr>
              <a:t>Application runs on x64 / ARM platforms with modern operating system platforms</a:t>
            </a:r>
            <a:endParaRPr b="0" lang="en-US" sz="1400" strike="noStrike" u="none">
              <a:solidFill>
                <a:srgbClr val="000000"/>
              </a:solidFill>
              <a:uFillTx/>
              <a:latin typeface="Open Sans"/>
            </a:endParaRPr>
          </a:p>
          <a:p>
            <a:pPr marL="457200" indent="-343080">
              <a:lnSpc>
                <a:spcPct val="200000"/>
              </a:lnSpc>
              <a:buClr>
                <a:srgbClr val="595959"/>
              </a:buClr>
              <a:buFont typeface="Arial"/>
              <a:buChar char="•"/>
            </a:pPr>
            <a:r>
              <a:rPr b="0" lang="en-US" sz="1400" strike="noStrike" u="none">
                <a:solidFill>
                  <a:schemeClr val="dk2"/>
                </a:solidFill>
                <a:uFillTx/>
                <a:latin typeface="Open Sans"/>
                <a:ea typeface="Open Sans"/>
              </a:rPr>
              <a:t>Application has active support from manufacturer and/or team</a:t>
            </a:r>
            <a:endParaRPr b="0" lang="en-US" sz="1400" strike="noStrike" u="none">
              <a:solidFill>
                <a:srgbClr val="000000"/>
              </a:solidFill>
              <a:uFillTx/>
              <a:latin typeface="Open Sans"/>
            </a:endParaRPr>
          </a:p>
          <a:p>
            <a:pPr marL="457200" indent="-343080">
              <a:lnSpc>
                <a:spcPct val="200000"/>
              </a:lnSpc>
              <a:buClr>
                <a:srgbClr val="595959"/>
              </a:buClr>
              <a:buFont typeface="Arial"/>
              <a:buChar char="•"/>
            </a:pPr>
            <a:r>
              <a:rPr b="0" lang="en-US" sz="1400" strike="noStrike" u="none">
                <a:solidFill>
                  <a:schemeClr val="dk2"/>
                </a:solidFill>
                <a:uFillTx/>
                <a:latin typeface="Open Sans"/>
                <a:ea typeface="Open Sans"/>
              </a:rPr>
              <a:t>Maintenance and security processes exist for the application</a:t>
            </a:r>
            <a:endParaRPr b="0" lang="en-US" sz="1400" strike="noStrike" u="none">
              <a:solidFill>
                <a:srgbClr val="000000"/>
              </a:solidFill>
              <a:uFillTx/>
              <a:latin typeface="Open Sans"/>
            </a:endParaRPr>
          </a:p>
          <a:p>
            <a:pPr marL="457200" indent="-343080">
              <a:lnSpc>
                <a:spcPct val="200000"/>
              </a:lnSpc>
              <a:buClr>
                <a:srgbClr val="595959"/>
              </a:buClr>
              <a:buFont typeface="Arial"/>
              <a:buChar char="•"/>
            </a:pPr>
            <a:r>
              <a:rPr b="0" lang="en-US" sz="1400" strike="noStrike" u="none">
                <a:solidFill>
                  <a:schemeClr val="dk2"/>
                </a:solidFill>
                <a:uFillTx/>
                <a:latin typeface="Open Sans"/>
                <a:ea typeface="Open Sans"/>
              </a:rPr>
              <a:t>Application can be operated in clouds with respect to data protection and security</a:t>
            </a:r>
            <a:endParaRPr b="0" lang="en-US" sz="1400" strike="noStrike" u="none">
              <a:solidFill>
                <a:srgbClr val="000000"/>
              </a:solidFill>
              <a:uFillTx/>
              <a:latin typeface="Open Sans"/>
            </a:endParaRPr>
          </a:p>
        </p:txBody>
      </p:sp>
    </p:spTree>
  </p:cSld>
  <mc:AlternateContent>
    <mc:Choice Requires="p14">
      <p:transition spd="slow" p14:dur="2000"/>
    </mc:Choice>
    <mc:Fallback>
      <p:transition spd="slow"/>
    </mc:Fallback>
  </mc:AlternateContent>
  <p:timing>
    <p:tnLst>
      <p:par>
        <p:cTn id="2969" dur="indefinite" restart="never" nodeType="tmRoot">
          <p:childTnLst>
            <p:seq>
              <p:cTn id="2970" dur="indefinite" nodeType="mainSeq">
                <p:childTnLst>
                  <p:par>
                    <p:cTn id="2971" fill="hold">
                      <p:stCondLst>
                        <p:cond delay="indefinite"/>
                      </p:stCondLst>
                      <p:childTnLst>
                        <p:par>
                          <p:cTn id="2972" fill="hold">
                            <p:stCondLst>
                              <p:cond delay="0"/>
                            </p:stCondLst>
                            <p:childTnLst>
                              <p:par>
                                <p:cTn id="2973" nodeType="clickEffect" fill="hold" presetClass="entr" presetID="1">
                                  <p:stCondLst>
                                    <p:cond delay="0"/>
                                  </p:stCondLst>
                                  <p:childTnLst>
                                    <p:set>
                                      <p:cBhvr>
                                        <p:cTn id="2974" dur="1" fill="hold">
                                          <p:stCondLst>
                                            <p:cond delay="0"/>
                                          </p:stCondLst>
                                        </p:cTn>
                                        <p:tgtEl>
                                          <p:spTgt spid="634">
                                            <p:txEl>
                                              <p:pRg st="0" end="0"/>
                                            </p:txEl>
                                          </p:spTgt>
                                        </p:tgtEl>
                                        <p:attrNameLst>
                                          <p:attrName>style.visibility</p:attrName>
                                        </p:attrNameLst>
                                      </p:cBhvr>
                                      <p:to>
                                        <p:strVal val="visible"/>
                                      </p:to>
                                    </p:set>
                                  </p:childTnLst>
                                </p:cTn>
                              </p:par>
                            </p:childTnLst>
                          </p:cTn>
                        </p:par>
                      </p:childTnLst>
                    </p:cTn>
                  </p:par>
                  <p:par>
                    <p:cTn id="2975" fill="hold">
                      <p:stCondLst>
                        <p:cond delay="indefinite"/>
                      </p:stCondLst>
                      <p:childTnLst>
                        <p:par>
                          <p:cTn id="2976" fill="hold">
                            <p:stCondLst>
                              <p:cond delay="0"/>
                            </p:stCondLst>
                            <p:childTnLst>
                              <p:par>
                                <p:cTn id="2977" nodeType="clickEffect" fill="hold" presetClass="entr" presetID="1">
                                  <p:stCondLst>
                                    <p:cond delay="0"/>
                                  </p:stCondLst>
                                  <p:childTnLst>
                                    <p:set>
                                      <p:cBhvr>
                                        <p:cTn id="2978" dur="1" fill="hold">
                                          <p:stCondLst>
                                            <p:cond delay="0"/>
                                          </p:stCondLst>
                                        </p:cTn>
                                        <p:tgtEl>
                                          <p:spTgt spid="634">
                                            <p:txEl>
                                              <p:pRg st="1" end="1"/>
                                            </p:txEl>
                                          </p:spTgt>
                                        </p:tgtEl>
                                        <p:attrNameLst>
                                          <p:attrName>style.visibility</p:attrName>
                                        </p:attrNameLst>
                                      </p:cBhvr>
                                      <p:to>
                                        <p:strVal val="visible"/>
                                      </p:to>
                                    </p:set>
                                  </p:childTnLst>
                                </p:cTn>
                              </p:par>
                            </p:childTnLst>
                          </p:cTn>
                        </p:par>
                      </p:childTnLst>
                    </p:cTn>
                  </p:par>
                  <p:par>
                    <p:cTn id="2979" fill="hold">
                      <p:stCondLst>
                        <p:cond delay="indefinite"/>
                      </p:stCondLst>
                      <p:childTnLst>
                        <p:par>
                          <p:cTn id="2980" fill="hold">
                            <p:stCondLst>
                              <p:cond delay="0"/>
                            </p:stCondLst>
                            <p:childTnLst>
                              <p:par>
                                <p:cTn id="2981" nodeType="clickEffect" fill="hold" presetClass="entr" presetID="1">
                                  <p:stCondLst>
                                    <p:cond delay="0"/>
                                  </p:stCondLst>
                                  <p:childTnLst>
                                    <p:set>
                                      <p:cBhvr>
                                        <p:cTn id="2982" dur="1" fill="hold">
                                          <p:stCondLst>
                                            <p:cond delay="0"/>
                                          </p:stCondLst>
                                        </p:cTn>
                                        <p:tgtEl>
                                          <p:spTgt spid="634">
                                            <p:txEl>
                                              <p:pRg st="2" end="2"/>
                                            </p:txEl>
                                          </p:spTgt>
                                        </p:tgtEl>
                                        <p:attrNameLst>
                                          <p:attrName>style.visibility</p:attrName>
                                        </p:attrNameLst>
                                      </p:cBhvr>
                                      <p:to>
                                        <p:strVal val="visible"/>
                                      </p:to>
                                    </p:set>
                                  </p:childTnLst>
                                </p:cTn>
                              </p:par>
                            </p:childTnLst>
                          </p:cTn>
                        </p:par>
                      </p:childTnLst>
                    </p:cTn>
                  </p:par>
                  <p:par>
                    <p:cTn id="2983" fill="hold">
                      <p:stCondLst>
                        <p:cond delay="indefinite"/>
                      </p:stCondLst>
                      <p:childTnLst>
                        <p:par>
                          <p:cTn id="2984" fill="hold">
                            <p:stCondLst>
                              <p:cond delay="0"/>
                            </p:stCondLst>
                            <p:childTnLst>
                              <p:par>
                                <p:cTn id="2985" nodeType="clickEffect" fill="hold" presetClass="entr" presetID="1">
                                  <p:stCondLst>
                                    <p:cond delay="0"/>
                                  </p:stCondLst>
                                  <p:childTnLst>
                                    <p:set>
                                      <p:cBhvr>
                                        <p:cTn id="2986" dur="1" fill="hold">
                                          <p:stCondLst>
                                            <p:cond delay="0"/>
                                          </p:stCondLst>
                                        </p:cTn>
                                        <p:tgtEl>
                                          <p:spTgt spid="634">
                                            <p:txEl>
                                              <p:pRg st="3" end="3"/>
                                            </p:txEl>
                                          </p:spTgt>
                                        </p:tgtEl>
                                        <p:attrNameLst>
                                          <p:attrName>style.visibility</p:attrName>
                                        </p:attrNameLst>
                                      </p:cBhvr>
                                      <p:to>
                                        <p:strVal val="visible"/>
                                      </p:to>
                                    </p:set>
                                  </p:childTnLst>
                                </p:cTn>
                              </p:par>
                            </p:childTnLst>
                          </p:cTn>
                        </p:par>
                      </p:childTnLst>
                    </p:cTn>
                  </p:par>
                  <p:par>
                    <p:cTn id="2987" fill="hold">
                      <p:stCondLst>
                        <p:cond delay="indefinite"/>
                      </p:stCondLst>
                      <p:childTnLst>
                        <p:par>
                          <p:cTn id="2988" fill="hold">
                            <p:stCondLst>
                              <p:cond delay="0"/>
                            </p:stCondLst>
                            <p:childTnLst>
                              <p:par>
                                <p:cTn id="2989" nodeType="clickEffect" fill="hold" presetClass="entr" presetID="1">
                                  <p:stCondLst>
                                    <p:cond delay="0"/>
                                  </p:stCondLst>
                                  <p:childTnLst>
                                    <p:set>
                                      <p:cBhvr>
                                        <p:cTn id="2990" dur="1" fill="hold">
                                          <p:stCondLst>
                                            <p:cond delay="0"/>
                                          </p:stCondLst>
                                        </p:cTn>
                                        <p:tgtEl>
                                          <p:spTgt spid="634">
                                            <p:txEl>
                                              <p:pRg st="4" end="4"/>
                                            </p:txEl>
                                          </p:spTgt>
                                        </p:tgtEl>
                                        <p:attrNameLst>
                                          <p:attrName>style.visibility</p:attrName>
                                        </p:attrNameLst>
                                      </p:cBhvr>
                                      <p:to>
                                        <p:strVal val="visible"/>
                                      </p:to>
                                    </p:set>
                                  </p:childTnLst>
                                </p:cTn>
                              </p:par>
                            </p:childTnLst>
                          </p:cTn>
                        </p:par>
                      </p:childTnLst>
                    </p:cTn>
                  </p:par>
                  <p:par>
                    <p:cTn id="2991" fill="hold">
                      <p:stCondLst>
                        <p:cond delay="indefinite"/>
                      </p:stCondLst>
                      <p:childTnLst>
                        <p:par>
                          <p:cTn id="2992" fill="hold">
                            <p:stCondLst>
                              <p:cond delay="0"/>
                            </p:stCondLst>
                            <p:childTnLst>
                              <p:par>
                                <p:cTn id="2993" nodeType="clickEffect" fill="hold" presetClass="entr" presetID="1">
                                  <p:stCondLst>
                                    <p:cond delay="0"/>
                                  </p:stCondLst>
                                  <p:childTnLst>
                                    <p:set>
                                      <p:cBhvr>
                                        <p:cTn id="2994" dur="1" fill="hold">
                                          <p:stCondLst>
                                            <p:cond delay="0"/>
                                          </p:stCondLst>
                                        </p:cTn>
                                        <p:tgtEl>
                                          <p:spTgt spid="634">
                                            <p:txEl>
                                              <p:pRg st="5" end="5"/>
                                            </p:txEl>
                                          </p:spTgt>
                                        </p:tgtEl>
                                        <p:attrNameLst>
                                          <p:attrName>style.visibility</p:attrName>
                                        </p:attrNameLst>
                                      </p:cBhvr>
                                      <p:to>
                                        <p:strVal val="visible"/>
                                      </p:to>
                                    </p:set>
                                  </p:childTnLst>
                                </p:cTn>
                              </p:par>
                            </p:childTnLst>
                          </p:cTn>
                        </p:par>
                      </p:childTnLst>
                    </p:cTn>
                  </p:par>
                  <p:par>
                    <p:cTn id="2995" fill="hold">
                      <p:stCondLst>
                        <p:cond delay="indefinite"/>
                      </p:stCondLst>
                      <p:childTnLst>
                        <p:par>
                          <p:cTn id="2996" fill="hold">
                            <p:stCondLst>
                              <p:cond delay="0"/>
                            </p:stCondLst>
                            <p:childTnLst>
                              <p:par>
                                <p:cTn id="2997" nodeType="clickEffect" fill="hold" presetClass="entr" presetID="1">
                                  <p:stCondLst>
                                    <p:cond delay="0"/>
                                  </p:stCondLst>
                                  <p:childTnLst>
                                    <p:set>
                                      <p:cBhvr>
                                        <p:cTn id="2998" dur="1" fill="hold">
                                          <p:stCondLst>
                                            <p:cond delay="0"/>
                                          </p:stCondLst>
                                        </p:cTn>
                                        <p:tgtEl>
                                          <p:spTgt spid="634">
                                            <p:txEl>
                                              <p:pRg st="6" end="6"/>
                                            </p:txEl>
                                          </p:spTgt>
                                        </p:tgtEl>
                                        <p:attrNameLst>
                                          <p:attrName>style.visibility</p:attrName>
                                        </p:attrNameLst>
                                      </p:cBhvr>
                                      <p:to>
                                        <p:strVal val="visible"/>
                                      </p:to>
                                    </p:set>
                                  </p:childTnLst>
                                </p:cTn>
                              </p:par>
                            </p:childTnLst>
                          </p:cTn>
                        </p:par>
                      </p:childTnLst>
                    </p:cTn>
                  </p:par>
                  <p:par>
                    <p:cTn id="2999" fill="hold">
                      <p:stCondLst>
                        <p:cond delay="indefinite"/>
                      </p:stCondLst>
                      <p:childTnLst>
                        <p:par>
                          <p:cTn id="3000" fill="hold">
                            <p:stCondLst>
                              <p:cond delay="0"/>
                            </p:stCondLst>
                            <p:childTnLst>
                              <p:par>
                                <p:cTn id="3001" nodeType="clickEffect" fill="hold" presetClass="entr" presetID="1">
                                  <p:stCondLst>
                                    <p:cond delay="0"/>
                                  </p:stCondLst>
                                  <p:childTnLst>
                                    <p:set>
                                      <p:cBhvr>
                                        <p:cTn id="3002" dur="1" fill="hold">
                                          <p:stCondLst>
                                            <p:cond delay="0"/>
                                          </p:stCondLst>
                                        </p:cTn>
                                        <p:tgtEl>
                                          <p:spTgt spid="634">
                                            <p:txEl>
                                              <p:pRg st="7" end="7"/>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35" name="PlaceHolder 1"/>
          <p:cNvSpPr>
            <a:spLocks noGrp="1"/>
          </p:cNvSpPr>
          <p:nvPr>
            <p:ph type="title"/>
          </p:nvPr>
        </p:nvSpPr>
        <p:spPr>
          <a:xfrm>
            <a:off x="311760" y="444960"/>
            <a:ext cx="7683120" cy="609840"/>
          </a:xfrm>
          <a:prstGeom prst="rect">
            <a:avLst/>
          </a:prstGeom>
          <a:noFill/>
          <a:ln w="0">
            <a:noFill/>
          </a:ln>
        </p:spPr>
        <p:txBody>
          <a:bodyPr lIns="91440" rIns="91440" tIns="91440" bIns="91440" anchor="t">
            <a:noAutofit/>
          </a:bodyPr>
          <a:p>
            <a:pPr indent="0">
              <a:lnSpc>
                <a:spcPct val="100000"/>
              </a:lnSpc>
              <a:buNone/>
            </a:pPr>
            <a:r>
              <a:rPr b="0" lang="en-US" sz="2800" strike="noStrike" u="none">
                <a:solidFill>
                  <a:schemeClr val="dk1"/>
                </a:solidFill>
                <a:uFillTx/>
                <a:latin typeface="Open Sans"/>
                <a:ea typeface="Open Sans"/>
              </a:rPr>
              <a:t>Maturity: Cloud-Capable</a:t>
            </a:r>
            <a:endParaRPr b="0" lang="en-US" sz="2800" strike="noStrike" u="none">
              <a:solidFill>
                <a:srgbClr val="000000"/>
              </a:solidFill>
              <a:uFillTx/>
              <a:latin typeface="Arial"/>
            </a:endParaRPr>
          </a:p>
        </p:txBody>
      </p:sp>
      <p:sp>
        <p:nvSpPr>
          <p:cNvPr id="636" name="PlaceHolder 2"/>
          <p:cNvSpPr>
            <a:spLocks noGrp="1"/>
          </p:cNvSpPr>
          <p:nvPr>
            <p:ph/>
          </p:nvPr>
        </p:nvSpPr>
        <p:spPr>
          <a:xfrm>
            <a:off x="311760" y="1152360"/>
            <a:ext cx="8520120" cy="3416040"/>
          </a:xfrm>
          <a:prstGeom prst="rect">
            <a:avLst/>
          </a:prstGeom>
          <a:noFill/>
          <a:ln w="0">
            <a:noFill/>
          </a:ln>
        </p:spPr>
        <p:txBody>
          <a:bodyPr numCol="1" spcCol="0" lIns="91440" rIns="91440" tIns="91440" bIns="91440" anchor="t">
            <a:noAutofit/>
          </a:bodyPr>
          <a:p>
            <a:pPr marL="114480" indent="0">
              <a:lnSpc>
                <a:spcPct val="200000"/>
              </a:lnSpc>
              <a:buNone/>
              <a:tabLst>
                <a:tab algn="l" pos="0"/>
              </a:tabLst>
            </a:pPr>
            <a:r>
              <a:rPr b="0" lang="en-US" sz="1800" strike="noStrike" u="none">
                <a:solidFill>
                  <a:schemeClr val="dk2"/>
                </a:solidFill>
                <a:uFillTx/>
                <a:latin typeface="Open Sans"/>
                <a:ea typeface="Open Sans"/>
              </a:rPr>
              <a:t>Based upon Maturity </a:t>
            </a:r>
            <a:r>
              <a:rPr b="0" i="1" lang="en-US" sz="1800" strike="noStrike" u="none">
                <a:solidFill>
                  <a:schemeClr val="dk2"/>
                </a:solidFill>
                <a:uFillTx/>
                <a:latin typeface="Open Sans"/>
                <a:ea typeface="Open Sans"/>
              </a:rPr>
              <a:t>Cloud-Ready</a:t>
            </a:r>
            <a:r>
              <a:rPr b="0" lang="en-US" sz="1800" strike="noStrike" u="none">
                <a:solidFill>
                  <a:schemeClr val="dk2"/>
                </a:solidFill>
                <a:uFillTx/>
                <a:latin typeface="Open Sans"/>
                <a:ea typeface="Open Sans"/>
              </a:rPr>
              <a:t>:</a:t>
            </a:r>
            <a:endParaRPr b="0" lang="en-US" sz="1800" strike="noStrike" u="none">
              <a:solidFill>
                <a:srgbClr val="000000"/>
              </a:solidFill>
              <a:uFillTx/>
              <a:latin typeface="Open Sans"/>
            </a:endParaRPr>
          </a:p>
          <a:p>
            <a:pPr marL="457200" indent="-343080">
              <a:lnSpc>
                <a:spcPct val="200000"/>
              </a:lnSpc>
              <a:buClr>
                <a:srgbClr val="595959"/>
              </a:buClr>
              <a:buFont typeface="Arial"/>
              <a:buChar char="•"/>
              <a:tabLst>
                <a:tab algn="l" pos="0"/>
              </a:tabLst>
            </a:pPr>
            <a:r>
              <a:rPr b="0" lang="en-US" sz="1400" strike="noStrike" u="none">
                <a:solidFill>
                  <a:schemeClr val="dk2"/>
                </a:solidFill>
                <a:uFillTx/>
                <a:latin typeface="Open Sans"/>
                <a:ea typeface="Open Sans"/>
              </a:rPr>
              <a:t>Application can be automatically deployed</a:t>
            </a:r>
            <a:endParaRPr b="0" lang="en-US" sz="1400" strike="noStrike" u="none">
              <a:solidFill>
                <a:srgbClr val="000000"/>
              </a:solidFill>
              <a:uFillTx/>
              <a:latin typeface="Open Sans"/>
            </a:endParaRPr>
          </a:p>
          <a:p>
            <a:pPr marL="457200" indent="-343080">
              <a:lnSpc>
                <a:spcPct val="200000"/>
              </a:lnSpc>
              <a:buClr>
                <a:srgbClr val="595959"/>
              </a:buClr>
              <a:buFont typeface="Arial"/>
              <a:buChar char="•"/>
              <a:tabLst>
                <a:tab algn="l" pos="0"/>
              </a:tabLst>
            </a:pPr>
            <a:r>
              <a:rPr b="0" lang="en-US" sz="1400" strike="noStrike" u="none">
                <a:solidFill>
                  <a:schemeClr val="dk2"/>
                </a:solidFill>
                <a:uFillTx/>
                <a:latin typeface="Open Sans"/>
                <a:ea typeface="Open Sans"/>
              </a:rPr>
              <a:t>Application can be monitored with automated operations tools</a:t>
            </a:r>
            <a:endParaRPr b="0" lang="en-US" sz="1400" strike="noStrike" u="none">
              <a:solidFill>
                <a:srgbClr val="000000"/>
              </a:solidFill>
              <a:uFillTx/>
              <a:latin typeface="Open Sans"/>
            </a:endParaRPr>
          </a:p>
          <a:p>
            <a:pPr marL="457200" indent="-343080">
              <a:lnSpc>
                <a:spcPct val="200000"/>
              </a:lnSpc>
              <a:buClr>
                <a:srgbClr val="595959"/>
              </a:buClr>
              <a:buFont typeface="Arial"/>
              <a:buChar char="•"/>
              <a:tabLst>
                <a:tab algn="l" pos="0"/>
              </a:tabLst>
            </a:pPr>
            <a:r>
              <a:rPr b="0" lang="en-US" sz="1400" strike="noStrike" u="none">
                <a:solidFill>
                  <a:schemeClr val="dk2"/>
                </a:solidFill>
                <a:uFillTx/>
                <a:latin typeface="Open Sans"/>
                <a:ea typeface="Open Sans"/>
              </a:rPr>
              <a:t>Application is divided into independent blocks</a:t>
            </a:r>
            <a:endParaRPr b="0" lang="en-US" sz="1400" strike="noStrike" u="none">
              <a:solidFill>
                <a:srgbClr val="000000"/>
              </a:solidFill>
              <a:uFillTx/>
              <a:latin typeface="Open Sans"/>
            </a:endParaRPr>
          </a:p>
          <a:p>
            <a:pPr marL="457200" indent="-343080">
              <a:lnSpc>
                <a:spcPct val="200000"/>
              </a:lnSpc>
              <a:buClr>
                <a:srgbClr val="595959"/>
              </a:buClr>
              <a:buFont typeface="Arial"/>
              <a:buChar char="•"/>
              <a:tabLst>
                <a:tab algn="l" pos="0"/>
              </a:tabLst>
            </a:pPr>
            <a:r>
              <a:rPr b="0" lang="en-US" sz="1400" strike="noStrike" u="none">
                <a:solidFill>
                  <a:schemeClr val="dk2"/>
                </a:solidFill>
                <a:uFillTx/>
                <a:latin typeface="Open Sans"/>
                <a:ea typeface="Open Sans"/>
              </a:rPr>
              <a:t>Application has current technology stack</a:t>
            </a:r>
            <a:endParaRPr b="0" lang="en-US" sz="1400" strike="noStrike" u="none">
              <a:solidFill>
                <a:srgbClr val="000000"/>
              </a:solidFill>
              <a:uFillTx/>
              <a:latin typeface="Open Sans"/>
            </a:endParaRPr>
          </a:p>
          <a:p>
            <a:pPr marL="457200" indent="-343080">
              <a:lnSpc>
                <a:spcPct val="200000"/>
              </a:lnSpc>
              <a:buClr>
                <a:srgbClr val="595959"/>
              </a:buClr>
              <a:buFont typeface="Arial"/>
              <a:buChar char="•"/>
              <a:tabLst>
                <a:tab algn="l" pos="0"/>
              </a:tabLst>
            </a:pPr>
            <a:r>
              <a:rPr b="0" lang="en-US" sz="1400" strike="noStrike" u="none">
                <a:solidFill>
                  <a:schemeClr val="dk2"/>
                </a:solidFill>
                <a:uFillTx/>
                <a:latin typeface="Open Sans"/>
                <a:ea typeface="Open Sans"/>
              </a:rPr>
              <a:t>Application has guaranteed support into the future</a:t>
            </a:r>
            <a:endParaRPr b="0" lang="en-US" sz="1400" strike="noStrike" u="none">
              <a:solidFill>
                <a:srgbClr val="000000"/>
              </a:solidFill>
              <a:uFillTx/>
              <a:latin typeface="Open Sans"/>
            </a:endParaRPr>
          </a:p>
        </p:txBody>
      </p:sp>
    </p:spTree>
  </p:cSld>
  <mc:AlternateContent>
    <mc:Choice Requires="p14">
      <p:transition spd="slow" p14:dur="2000"/>
    </mc:Choice>
    <mc:Fallback>
      <p:transition spd="slow"/>
    </mc:Fallback>
  </mc:AlternateContent>
  <p:timing>
    <p:tnLst>
      <p:par>
        <p:cTn id="3003" dur="indefinite" restart="never" nodeType="tmRoot">
          <p:childTnLst>
            <p:seq>
              <p:cTn id="3004" dur="indefinite" nodeType="mainSeq">
                <p:childTnLst>
                  <p:par>
                    <p:cTn id="3005" fill="hold">
                      <p:stCondLst>
                        <p:cond delay="indefinite"/>
                      </p:stCondLst>
                      <p:childTnLst>
                        <p:par>
                          <p:cTn id="3006" fill="hold">
                            <p:stCondLst>
                              <p:cond delay="0"/>
                            </p:stCondLst>
                            <p:childTnLst>
                              <p:par>
                                <p:cTn id="3007" nodeType="clickEffect" fill="hold" presetClass="entr" presetID="1">
                                  <p:stCondLst>
                                    <p:cond delay="0"/>
                                  </p:stCondLst>
                                  <p:childTnLst>
                                    <p:set>
                                      <p:cBhvr>
                                        <p:cTn id="3008" dur="1" fill="hold">
                                          <p:stCondLst>
                                            <p:cond delay="0"/>
                                          </p:stCondLst>
                                        </p:cTn>
                                        <p:tgtEl>
                                          <p:spTgt spid="636">
                                            <p:txEl>
                                              <p:pRg st="0" end="0"/>
                                            </p:txEl>
                                          </p:spTgt>
                                        </p:tgtEl>
                                        <p:attrNameLst>
                                          <p:attrName>style.visibility</p:attrName>
                                        </p:attrNameLst>
                                      </p:cBhvr>
                                      <p:to>
                                        <p:strVal val="visible"/>
                                      </p:to>
                                    </p:set>
                                  </p:childTnLst>
                                </p:cTn>
                              </p:par>
                            </p:childTnLst>
                          </p:cTn>
                        </p:par>
                      </p:childTnLst>
                    </p:cTn>
                  </p:par>
                  <p:par>
                    <p:cTn id="3009" fill="hold">
                      <p:stCondLst>
                        <p:cond delay="indefinite"/>
                      </p:stCondLst>
                      <p:childTnLst>
                        <p:par>
                          <p:cTn id="3010" fill="hold">
                            <p:stCondLst>
                              <p:cond delay="0"/>
                            </p:stCondLst>
                            <p:childTnLst>
                              <p:par>
                                <p:cTn id="3011" nodeType="clickEffect" fill="hold" presetClass="entr" presetID="1">
                                  <p:stCondLst>
                                    <p:cond delay="0"/>
                                  </p:stCondLst>
                                  <p:childTnLst>
                                    <p:set>
                                      <p:cBhvr>
                                        <p:cTn id="3012" dur="1" fill="hold">
                                          <p:stCondLst>
                                            <p:cond delay="0"/>
                                          </p:stCondLst>
                                        </p:cTn>
                                        <p:tgtEl>
                                          <p:spTgt spid="636">
                                            <p:txEl>
                                              <p:pRg st="1" end="1"/>
                                            </p:txEl>
                                          </p:spTgt>
                                        </p:tgtEl>
                                        <p:attrNameLst>
                                          <p:attrName>style.visibility</p:attrName>
                                        </p:attrNameLst>
                                      </p:cBhvr>
                                      <p:to>
                                        <p:strVal val="visible"/>
                                      </p:to>
                                    </p:set>
                                  </p:childTnLst>
                                </p:cTn>
                              </p:par>
                            </p:childTnLst>
                          </p:cTn>
                        </p:par>
                      </p:childTnLst>
                    </p:cTn>
                  </p:par>
                  <p:par>
                    <p:cTn id="3013" fill="hold">
                      <p:stCondLst>
                        <p:cond delay="indefinite"/>
                      </p:stCondLst>
                      <p:childTnLst>
                        <p:par>
                          <p:cTn id="3014" fill="hold">
                            <p:stCondLst>
                              <p:cond delay="0"/>
                            </p:stCondLst>
                            <p:childTnLst>
                              <p:par>
                                <p:cTn id="3015" nodeType="clickEffect" fill="hold" presetClass="entr" presetID="1">
                                  <p:stCondLst>
                                    <p:cond delay="0"/>
                                  </p:stCondLst>
                                  <p:childTnLst>
                                    <p:set>
                                      <p:cBhvr>
                                        <p:cTn id="3016" dur="1" fill="hold">
                                          <p:stCondLst>
                                            <p:cond delay="0"/>
                                          </p:stCondLst>
                                        </p:cTn>
                                        <p:tgtEl>
                                          <p:spTgt spid="636">
                                            <p:txEl>
                                              <p:pRg st="2" end="2"/>
                                            </p:txEl>
                                          </p:spTgt>
                                        </p:tgtEl>
                                        <p:attrNameLst>
                                          <p:attrName>style.visibility</p:attrName>
                                        </p:attrNameLst>
                                      </p:cBhvr>
                                      <p:to>
                                        <p:strVal val="visible"/>
                                      </p:to>
                                    </p:set>
                                  </p:childTnLst>
                                </p:cTn>
                              </p:par>
                            </p:childTnLst>
                          </p:cTn>
                        </p:par>
                      </p:childTnLst>
                    </p:cTn>
                  </p:par>
                  <p:par>
                    <p:cTn id="3017" fill="hold">
                      <p:stCondLst>
                        <p:cond delay="indefinite"/>
                      </p:stCondLst>
                      <p:childTnLst>
                        <p:par>
                          <p:cTn id="3018" fill="hold">
                            <p:stCondLst>
                              <p:cond delay="0"/>
                            </p:stCondLst>
                            <p:childTnLst>
                              <p:par>
                                <p:cTn id="3019" nodeType="clickEffect" fill="hold" presetClass="entr" presetID="1">
                                  <p:stCondLst>
                                    <p:cond delay="0"/>
                                  </p:stCondLst>
                                  <p:childTnLst>
                                    <p:set>
                                      <p:cBhvr>
                                        <p:cTn id="3020" dur="1" fill="hold">
                                          <p:stCondLst>
                                            <p:cond delay="0"/>
                                          </p:stCondLst>
                                        </p:cTn>
                                        <p:tgtEl>
                                          <p:spTgt spid="636">
                                            <p:txEl>
                                              <p:pRg st="3" end="3"/>
                                            </p:txEl>
                                          </p:spTgt>
                                        </p:tgtEl>
                                        <p:attrNameLst>
                                          <p:attrName>style.visibility</p:attrName>
                                        </p:attrNameLst>
                                      </p:cBhvr>
                                      <p:to>
                                        <p:strVal val="visible"/>
                                      </p:to>
                                    </p:set>
                                  </p:childTnLst>
                                </p:cTn>
                              </p:par>
                            </p:childTnLst>
                          </p:cTn>
                        </p:par>
                      </p:childTnLst>
                    </p:cTn>
                  </p:par>
                  <p:par>
                    <p:cTn id="3021" fill="hold">
                      <p:stCondLst>
                        <p:cond delay="indefinite"/>
                      </p:stCondLst>
                      <p:childTnLst>
                        <p:par>
                          <p:cTn id="3022" fill="hold">
                            <p:stCondLst>
                              <p:cond delay="0"/>
                            </p:stCondLst>
                            <p:childTnLst>
                              <p:par>
                                <p:cTn id="3023" nodeType="clickEffect" fill="hold" presetClass="entr" presetID="1">
                                  <p:stCondLst>
                                    <p:cond delay="0"/>
                                  </p:stCondLst>
                                  <p:childTnLst>
                                    <p:set>
                                      <p:cBhvr>
                                        <p:cTn id="3024" dur="1" fill="hold">
                                          <p:stCondLst>
                                            <p:cond delay="0"/>
                                          </p:stCondLst>
                                        </p:cTn>
                                        <p:tgtEl>
                                          <p:spTgt spid="636">
                                            <p:txEl>
                                              <p:pRg st="4" end="4"/>
                                            </p:txEl>
                                          </p:spTgt>
                                        </p:tgtEl>
                                        <p:attrNameLst>
                                          <p:attrName>style.visibility</p:attrName>
                                        </p:attrNameLst>
                                      </p:cBhvr>
                                      <p:to>
                                        <p:strVal val="visible"/>
                                      </p:to>
                                    </p:set>
                                  </p:childTnLst>
                                </p:cTn>
                              </p:par>
                            </p:childTnLst>
                          </p:cTn>
                        </p:par>
                      </p:childTnLst>
                    </p:cTn>
                  </p:par>
                  <p:par>
                    <p:cTn id="3025" fill="hold">
                      <p:stCondLst>
                        <p:cond delay="indefinite"/>
                      </p:stCondLst>
                      <p:childTnLst>
                        <p:par>
                          <p:cTn id="3026" fill="hold">
                            <p:stCondLst>
                              <p:cond delay="0"/>
                            </p:stCondLst>
                            <p:childTnLst>
                              <p:par>
                                <p:cTn id="3027" nodeType="clickEffect" fill="hold" presetClass="entr" presetID="1">
                                  <p:stCondLst>
                                    <p:cond delay="0"/>
                                  </p:stCondLst>
                                  <p:childTnLst>
                                    <p:set>
                                      <p:cBhvr>
                                        <p:cTn id="3028" dur="1" fill="hold">
                                          <p:stCondLst>
                                            <p:cond delay="0"/>
                                          </p:stCondLst>
                                        </p:cTn>
                                        <p:tgtEl>
                                          <p:spTgt spid="636">
                                            <p:txEl>
                                              <p:pRg st="5" end="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37" name="PlaceHolder 1"/>
          <p:cNvSpPr>
            <a:spLocks noGrp="1"/>
          </p:cNvSpPr>
          <p:nvPr>
            <p:ph type="title"/>
          </p:nvPr>
        </p:nvSpPr>
        <p:spPr>
          <a:xfrm>
            <a:off x="311760" y="444960"/>
            <a:ext cx="7683120" cy="609840"/>
          </a:xfrm>
          <a:prstGeom prst="rect">
            <a:avLst/>
          </a:prstGeom>
          <a:noFill/>
          <a:ln w="0">
            <a:noFill/>
          </a:ln>
        </p:spPr>
        <p:txBody>
          <a:bodyPr lIns="91440" rIns="91440" tIns="91440" bIns="91440" anchor="t">
            <a:noAutofit/>
          </a:bodyPr>
          <a:p>
            <a:pPr indent="0">
              <a:lnSpc>
                <a:spcPct val="100000"/>
              </a:lnSpc>
              <a:buNone/>
            </a:pPr>
            <a:r>
              <a:rPr b="0" lang="en-US" sz="2800" strike="noStrike" u="none">
                <a:solidFill>
                  <a:schemeClr val="dk1"/>
                </a:solidFill>
                <a:uFillTx/>
                <a:latin typeface="Open Sans"/>
                <a:ea typeface="Open Sans"/>
              </a:rPr>
              <a:t>Maturity: Cloud-Defined</a:t>
            </a:r>
            <a:endParaRPr b="0" lang="en-US" sz="2800" strike="noStrike" u="none">
              <a:solidFill>
                <a:srgbClr val="000000"/>
              </a:solidFill>
              <a:uFillTx/>
              <a:latin typeface="Arial"/>
            </a:endParaRPr>
          </a:p>
        </p:txBody>
      </p:sp>
      <p:sp>
        <p:nvSpPr>
          <p:cNvPr id="638" name="PlaceHolder 2"/>
          <p:cNvSpPr>
            <a:spLocks noGrp="1"/>
          </p:cNvSpPr>
          <p:nvPr>
            <p:ph/>
          </p:nvPr>
        </p:nvSpPr>
        <p:spPr>
          <a:xfrm>
            <a:off x="311760" y="1152360"/>
            <a:ext cx="8520120" cy="3416040"/>
          </a:xfrm>
          <a:prstGeom prst="rect">
            <a:avLst/>
          </a:prstGeom>
          <a:noFill/>
          <a:ln w="0">
            <a:noFill/>
          </a:ln>
        </p:spPr>
        <p:txBody>
          <a:bodyPr numCol="1" spcCol="0" lIns="91440" rIns="91440" tIns="91440" bIns="91440" anchor="t">
            <a:noAutofit/>
          </a:bodyPr>
          <a:p>
            <a:pPr marL="114480" indent="0">
              <a:lnSpc>
                <a:spcPct val="200000"/>
              </a:lnSpc>
              <a:buNone/>
              <a:tabLst>
                <a:tab algn="l" pos="0"/>
              </a:tabLst>
            </a:pPr>
            <a:r>
              <a:rPr b="0" lang="en-US" sz="1800" strike="noStrike" u="none">
                <a:solidFill>
                  <a:schemeClr val="dk2"/>
                </a:solidFill>
                <a:uFillTx/>
                <a:latin typeface="Open Sans"/>
                <a:ea typeface="Open Sans"/>
              </a:rPr>
              <a:t>Based upon Maturity </a:t>
            </a:r>
            <a:r>
              <a:rPr b="0" i="1" lang="en-US" sz="1800" strike="noStrike" u="none">
                <a:solidFill>
                  <a:schemeClr val="dk2"/>
                </a:solidFill>
                <a:uFillTx/>
                <a:latin typeface="Open Sans"/>
                <a:ea typeface="Open Sans"/>
              </a:rPr>
              <a:t>Cloud-Capable</a:t>
            </a:r>
            <a:r>
              <a:rPr b="0" lang="en-US" sz="1800" strike="noStrike" u="none">
                <a:solidFill>
                  <a:schemeClr val="dk2"/>
                </a:solidFill>
                <a:uFillTx/>
                <a:latin typeface="Open Sans"/>
                <a:ea typeface="Open Sans"/>
              </a:rPr>
              <a:t>:</a:t>
            </a:r>
            <a:endParaRPr b="0" lang="en-US" sz="1800" strike="noStrike" u="none">
              <a:solidFill>
                <a:srgbClr val="000000"/>
              </a:solidFill>
              <a:uFillTx/>
              <a:latin typeface="Open Sans"/>
            </a:endParaRPr>
          </a:p>
          <a:p>
            <a:pPr marL="457200" indent="-343080">
              <a:lnSpc>
                <a:spcPct val="200000"/>
              </a:lnSpc>
              <a:buClr>
                <a:srgbClr val="595959"/>
              </a:buClr>
              <a:buFont typeface="Arial"/>
              <a:buChar char="•"/>
              <a:tabLst>
                <a:tab algn="l" pos="0"/>
              </a:tabLst>
            </a:pPr>
            <a:r>
              <a:rPr b="0" lang="en-US" sz="1400" strike="noStrike" u="none">
                <a:solidFill>
                  <a:schemeClr val="dk2"/>
                </a:solidFill>
                <a:uFillTx/>
                <a:latin typeface="Open Sans"/>
                <a:ea typeface="Open Sans"/>
              </a:rPr>
              <a:t>Application exposes business metrics</a:t>
            </a:r>
            <a:endParaRPr b="0" lang="en-US" sz="1400" strike="noStrike" u="none">
              <a:solidFill>
                <a:srgbClr val="000000"/>
              </a:solidFill>
              <a:uFillTx/>
              <a:latin typeface="Open Sans"/>
            </a:endParaRPr>
          </a:p>
          <a:p>
            <a:pPr marL="457200" indent="-343080">
              <a:lnSpc>
                <a:spcPct val="200000"/>
              </a:lnSpc>
              <a:buClr>
                <a:srgbClr val="595959"/>
              </a:buClr>
              <a:buFont typeface="Arial"/>
              <a:buChar char="•"/>
              <a:tabLst>
                <a:tab algn="l" pos="0"/>
              </a:tabLst>
            </a:pPr>
            <a:r>
              <a:rPr b="0" lang="en-US" sz="1400" strike="noStrike" u="none">
                <a:solidFill>
                  <a:schemeClr val="dk2"/>
                </a:solidFill>
                <a:uFillTx/>
                <a:latin typeface="Open Sans"/>
                <a:ea typeface="Open Sans"/>
              </a:rPr>
              <a:t>Application writes standard error and output logs</a:t>
            </a:r>
            <a:endParaRPr b="0" lang="en-US" sz="1400" strike="noStrike" u="none">
              <a:solidFill>
                <a:srgbClr val="000000"/>
              </a:solidFill>
              <a:uFillTx/>
              <a:latin typeface="Open Sans"/>
            </a:endParaRPr>
          </a:p>
          <a:p>
            <a:pPr marL="457200" indent="-343080">
              <a:lnSpc>
                <a:spcPct val="200000"/>
              </a:lnSpc>
              <a:buClr>
                <a:srgbClr val="595959"/>
              </a:buClr>
              <a:buFont typeface="Arial"/>
              <a:buChar char="•"/>
              <a:tabLst>
                <a:tab algn="l" pos="0"/>
              </a:tabLst>
            </a:pPr>
            <a:r>
              <a:rPr b="0" lang="en-US" sz="1400" strike="noStrike" u="none">
                <a:solidFill>
                  <a:schemeClr val="dk2"/>
                </a:solidFill>
                <a:uFillTx/>
                <a:latin typeface="Open Sans"/>
                <a:ea typeface="Open Sans"/>
              </a:rPr>
              <a:t>Application can store data (sessions, etc.) externally</a:t>
            </a:r>
            <a:endParaRPr b="0" lang="en-US" sz="1400" strike="noStrike" u="none">
              <a:solidFill>
                <a:srgbClr val="000000"/>
              </a:solidFill>
              <a:uFillTx/>
              <a:latin typeface="Open Sans"/>
            </a:endParaRPr>
          </a:p>
          <a:p>
            <a:pPr marL="457200" indent="-343080">
              <a:lnSpc>
                <a:spcPct val="200000"/>
              </a:lnSpc>
              <a:buClr>
                <a:srgbClr val="595959"/>
              </a:buClr>
              <a:buFont typeface="Arial"/>
              <a:buChar char="•"/>
              <a:tabLst>
                <a:tab algn="l" pos="0"/>
              </a:tabLst>
            </a:pPr>
            <a:r>
              <a:rPr b="0" lang="en-US" sz="1400" strike="noStrike" u="none">
                <a:solidFill>
                  <a:schemeClr val="dk2"/>
                </a:solidFill>
                <a:uFillTx/>
                <a:latin typeface="Open Sans"/>
                <a:ea typeface="Open Sans"/>
              </a:rPr>
              <a:t>Application can run in containers</a:t>
            </a:r>
            <a:endParaRPr b="0" lang="en-US" sz="1400" strike="noStrike" u="none">
              <a:solidFill>
                <a:srgbClr val="000000"/>
              </a:solidFill>
              <a:uFillTx/>
              <a:latin typeface="Open Sans"/>
            </a:endParaRPr>
          </a:p>
        </p:txBody>
      </p:sp>
    </p:spTree>
  </p:cSld>
  <mc:AlternateContent>
    <mc:Choice Requires="p14">
      <p:transition spd="slow" p14:dur="2000"/>
    </mc:Choice>
    <mc:Fallback>
      <p:transition spd="slow"/>
    </mc:Fallback>
  </mc:AlternateContent>
  <p:timing>
    <p:tnLst>
      <p:par>
        <p:cTn id="3029" dur="indefinite" restart="never" nodeType="tmRoot">
          <p:childTnLst>
            <p:seq>
              <p:cTn id="3030" dur="indefinite" nodeType="mainSeq">
                <p:childTnLst>
                  <p:par>
                    <p:cTn id="3031" fill="hold">
                      <p:stCondLst>
                        <p:cond delay="indefinite"/>
                      </p:stCondLst>
                      <p:childTnLst>
                        <p:par>
                          <p:cTn id="3032" fill="hold">
                            <p:stCondLst>
                              <p:cond delay="0"/>
                            </p:stCondLst>
                            <p:childTnLst>
                              <p:par>
                                <p:cTn id="3033" nodeType="clickEffect" fill="hold" presetClass="entr" presetID="1">
                                  <p:stCondLst>
                                    <p:cond delay="0"/>
                                  </p:stCondLst>
                                  <p:childTnLst>
                                    <p:set>
                                      <p:cBhvr>
                                        <p:cTn id="3034" dur="1" fill="hold">
                                          <p:stCondLst>
                                            <p:cond delay="0"/>
                                          </p:stCondLst>
                                        </p:cTn>
                                        <p:tgtEl>
                                          <p:spTgt spid="638">
                                            <p:txEl>
                                              <p:pRg st="0" end="0"/>
                                            </p:txEl>
                                          </p:spTgt>
                                        </p:tgtEl>
                                        <p:attrNameLst>
                                          <p:attrName>style.visibility</p:attrName>
                                        </p:attrNameLst>
                                      </p:cBhvr>
                                      <p:to>
                                        <p:strVal val="visible"/>
                                      </p:to>
                                    </p:set>
                                  </p:childTnLst>
                                </p:cTn>
                              </p:par>
                            </p:childTnLst>
                          </p:cTn>
                        </p:par>
                      </p:childTnLst>
                    </p:cTn>
                  </p:par>
                  <p:par>
                    <p:cTn id="3035" fill="hold">
                      <p:stCondLst>
                        <p:cond delay="indefinite"/>
                      </p:stCondLst>
                      <p:childTnLst>
                        <p:par>
                          <p:cTn id="3036" fill="hold">
                            <p:stCondLst>
                              <p:cond delay="0"/>
                            </p:stCondLst>
                            <p:childTnLst>
                              <p:par>
                                <p:cTn id="3037" nodeType="clickEffect" fill="hold" presetClass="entr" presetID="1">
                                  <p:stCondLst>
                                    <p:cond delay="0"/>
                                  </p:stCondLst>
                                  <p:childTnLst>
                                    <p:set>
                                      <p:cBhvr>
                                        <p:cTn id="3038" dur="1" fill="hold">
                                          <p:stCondLst>
                                            <p:cond delay="0"/>
                                          </p:stCondLst>
                                        </p:cTn>
                                        <p:tgtEl>
                                          <p:spTgt spid="638">
                                            <p:txEl>
                                              <p:pRg st="1" end="1"/>
                                            </p:txEl>
                                          </p:spTgt>
                                        </p:tgtEl>
                                        <p:attrNameLst>
                                          <p:attrName>style.visibility</p:attrName>
                                        </p:attrNameLst>
                                      </p:cBhvr>
                                      <p:to>
                                        <p:strVal val="visible"/>
                                      </p:to>
                                    </p:set>
                                  </p:childTnLst>
                                </p:cTn>
                              </p:par>
                            </p:childTnLst>
                          </p:cTn>
                        </p:par>
                      </p:childTnLst>
                    </p:cTn>
                  </p:par>
                  <p:par>
                    <p:cTn id="3039" fill="hold">
                      <p:stCondLst>
                        <p:cond delay="indefinite"/>
                      </p:stCondLst>
                      <p:childTnLst>
                        <p:par>
                          <p:cTn id="3040" fill="hold">
                            <p:stCondLst>
                              <p:cond delay="0"/>
                            </p:stCondLst>
                            <p:childTnLst>
                              <p:par>
                                <p:cTn id="3041" nodeType="clickEffect" fill="hold" presetClass="entr" presetID="1">
                                  <p:stCondLst>
                                    <p:cond delay="0"/>
                                  </p:stCondLst>
                                  <p:childTnLst>
                                    <p:set>
                                      <p:cBhvr>
                                        <p:cTn id="3042" dur="1" fill="hold">
                                          <p:stCondLst>
                                            <p:cond delay="0"/>
                                          </p:stCondLst>
                                        </p:cTn>
                                        <p:tgtEl>
                                          <p:spTgt spid="638">
                                            <p:txEl>
                                              <p:pRg st="2" end="2"/>
                                            </p:txEl>
                                          </p:spTgt>
                                        </p:tgtEl>
                                        <p:attrNameLst>
                                          <p:attrName>style.visibility</p:attrName>
                                        </p:attrNameLst>
                                      </p:cBhvr>
                                      <p:to>
                                        <p:strVal val="visible"/>
                                      </p:to>
                                    </p:set>
                                  </p:childTnLst>
                                </p:cTn>
                              </p:par>
                            </p:childTnLst>
                          </p:cTn>
                        </p:par>
                      </p:childTnLst>
                    </p:cTn>
                  </p:par>
                  <p:par>
                    <p:cTn id="3043" fill="hold">
                      <p:stCondLst>
                        <p:cond delay="indefinite"/>
                      </p:stCondLst>
                      <p:childTnLst>
                        <p:par>
                          <p:cTn id="3044" fill="hold">
                            <p:stCondLst>
                              <p:cond delay="0"/>
                            </p:stCondLst>
                            <p:childTnLst>
                              <p:par>
                                <p:cTn id="3045" nodeType="clickEffect" fill="hold" presetClass="entr" presetID="1">
                                  <p:stCondLst>
                                    <p:cond delay="0"/>
                                  </p:stCondLst>
                                  <p:childTnLst>
                                    <p:set>
                                      <p:cBhvr>
                                        <p:cTn id="3046" dur="1" fill="hold">
                                          <p:stCondLst>
                                            <p:cond delay="0"/>
                                          </p:stCondLst>
                                        </p:cTn>
                                        <p:tgtEl>
                                          <p:spTgt spid="638">
                                            <p:txEl>
                                              <p:pRg st="3" end="3"/>
                                            </p:txEl>
                                          </p:spTgt>
                                        </p:tgtEl>
                                        <p:attrNameLst>
                                          <p:attrName>style.visibility</p:attrName>
                                        </p:attrNameLst>
                                      </p:cBhvr>
                                      <p:to>
                                        <p:strVal val="visible"/>
                                      </p:to>
                                    </p:set>
                                  </p:childTnLst>
                                </p:cTn>
                              </p:par>
                            </p:childTnLst>
                          </p:cTn>
                        </p:par>
                      </p:childTnLst>
                    </p:cTn>
                  </p:par>
                  <p:par>
                    <p:cTn id="3047" fill="hold">
                      <p:stCondLst>
                        <p:cond delay="indefinite"/>
                      </p:stCondLst>
                      <p:childTnLst>
                        <p:par>
                          <p:cTn id="3048" fill="hold">
                            <p:stCondLst>
                              <p:cond delay="0"/>
                            </p:stCondLst>
                            <p:childTnLst>
                              <p:par>
                                <p:cTn id="3049" nodeType="clickEffect" fill="hold" presetClass="entr" presetID="1">
                                  <p:stCondLst>
                                    <p:cond delay="0"/>
                                  </p:stCondLst>
                                  <p:childTnLst>
                                    <p:set>
                                      <p:cBhvr>
                                        <p:cTn id="3050" dur="1" fill="hold">
                                          <p:stCondLst>
                                            <p:cond delay="0"/>
                                          </p:stCondLst>
                                        </p:cTn>
                                        <p:tgtEl>
                                          <p:spTgt spid="638">
                                            <p:txEl>
                                              <p:pRg st="4" end="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39" name="PlaceHolder 1"/>
          <p:cNvSpPr>
            <a:spLocks noGrp="1"/>
          </p:cNvSpPr>
          <p:nvPr>
            <p:ph type="title"/>
          </p:nvPr>
        </p:nvSpPr>
        <p:spPr>
          <a:xfrm>
            <a:off x="311760" y="444960"/>
            <a:ext cx="7683120" cy="609840"/>
          </a:xfrm>
          <a:prstGeom prst="rect">
            <a:avLst/>
          </a:prstGeom>
          <a:noFill/>
          <a:ln w="0">
            <a:noFill/>
          </a:ln>
        </p:spPr>
        <p:txBody>
          <a:bodyPr lIns="91440" rIns="91440" tIns="91440" bIns="91440" anchor="t">
            <a:noAutofit/>
          </a:bodyPr>
          <a:p>
            <a:pPr indent="0">
              <a:lnSpc>
                <a:spcPct val="100000"/>
              </a:lnSpc>
              <a:buNone/>
            </a:pPr>
            <a:r>
              <a:rPr b="0" lang="en-US" sz="2800" strike="noStrike" u="none">
                <a:solidFill>
                  <a:schemeClr val="dk1"/>
                </a:solidFill>
                <a:uFillTx/>
                <a:latin typeface="Open Sans"/>
                <a:ea typeface="Open Sans"/>
              </a:rPr>
              <a:t>Maturity: Cloud-Optimized</a:t>
            </a:r>
            <a:endParaRPr b="0" lang="en-US" sz="2800" strike="noStrike" u="none">
              <a:solidFill>
                <a:srgbClr val="000000"/>
              </a:solidFill>
              <a:uFillTx/>
              <a:latin typeface="Arial"/>
            </a:endParaRPr>
          </a:p>
        </p:txBody>
      </p:sp>
      <p:sp>
        <p:nvSpPr>
          <p:cNvPr id="640" name="PlaceHolder 2"/>
          <p:cNvSpPr>
            <a:spLocks noGrp="1"/>
          </p:cNvSpPr>
          <p:nvPr>
            <p:ph/>
          </p:nvPr>
        </p:nvSpPr>
        <p:spPr>
          <a:xfrm>
            <a:off x="311760" y="1152360"/>
            <a:ext cx="8520120" cy="3416040"/>
          </a:xfrm>
          <a:prstGeom prst="rect">
            <a:avLst/>
          </a:prstGeom>
          <a:noFill/>
          <a:ln w="0">
            <a:noFill/>
          </a:ln>
        </p:spPr>
        <p:txBody>
          <a:bodyPr numCol="1" spcCol="0" lIns="91440" rIns="91440" tIns="91440" bIns="91440" anchor="t">
            <a:noAutofit/>
          </a:bodyPr>
          <a:p>
            <a:pPr marL="114480" indent="0">
              <a:lnSpc>
                <a:spcPct val="200000"/>
              </a:lnSpc>
              <a:buNone/>
              <a:tabLst>
                <a:tab algn="l" pos="0"/>
              </a:tabLst>
            </a:pPr>
            <a:r>
              <a:rPr b="0" lang="en-US" sz="1800" strike="noStrike" u="none">
                <a:solidFill>
                  <a:schemeClr val="dk2"/>
                </a:solidFill>
                <a:uFillTx/>
                <a:latin typeface="Open Sans"/>
                <a:ea typeface="Open Sans"/>
              </a:rPr>
              <a:t>Based upon Maturity </a:t>
            </a:r>
            <a:r>
              <a:rPr b="0" i="1" lang="en-US" sz="1800" strike="noStrike" u="none">
                <a:solidFill>
                  <a:schemeClr val="dk2"/>
                </a:solidFill>
                <a:uFillTx/>
                <a:latin typeface="Open Sans"/>
                <a:ea typeface="Open Sans"/>
              </a:rPr>
              <a:t>Cloud-Defined</a:t>
            </a:r>
            <a:r>
              <a:rPr b="0" lang="en-US" sz="1800" strike="noStrike" u="none">
                <a:solidFill>
                  <a:schemeClr val="dk2"/>
                </a:solidFill>
                <a:uFillTx/>
                <a:latin typeface="Open Sans"/>
                <a:ea typeface="Open Sans"/>
              </a:rPr>
              <a:t>:</a:t>
            </a:r>
            <a:endParaRPr b="0" lang="en-US" sz="1800" strike="noStrike" u="none">
              <a:solidFill>
                <a:srgbClr val="000000"/>
              </a:solidFill>
              <a:uFillTx/>
              <a:latin typeface="Open Sans"/>
            </a:endParaRPr>
          </a:p>
          <a:p>
            <a:pPr marL="457200" indent="-343080">
              <a:lnSpc>
                <a:spcPct val="200000"/>
              </a:lnSpc>
              <a:buClr>
                <a:srgbClr val="595959"/>
              </a:buClr>
              <a:buFont typeface="Arial"/>
              <a:buChar char="•"/>
              <a:tabLst>
                <a:tab algn="l" pos="0"/>
              </a:tabLst>
            </a:pPr>
            <a:r>
              <a:rPr b="0" lang="en-US" sz="1400" strike="noStrike" u="none">
                <a:solidFill>
                  <a:schemeClr val="dk2"/>
                </a:solidFill>
                <a:uFillTx/>
                <a:latin typeface="Open Sans"/>
                <a:ea typeface="Open Sans"/>
              </a:rPr>
              <a:t>Application is provided in containers</a:t>
            </a:r>
            <a:endParaRPr b="0" lang="en-US" sz="1400" strike="noStrike" u="none">
              <a:solidFill>
                <a:srgbClr val="000000"/>
              </a:solidFill>
              <a:uFillTx/>
              <a:latin typeface="Open Sans"/>
            </a:endParaRPr>
          </a:p>
          <a:p>
            <a:pPr marL="457200" indent="-343080">
              <a:lnSpc>
                <a:spcPct val="200000"/>
              </a:lnSpc>
              <a:buClr>
                <a:srgbClr val="595959"/>
              </a:buClr>
              <a:buFont typeface="Arial"/>
              <a:buChar char="•"/>
              <a:tabLst>
                <a:tab algn="l" pos="0"/>
              </a:tabLst>
            </a:pPr>
            <a:r>
              <a:rPr b="0" lang="en-US" sz="1400" strike="noStrike" u="none">
                <a:solidFill>
                  <a:schemeClr val="dk2"/>
                </a:solidFill>
                <a:uFillTx/>
                <a:latin typeface="Open Sans"/>
                <a:ea typeface="Open Sans"/>
              </a:rPr>
              <a:t>Application can run in Kubernetes or other orchestrators</a:t>
            </a:r>
            <a:endParaRPr b="0" lang="en-US" sz="1400" strike="noStrike" u="none">
              <a:solidFill>
                <a:srgbClr val="000000"/>
              </a:solidFill>
              <a:uFillTx/>
              <a:latin typeface="Open Sans"/>
            </a:endParaRPr>
          </a:p>
          <a:p>
            <a:pPr marL="457200" indent="-343080">
              <a:lnSpc>
                <a:spcPct val="200000"/>
              </a:lnSpc>
              <a:buClr>
                <a:srgbClr val="595959"/>
              </a:buClr>
              <a:buFont typeface="Arial"/>
              <a:buChar char="•"/>
              <a:tabLst>
                <a:tab algn="l" pos="0"/>
              </a:tabLst>
            </a:pPr>
            <a:r>
              <a:rPr b="0" lang="en-US" sz="1400" strike="noStrike" u="none">
                <a:solidFill>
                  <a:schemeClr val="dk2"/>
                </a:solidFill>
                <a:uFillTx/>
                <a:latin typeface="Open Sans"/>
                <a:ea typeface="Open Sans"/>
              </a:rPr>
              <a:t>Application exposes health and status information</a:t>
            </a:r>
            <a:endParaRPr b="0" lang="en-US" sz="1400" strike="noStrike" u="none">
              <a:solidFill>
                <a:srgbClr val="000000"/>
              </a:solidFill>
              <a:uFillTx/>
              <a:latin typeface="Open Sans"/>
            </a:endParaRPr>
          </a:p>
          <a:p>
            <a:pPr marL="457200" indent="-343080">
              <a:lnSpc>
                <a:spcPct val="200000"/>
              </a:lnSpc>
              <a:buClr>
                <a:srgbClr val="595959"/>
              </a:buClr>
              <a:buFont typeface="Arial"/>
              <a:buChar char="•"/>
              <a:tabLst>
                <a:tab algn="l" pos="0"/>
              </a:tabLst>
            </a:pPr>
            <a:r>
              <a:rPr b="0" lang="en-US" sz="1400" strike="noStrike" u="none">
                <a:solidFill>
                  <a:schemeClr val="dk2"/>
                </a:solidFill>
                <a:uFillTx/>
                <a:latin typeface="Open Sans"/>
                <a:ea typeface="Open Sans"/>
              </a:rPr>
              <a:t>Application can run in multiple parallel instances</a:t>
            </a:r>
            <a:endParaRPr b="0" lang="en-US" sz="1400" strike="noStrike" u="none">
              <a:solidFill>
                <a:srgbClr val="000000"/>
              </a:solidFill>
              <a:uFillTx/>
              <a:latin typeface="Open Sans"/>
            </a:endParaRPr>
          </a:p>
          <a:p>
            <a:pPr marL="457200" indent="-343080">
              <a:lnSpc>
                <a:spcPct val="200000"/>
              </a:lnSpc>
              <a:buClr>
                <a:srgbClr val="595959"/>
              </a:buClr>
              <a:buFont typeface="Arial"/>
              <a:buChar char="•"/>
              <a:tabLst>
                <a:tab algn="l" pos="0"/>
              </a:tabLst>
            </a:pPr>
            <a:r>
              <a:rPr b="0" lang="en-US" sz="1400" strike="noStrike" u="none">
                <a:solidFill>
                  <a:schemeClr val="dk2"/>
                </a:solidFill>
                <a:uFillTx/>
                <a:latin typeface="Open Sans"/>
                <a:ea typeface="Open Sans"/>
              </a:rPr>
              <a:t>Application responds to start and stop requests from the operating environment</a:t>
            </a:r>
            <a:endParaRPr b="0" lang="en-US" sz="1400" strike="noStrike" u="none">
              <a:solidFill>
                <a:srgbClr val="000000"/>
              </a:solidFill>
              <a:uFillTx/>
              <a:latin typeface="Open Sans"/>
            </a:endParaRPr>
          </a:p>
          <a:p>
            <a:pPr marL="457200" indent="-343080">
              <a:lnSpc>
                <a:spcPct val="200000"/>
              </a:lnSpc>
              <a:buClr>
                <a:srgbClr val="595959"/>
              </a:buClr>
              <a:buFont typeface="Arial"/>
              <a:buChar char="•"/>
              <a:tabLst>
                <a:tab algn="l" pos="0"/>
              </a:tabLst>
            </a:pPr>
            <a:r>
              <a:rPr b="0" lang="en-US" sz="1400" strike="noStrike" u="none">
                <a:solidFill>
                  <a:schemeClr val="dk2"/>
                </a:solidFill>
                <a:uFillTx/>
                <a:latin typeface="Open Sans"/>
                <a:ea typeface="Open Sans"/>
              </a:rPr>
              <a:t>Application provider ensures continuous updates of application and container OS</a:t>
            </a:r>
            <a:endParaRPr b="0" lang="en-US" sz="1400" strike="noStrike" u="none">
              <a:solidFill>
                <a:srgbClr val="000000"/>
              </a:solidFill>
              <a:uFillTx/>
              <a:latin typeface="Open Sans"/>
            </a:endParaRPr>
          </a:p>
        </p:txBody>
      </p:sp>
    </p:spTree>
  </p:cSld>
  <mc:AlternateContent>
    <mc:Choice Requires="p14">
      <p:transition spd="slow" p14:dur="2000"/>
    </mc:Choice>
    <mc:Fallback>
      <p:transition spd="slow"/>
    </mc:Fallback>
  </mc:AlternateContent>
  <p:timing>
    <p:tnLst>
      <p:par>
        <p:cTn id="3051" dur="indefinite" restart="never" nodeType="tmRoot">
          <p:childTnLst>
            <p:seq>
              <p:cTn id="3052" dur="indefinite" nodeType="mainSeq">
                <p:childTnLst>
                  <p:par>
                    <p:cTn id="3053" fill="hold">
                      <p:stCondLst>
                        <p:cond delay="indefinite"/>
                      </p:stCondLst>
                      <p:childTnLst>
                        <p:par>
                          <p:cTn id="3054" fill="hold">
                            <p:stCondLst>
                              <p:cond delay="0"/>
                            </p:stCondLst>
                            <p:childTnLst>
                              <p:par>
                                <p:cTn id="3055" nodeType="clickEffect" fill="hold" presetClass="entr" presetID="1">
                                  <p:stCondLst>
                                    <p:cond delay="0"/>
                                  </p:stCondLst>
                                  <p:childTnLst>
                                    <p:set>
                                      <p:cBhvr>
                                        <p:cTn id="3056" dur="1" fill="hold">
                                          <p:stCondLst>
                                            <p:cond delay="0"/>
                                          </p:stCondLst>
                                        </p:cTn>
                                        <p:tgtEl>
                                          <p:spTgt spid="640">
                                            <p:txEl>
                                              <p:pRg st="0" end="0"/>
                                            </p:txEl>
                                          </p:spTgt>
                                        </p:tgtEl>
                                        <p:attrNameLst>
                                          <p:attrName>style.visibility</p:attrName>
                                        </p:attrNameLst>
                                      </p:cBhvr>
                                      <p:to>
                                        <p:strVal val="visible"/>
                                      </p:to>
                                    </p:set>
                                  </p:childTnLst>
                                </p:cTn>
                              </p:par>
                            </p:childTnLst>
                          </p:cTn>
                        </p:par>
                      </p:childTnLst>
                    </p:cTn>
                  </p:par>
                  <p:par>
                    <p:cTn id="3057" fill="hold">
                      <p:stCondLst>
                        <p:cond delay="indefinite"/>
                      </p:stCondLst>
                      <p:childTnLst>
                        <p:par>
                          <p:cTn id="3058" fill="hold">
                            <p:stCondLst>
                              <p:cond delay="0"/>
                            </p:stCondLst>
                            <p:childTnLst>
                              <p:par>
                                <p:cTn id="3059" nodeType="clickEffect" fill="hold" presetClass="entr" presetID="1">
                                  <p:stCondLst>
                                    <p:cond delay="0"/>
                                  </p:stCondLst>
                                  <p:childTnLst>
                                    <p:set>
                                      <p:cBhvr>
                                        <p:cTn id="3060" dur="1" fill="hold">
                                          <p:stCondLst>
                                            <p:cond delay="0"/>
                                          </p:stCondLst>
                                        </p:cTn>
                                        <p:tgtEl>
                                          <p:spTgt spid="640">
                                            <p:txEl>
                                              <p:pRg st="1" end="1"/>
                                            </p:txEl>
                                          </p:spTgt>
                                        </p:tgtEl>
                                        <p:attrNameLst>
                                          <p:attrName>style.visibility</p:attrName>
                                        </p:attrNameLst>
                                      </p:cBhvr>
                                      <p:to>
                                        <p:strVal val="visible"/>
                                      </p:to>
                                    </p:set>
                                  </p:childTnLst>
                                </p:cTn>
                              </p:par>
                            </p:childTnLst>
                          </p:cTn>
                        </p:par>
                      </p:childTnLst>
                    </p:cTn>
                  </p:par>
                  <p:par>
                    <p:cTn id="3061" fill="hold">
                      <p:stCondLst>
                        <p:cond delay="indefinite"/>
                      </p:stCondLst>
                      <p:childTnLst>
                        <p:par>
                          <p:cTn id="3062" fill="hold">
                            <p:stCondLst>
                              <p:cond delay="0"/>
                            </p:stCondLst>
                            <p:childTnLst>
                              <p:par>
                                <p:cTn id="3063" nodeType="clickEffect" fill="hold" presetClass="entr" presetID="1">
                                  <p:stCondLst>
                                    <p:cond delay="0"/>
                                  </p:stCondLst>
                                  <p:childTnLst>
                                    <p:set>
                                      <p:cBhvr>
                                        <p:cTn id="3064" dur="1" fill="hold">
                                          <p:stCondLst>
                                            <p:cond delay="0"/>
                                          </p:stCondLst>
                                        </p:cTn>
                                        <p:tgtEl>
                                          <p:spTgt spid="640">
                                            <p:txEl>
                                              <p:pRg st="2" end="2"/>
                                            </p:txEl>
                                          </p:spTgt>
                                        </p:tgtEl>
                                        <p:attrNameLst>
                                          <p:attrName>style.visibility</p:attrName>
                                        </p:attrNameLst>
                                      </p:cBhvr>
                                      <p:to>
                                        <p:strVal val="visible"/>
                                      </p:to>
                                    </p:set>
                                  </p:childTnLst>
                                </p:cTn>
                              </p:par>
                            </p:childTnLst>
                          </p:cTn>
                        </p:par>
                      </p:childTnLst>
                    </p:cTn>
                  </p:par>
                  <p:par>
                    <p:cTn id="3065" fill="hold">
                      <p:stCondLst>
                        <p:cond delay="indefinite"/>
                      </p:stCondLst>
                      <p:childTnLst>
                        <p:par>
                          <p:cTn id="3066" fill="hold">
                            <p:stCondLst>
                              <p:cond delay="0"/>
                            </p:stCondLst>
                            <p:childTnLst>
                              <p:par>
                                <p:cTn id="3067" nodeType="clickEffect" fill="hold" presetClass="entr" presetID="1">
                                  <p:stCondLst>
                                    <p:cond delay="0"/>
                                  </p:stCondLst>
                                  <p:childTnLst>
                                    <p:set>
                                      <p:cBhvr>
                                        <p:cTn id="3068" dur="1" fill="hold">
                                          <p:stCondLst>
                                            <p:cond delay="0"/>
                                          </p:stCondLst>
                                        </p:cTn>
                                        <p:tgtEl>
                                          <p:spTgt spid="640">
                                            <p:txEl>
                                              <p:pRg st="3" end="3"/>
                                            </p:txEl>
                                          </p:spTgt>
                                        </p:tgtEl>
                                        <p:attrNameLst>
                                          <p:attrName>style.visibility</p:attrName>
                                        </p:attrNameLst>
                                      </p:cBhvr>
                                      <p:to>
                                        <p:strVal val="visible"/>
                                      </p:to>
                                    </p:set>
                                  </p:childTnLst>
                                </p:cTn>
                              </p:par>
                            </p:childTnLst>
                          </p:cTn>
                        </p:par>
                      </p:childTnLst>
                    </p:cTn>
                  </p:par>
                  <p:par>
                    <p:cTn id="3069" fill="hold">
                      <p:stCondLst>
                        <p:cond delay="indefinite"/>
                      </p:stCondLst>
                      <p:childTnLst>
                        <p:par>
                          <p:cTn id="3070" fill="hold">
                            <p:stCondLst>
                              <p:cond delay="0"/>
                            </p:stCondLst>
                            <p:childTnLst>
                              <p:par>
                                <p:cTn id="3071" nodeType="clickEffect" fill="hold" presetClass="entr" presetID="1">
                                  <p:stCondLst>
                                    <p:cond delay="0"/>
                                  </p:stCondLst>
                                  <p:childTnLst>
                                    <p:set>
                                      <p:cBhvr>
                                        <p:cTn id="3072" dur="1" fill="hold">
                                          <p:stCondLst>
                                            <p:cond delay="0"/>
                                          </p:stCondLst>
                                        </p:cTn>
                                        <p:tgtEl>
                                          <p:spTgt spid="640">
                                            <p:txEl>
                                              <p:pRg st="4" end="4"/>
                                            </p:txEl>
                                          </p:spTgt>
                                        </p:tgtEl>
                                        <p:attrNameLst>
                                          <p:attrName>style.visibility</p:attrName>
                                        </p:attrNameLst>
                                      </p:cBhvr>
                                      <p:to>
                                        <p:strVal val="visible"/>
                                      </p:to>
                                    </p:set>
                                  </p:childTnLst>
                                </p:cTn>
                              </p:par>
                            </p:childTnLst>
                          </p:cTn>
                        </p:par>
                      </p:childTnLst>
                    </p:cTn>
                  </p:par>
                  <p:par>
                    <p:cTn id="3073" fill="hold">
                      <p:stCondLst>
                        <p:cond delay="indefinite"/>
                      </p:stCondLst>
                      <p:childTnLst>
                        <p:par>
                          <p:cTn id="3074" fill="hold">
                            <p:stCondLst>
                              <p:cond delay="0"/>
                            </p:stCondLst>
                            <p:childTnLst>
                              <p:par>
                                <p:cTn id="3075" nodeType="clickEffect" fill="hold" presetClass="entr" presetID="1">
                                  <p:stCondLst>
                                    <p:cond delay="0"/>
                                  </p:stCondLst>
                                  <p:childTnLst>
                                    <p:set>
                                      <p:cBhvr>
                                        <p:cTn id="3076" dur="1" fill="hold">
                                          <p:stCondLst>
                                            <p:cond delay="0"/>
                                          </p:stCondLst>
                                        </p:cTn>
                                        <p:tgtEl>
                                          <p:spTgt spid="640">
                                            <p:txEl>
                                              <p:pRg st="5" end="5"/>
                                            </p:txEl>
                                          </p:spTgt>
                                        </p:tgtEl>
                                        <p:attrNameLst>
                                          <p:attrName>style.visibility</p:attrName>
                                        </p:attrNameLst>
                                      </p:cBhvr>
                                      <p:to>
                                        <p:strVal val="visible"/>
                                      </p:to>
                                    </p:set>
                                  </p:childTnLst>
                                </p:cTn>
                              </p:par>
                            </p:childTnLst>
                          </p:cTn>
                        </p:par>
                      </p:childTnLst>
                    </p:cTn>
                  </p:par>
                  <p:par>
                    <p:cTn id="3077" fill="hold">
                      <p:stCondLst>
                        <p:cond delay="indefinite"/>
                      </p:stCondLst>
                      <p:childTnLst>
                        <p:par>
                          <p:cTn id="3078" fill="hold">
                            <p:stCondLst>
                              <p:cond delay="0"/>
                            </p:stCondLst>
                            <p:childTnLst>
                              <p:par>
                                <p:cTn id="3079" nodeType="clickEffect" fill="hold" presetClass="entr" presetID="1">
                                  <p:stCondLst>
                                    <p:cond delay="0"/>
                                  </p:stCondLst>
                                  <p:childTnLst>
                                    <p:set>
                                      <p:cBhvr>
                                        <p:cTn id="3080" dur="1" fill="hold">
                                          <p:stCondLst>
                                            <p:cond delay="0"/>
                                          </p:stCondLst>
                                        </p:cTn>
                                        <p:tgtEl>
                                          <p:spTgt spid="640">
                                            <p:txEl>
                                              <p:pRg st="6" end="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41" name="PlaceHolder 1"/>
          <p:cNvSpPr>
            <a:spLocks noGrp="1"/>
          </p:cNvSpPr>
          <p:nvPr>
            <p:ph type="title"/>
          </p:nvPr>
        </p:nvSpPr>
        <p:spPr>
          <a:xfrm>
            <a:off x="311760" y="444960"/>
            <a:ext cx="7683120" cy="609840"/>
          </a:xfrm>
          <a:prstGeom prst="rect">
            <a:avLst/>
          </a:prstGeom>
          <a:noFill/>
          <a:ln w="0">
            <a:noFill/>
          </a:ln>
        </p:spPr>
        <p:txBody>
          <a:bodyPr lIns="91440" rIns="91440" tIns="91440" bIns="91440" anchor="t">
            <a:noAutofit/>
          </a:bodyPr>
          <a:p>
            <a:pPr indent="0">
              <a:lnSpc>
                <a:spcPct val="100000"/>
              </a:lnSpc>
              <a:buNone/>
            </a:pPr>
            <a:r>
              <a:rPr b="0" lang="en-US" sz="2800" strike="noStrike" u="none">
                <a:solidFill>
                  <a:schemeClr val="dk1"/>
                </a:solidFill>
                <a:uFillTx/>
                <a:latin typeface="Open Sans"/>
                <a:ea typeface="Open Sans"/>
              </a:rPr>
              <a:t>Maturity: Cloud-Native</a:t>
            </a:r>
            <a:endParaRPr b="0" lang="en-US" sz="2800" strike="noStrike" u="none">
              <a:solidFill>
                <a:srgbClr val="000000"/>
              </a:solidFill>
              <a:uFillTx/>
              <a:latin typeface="Arial"/>
            </a:endParaRPr>
          </a:p>
        </p:txBody>
      </p:sp>
      <p:sp>
        <p:nvSpPr>
          <p:cNvPr id="642" name="PlaceHolder 2"/>
          <p:cNvSpPr>
            <a:spLocks noGrp="1"/>
          </p:cNvSpPr>
          <p:nvPr>
            <p:ph/>
          </p:nvPr>
        </p:nvSpPr>
        <p:spPr>
          <a:xfrm>
            <a:off x="311760" y="1152360"/>
            <a:ext cx="8520120" cy="3416040"/>
          </a:xfrm>
          <a:prstGeom prst="rect">
            <a:avLst/>
          </a:prstGeom>
          <a:noFill/>
          <a:ln w="0">
            <a:noFill/>
          </a:ln>
        </p:spPr>
        <p:txBody>
          <a:bodyPr numCol="1" spcCol="0" lIns="91440" rIns="91440" tIns="91440" bIns="91440" anchor="t">
            <a:noAutofit/>
          </a:bodyPr>
          <a:p>
            <a:pPr marL="114480" indent="0">
              <a:lnSpc>
                <a:spcPct val="200000"/>
              </a:lnSpc>
              <a:buNone/>
              <a:tabLst>
                <a:tab algn="l" pos="0"/>
              </a:tabLst>
            </a:pPr>
            <a:r>
              <a:rPr b="0" lang="en-US" sz="1800" strike="noStrike" u="none">
                <a:solidFill>
                  <a:schemeClr val="dk2"/>
                </a:solidFill>
                <a:uFillTx/>
                <a:latin typeface="Open Sans"/>
                <a:ea typeface="Open Sans"/>
              </a:rPr>
              <a:t>Based upon Maturity </a:t>
            </a:r>
            <a:r>
              <a:rPr b="0" i="1" lang="en-US" sz="1800" strike="noStrike" u="none">
                <a:solidFill>
                  <a:schemeClr val="dk2"/>
                </a:solidFill>
                <a:uFillTx/>
                <a:latin typeface="Open Sans"/>
                <a:ea typeface="Open Sans"/>
              </a:rPr>
              <a:t>Cloud-Optimized</a:t>
            </a:r>
            <a:r>
              <a:rPr b="0" lang="en-US" sz="1800" strike="noStrike" u="none">
                <a:solidFill>
                  <a:schemeClr val="dk2"/>
                </a:solidFill>
                <a:uFillTx/>
                <a:latin typeface="Open Sans"/>
                <a:ea typeface="Open Sans"/>
              </a:rPr>
              <a:t>:</a:t>
            </a:r>
            <a:endParaRPr b="0" lang="en-US" sz="1800" strike="noStrike" u="none">
              <a:solidFill>
                <a:srgbClr val="000000"/>
              </a:solidFill>
              <a:uFillTx/>
              <a:latin typeface="Open Sans"/>
            </a:endParaRPr>
          </a:p>
          <a:p>
            <a:pPr marL="457200" indent="-343080">
              <a:lnSpc>
                <a:spcPct val="200000"/>
              </a:lnSpc>
              <a:buClr>
                <a:srgbClr val="595959"/>
              </a:buClr>
              <a:buFont typeface="Arial"/>
              <a:buChar char="•"/>
              <a:tabLst>
                <a:tab algn="l" pos="0"/>
              </a:tabLst>
            </a:pPr>
            <a:r>
              <a:rPr b="0" lang="en-US" sz="1400" strike="noStrike" u="none">
                <a:solidFill>
                  <a:schemeClr val="dk2"/>
                </a:solidFill>
                <a:uFillTx/>
                <a:latin typeface="Open Sans"/>
                <a:ea typeface="Open Sans"/>
              </a:rPr>
              <a:t>Application is broken down into small, independent services (microservices)</a:t>
            </a:r>
            <a:endParaRPr b="0" lang="en-US" sz="1400" strike="noStrike" u="none">
              <a:solidFill>
                <a:srgbClr val="000000"/>
              </a:solidFill>
              <a:uFillTx/>
              <a:latin typeface="Open Sans"/>
            </a:endParaRPr>
          </a:p>
          <a:p>
            <a:pPr marL="457200" indent="-343080">
              <a:lnSpc>
                <a:spcPct val="200000"/>
              </a:lnSpc>
              <a:buClr>
                <a:srgbClr val="595959"/>
              </a:buClr>
              <a:buFont typeface="Arial"/>
              <a:buChar char="•"/>
              <a:tabLst>
                <a:tab algn="l" pos="0"/>
              </a:tabLst>
            </a:pPr>
            <a:r>
              <a:rPr b="0" lang="en-US" sz="1400" strike="noStrike" u="none">
                <a:solidFill>
                  <a:schemeClr val="dk2"/>
                </a:solidFill>
                <a:uFillTx/>
                <a:latin typeface="Open Sans"/>
                <a:ea typeface="Open Sans"/>
              </a:rPr>
              <a:t>Services are functionally separated from each other</a:t>
            </a:r>
            <a:endParaRPr b="0" lang="en-US" sz="1400" strike="noStrike" u="none">
              <a:solidFill>
                <a:srgbClr val="000000"/>
              </a:solidFill>
              <a:uFillTx/>
              <a:latin typeface="Open Sans"/>
            </a:endParaRPr>
          </a:p>
          <a:p>
            <a:pPr marL="457200" indent="-343080">
              <a:lnSpc>
                <a:spcPct val="200000"/>
              </a:lnSpc>
              <a:buClr>
                <a:srgbClr val="595959"/>
              </a:buClr>
              <a:buFont typeface="Arial"/>
              <a:buChar char="•"/>
              <a:tabLst>
                <a:tab algn="l" pos="0"/>
              </a:tabLst>
            </a:pPr>
            <a:r>
              <a:rPr b="0" lang="en-US" sz="1400" strike="noStrike" u="none">
                <a:solidFill>
                  <a:schemeClr val="dk2"/>
                </a:solidFill>
                <a:uFillTx/>
                <a:latin typeface="Open Sans"/>
                <a:ea typeface="Open Sans"/>
              </a:rPr>
              <a:t>Application is resilient and can handle infrastructure and component failures</a:t>
            </a:r>
            <a:endParaRPr b="0" lang="en-US" sz="1400" strike="noStrike" u="none">
              <a:solidFill>
                <a:srgbClr val="000000"/>
              </a:solidFill>
              <a:uFillTx/>
              <a:latin typeface="Open Sans"/>
            </a:endParaRPr>
          </a:p>
          <a:p>
            <a:pPr marL="457200" indent="-343080">
              <a:lnSpc>
                <a:spcPct val="200000"/>
              </a:lnSpc>
              <a:buClr>
                <a:srgbClr val="595959"/>
              </a:buClr>
              <a:buFont typeface="Arial"/>
              <a:buChar char="•"/>
              <a:tabLst>
                <a:tab algn="l" pos="0"/>
              </a:tabLst>
            </a:pPr>
            <a:r>
              <a:rPr b="0" lang="en-US" sz="1400" strike="noStrike" u="none">
                <a:solidFill>
                  <a:schemeClr val="dk2"/>
                </a:solidFill>
                <a:uFillTx/>
                <a:latin typeface="Open Sans"/>
                <a:ea typeface="Open Sans"/>
              </a:rPr>
              <a:t>Application supports automatic scaling</a:t>
            </a:r>
            <a:endParaRPr b="0" lang="en-US" sz="1400" strike="noStrike" u="none">
              <a:solidFill>
                <a:srgbClr val="000000"/>
              </a:solidFill>
              <a:uFillTx/>
              <a:latin typeface="Open Sans"/>
            </a:endParaRPr>
          </a:p>
          <a:p>
            <a:pPr marL="457200" indent="-343080">
              <a:lnSpc>
                <a:spcPct val="200000"/>
              </a:lnSpc>
              <a:buClr>
                <a:srgbClr val="595959"/>
              </a:buClr>
              <a:buFont typeface="Arial"/>
              <a:buChar char="•"/>
              <a:tabLst>
                <a:tab algn="l" pos="0"/>
              </a:tabLst>
            </a:pPr>
            <a:r>
              <a:rPr b="0" lang="en-US" sz="1400" strike="noStrike" u="none">
                <a:solidFill>
                  <a:schemeClr val="dk2"/>
                </a:solidFill>
                <a:uFillTx/>
                <a:latin typeface="Open Sans"/>
                <a:ea typeface="Open Sans"/>
              </a:rPr>
              <a:t>Application supports zero-downtime operations and deployments</a:t>
            </a:r>
            <a:endParaRPr b="0" lang="en-US" sz="1400" strike="noStrike" u="none">
              <a:solidFill>
                <a:srgbClr val="000000"/>
              </a:solidFill>
              <a:uFillTx/>
              <a:latin typeface="Open Sans"/>
            </a:endParaRPr>
          </a:p>
          <a:p>
            <a:pPr marL="457200" indent="-343080">
              <a:lnSpc>
                <a:spcPct val="200000"/>
              </a:lnSpc>
              <a:buClr>
                <a:srgbClr val="595959"/>
              </a:buClr>
              <a:buFont typeface="Arial"/>
              <a:buChar char="•"/>
              <a:tabLst>
                <a:tab algn="l" pos="0"/>
              </a:tabLst>
            </a:pPr>
            <a:r>
              <a:rPr b="0" lang="en-US" sz="1400" strike="noStrike" u="none">
                <a:solidFill>
                  <a:schemeClr val="dk2"/>
                </a:solidFill>
                <a:uFillTx/>
                <a:latin typeface="Open Sans"/>
                <a:ea typeface="Open Sans"/>
              </a:rPr>
              <a:t>Application is built to be vendor-agnostic</a:t>
            </a:r>
            <a:endParaRPr b="0" lang="en-US" sz="1400" strike="noStrike" u="none">
              <a:solidFill>
                <a:srgbClr val="000000"/>
              </a:solidFill>
              <a:uFillTx/>
              <a:latin typeface="Open Sans"/>
            </a:endParaRPr>
          </a:p>
        </p:txBody>
      </p:sp>
    </p:spTree>
  </p:cSld>
  <mc:AlternateContent>
    <mc:Choice Requires="p14">
      <p:transition spd="slow" p14:dur="2000"/>
    </mc:Choice>
    <mc:Fallback>
      <p:transition spd="slow"/>
    </mc:Fallback>
  </mc:AlternateContent>
  <p:timing>
    <p:tnLst>
      <p:par>
        <p:cTn id="3081" dur="indefinite" restart="never" nodeType="tmRoot">
          <p:childTnLst>
            <p:seq>
              <p:cTn id="3082" dur="indefinite" nodeType="mainSeq">
                <p:childTnLst>
                  <p:par>
                    <p:cTn id="3083" fill="hold">
                      <p:stCondLst>
                        <p:cond delay="indefinite"/>
                      </p:stCondLst>
                      <p:childTnLst>
                        <p:par>
                          <p:cTn id="3084" fill="hold">
                            <p:stCondLst>
                              <p:cond delay="0"/>
                            </p:stCondLst>
                            <p:childTnLst>
                              <p:par>
                                <p:cTn id="3085" nodeType="clickEffect" fill="hold" presetClass="entr" presetID="1">
                                  <p:stCondLst>
                                    <p:cond delay="0"/>
                                  </p:stCondLst>
                                  <p:childTnLst>
                                    <p:set>
                                      <p:cBhvr>
                                        <p:cTn id="3086" dur="1" fill="hold">
                                          <p:stCondLst>
                                            <p:cond delay="0"/>
                                          </p:stCondLst>
                                        </p:cTn>
                                        <p:tgtEl>
                                          <p:spTgt spid="642">
                                            <p:txEl>
                                              <p:pRg st="0" end="0"/>
                                            </p:txEl>
                                          </p:spTgt>
                                        </p:tgtEl>
                                        <p:attrNameLst>
                                          <p:attrName>style.visibility</p:attrName>
                                        </p:attrNameLst>
                                      </p:cBhvr>
                                      <p:to>
                                        <p:strVal val="visible"/>
                                      </p:to>
                                    </p:set>
                                  </p:childTnLst>
                                </p:cTn>
                              </p:par>
                            </p:childTnLst>
                          </p:cTn>
                        </p:par>
                      </p:childTnLst>
                    </p:cTn>
                  </p:par>
                  <p:par>
                    <p:cTn id="3087" fill="hold">
                      <p:stCondLst>
                        <p:cond delay="indefinite"/>
                      </p:stCondLst>
                      <p:childTnLst>
                        <p:par>
                          <p:cTn id="3088" fill="hold">
                            <p:stCondLst>
                              <p:cond delay="0"/>
                            </p:stCondLst>
                            <p:childTnLst>
                              <p:par>
                                <p:cTn id="3089" nodeType="clickEffect" fill="hold" presetClass="entr" presetID="1">
                                  <p:stCondLst>
                                    <p:cond delay="0"/>
                                  </p:stCondLst>
                                  <p:childTnLst>
                                    <p:set>
                                      <p:cBhvr>
                                        <p:cTn id="3090" dur="1" fill="hold">
                                          <p:stCondLst>
                                            <p:cond delay="0"/>
                                          </p:stCondLst>
                                        </p:cTn>
                                        <p:tgtEl>
                                          <p:spTgt spid="642">
                                            <p:txEl>
                                              <p:pRg st="1" end="1"/>
                                            </p:txEl>
                                          </p:spTgt>
                                        </p:tgtEl>
                                        <p:attrNameLst>
                                          <p:attrName>style.visibility</p:attrName>
                                        </p:attrNameLst>
                                      </p:cBhvr>
                                      <p:to>
                                        <p:strVal val="visible"/>
                                      </p:to>
                                    </p:set>
                                  </p:childTnLst>
                                </p:cTn>
                              </p:par>
                            </p:childTnLst>
                          </p:cTn>
                        </p:par>
                      </p:childTnLst>
                    </p:cTn>
                  </p:par>
                  <p:par>
                    <p:cTn id="3091" fill="hold">
                      <p:stCondLst>
                        <p:cond delay="indefinite"/>
                      </p:stCondLst>
                      <p:childTnLst>
                        <p:par>
                          <p:cTn id="3092" fill="hold">
                            <p:stCondLst>
                              <p:cond delay="0"/>
                            </p:stCondLst>
                            <p:childTnLst>
                              <p:par>
                                <p:cTn id="3093" nodeType="clickEffect" fill="hold" presetClass="entr" presetID="1">
                                  <p:stCondLst>
                                    <p:cond delay="0"/>
                                  </p:stCondLst>
                                  <p:childTnLst>
                                    <p:set>
                                      <p:cBhvr>
                                        <p:cTn id="3094" dur="1" fill="hold">
                                          <p:stCondLst>
                                            <p:cond delay="0"/>
                                          </p:stCondLst>
                                        </p:cTn>
                                        <p:tgtEl>
                                          <p:spTgt spid="642">
                                            <p:txEl>
                                              <p:pRg st="2" end="2"/>
                                            </p:txEl>
                                          </p:spTgt>
                                        </p:tgtEl>
                                        <p:attrNameLst>
                                          <p:attrName>style.visibility</p:attrName>
                                        </p:attrNameLst>
                                      </p:cBhvr>
                                      <p:to>
                                        <p:strVal val="visible"/>
                                      </p:to>
                                    </p:set>
                                  </p:childTnLst>
                                </p:cTn>
                              </p:par>
                            </p:childTnLst>
                          </p:cTn>
                        </p:par>
                      </p:childTnLst>
                    </p:cTn>
                  </p:par>
                  <p:par>
                    <p:cTn id="3095" fill="hold">
                      <p:stCondLst>
                        <p:cond delay="indefinite"/>
                      </p:stCondLst>
                      <p:childTnLst>
                        <p:par>
                          <p:cTn id="3096" fill="hold">
                            <p:stCondLst>
                              <p:cond delay="0"/>
                            </p:stCondLst>
                            <p:childTnLst>
                              <p:par>
                                <p:cTn id="3097" nodeType="clickEffect" fill="hold" presetClass="entr" presetID="1">
                                  <p:stCondLst>
                                    <p:cond delay="0"/>
                                  </p:stCondLst>
                                  <p:childTnLst>
                                    <p:set>
                                      <p:cBhvr>
                                        <p:cTn id="3098" dur="1" fill="hold">
                                          <p:stCondLst>
                                            <p:cond delay="0"/>
                                          </p:stCondLst>
                                        </p:cTn>
                                        <p:tgtEl>
                                          <p:spTgt spid="642">
                                            <p:txEl>
                                              <p:pRg st="3" end="3"/>
                                            </p:txEl>
                                          </p:spTgt>
                                        </p:tgtEl>
                                        <p:attrNameLst>
                                          <p:attrName>style.visibility</p:attrName>
                                        </p:attrNameLst>
                                      </p:cBhvr>
                                      <p:to>
                                        <p:strVal val="visible"/>
                                      </p:to>
                                    </p:set>
                                  </p:childTnLst>
                                </p:cTn>
                              </p:par>
                            </p:childTnLst>
                          </p:cTn>
                        </p:par>
                      </p:childTnLst>
                    </p:cTn>
                  </p:par>
                  <p:par>
                    <p:cTn id="3099" fill="hold">
                      <p:stCondLst>
                        <p:cond delay="indefinite"/>
                      </p:stCondLst>
                      <p:childTnLst>
                        <p:par>
                          <p:cTn id="3100" fill="hold">
                            <p:stCondLst>
                              <p:cond delay="0"/>
                            </p:stCondLst>
                            <p:childTnLst>
                              <p:par>
                                <p:cTn id="3101" nodeType="clickEffect" fill="hold" presetClass="entr" presetID="1">
                                  <p:stCondLst>
                                    <p:cond delay="0"/>
                                  </p:stCondLst>
                                  <p:childTnLst>
                                    <p:set>
                                      <p:cBhvr>
                                        <p:cTn id="3102" dur="1" fill="hold">
                                          <p:stCondLst>
                                            <p:cond delay="0"/>
                                          </p:stCondLst>
                                        </p:cTn>
                                        <p:tgtEl>
                                          <p:spTgt spid="642">
                                            <p:txEl>
                                              <p:pRg st="4" end="4"/>
                                            </p:txEl>
                                          </p:spTgt>
                                        </p:tgtEl>
                                        <p:attrNameLst>
                                          <p:attrName>style.visibility</p:attrName>
                                        </p:attrNameLst>
                                      </p:cBhvr>
                                      <p:to>
                                        <p:strVal val="visible"/>
                                      </p:to>
                                    </p:set>
                                  </p:childTnLst>
                                </p:cTn>
                              </p:par>
                            </p:childTnLst>
                          </p:cTn>
                        </p:par>
                      </p:childTnLst>
                    </p:cTn>
                  </p:par>
                  <p:par>
                    <p:cTn id="3103" fill="hold">
                      <p:stCondLst>
                        <p:cond delay="indefinite"/>
                      </p:stCondLst>
                      <p:childTnLst>
                        <p:par>
                          <p:cTn id="3104" fill="hold">
                            <p:stCondLst>
                              <p:cond delay="0"/>
                            </p:stCondLst>
                            <p:childTnLst>
                              <p:par>
                                <p:cTn id="3105" nodeType="clickEffect" fill="hold" presetClass="entr" presetID="1">
                                  <p:stCondLst>
                                    <p:cond delay="0"/>
                                  </p:stCondLst>
                                  <p:childTnLst>
                                    <p:set>
                                      <p:cBhvr>
                                        <p:cTn id="3106" dur="1" fill="hold">
                                          <p:stCondLst>
                                            <p:cond delay="0"/>
                                          </p:stCondLst>
                                        </p:cTn>
                                        <p:tgtEl>
                                          <p:spTgt spid="642">
                                            <p:txEl>
                                              <p:pRg st="5" end="5"/>
                                            </p:txEl>
                                          </p:spTgt>
                                        </p:tgtEl>
                                        <p:attrNameLst>
                                          <p:attrName>style.visibility</p:attrName>
                                        </p:attrNameLst>
                                      </p:cBhvr>
                                      <p:to>
                                        <p:strVal val="visible"/>
                                      </p:to>
                                    </p:set>
                                  </p:childTnLst>
                                </p:cTn>
                              </p:par>
                            </p:childTnLst>
                          </p:cTn>
                        </p:par>
                      </p:childTnLst>
                    </p:cTn>
                  </p:par>
                  <p:par>
                    <p:cTn id="3107" fill="hold">
                      <p:stCondLst>
                        <p:cond delay="indefinite"/>
                      </p:stCondLst>
                      <p:childTnLst>
                        <p:par>
                          <p:cTn id="3108" fill="hold">
                            <p:stCondLst>
                              <p:cond delay="0"/>
                            </p:stCondLst>
                            <p:childTnLst>
                              <p:par>
                                <p:cTn id="3109" nodeType="clickEffect" fill="hold" presetClass="entr" presetID="1">
                                  <p:stCondLst>
                                    <p:cond delay="0"/>
                                  </p:stCondLst>
                                  <p:childTnLst>
                                    <p:set>
                                      <p:cBhvr>
                                        <p:cTn id="3110" dur="1" fill="hold">
                                          <p:stCondLst>
                                            <p:cond delay="0"/>
                                          </p:stCondLst>
                                        </p:cTn>
                                        <p:tgtEl>
                                          <p:spTgt spid="642">
                                            <p:txEl>
                                              <p:pRg st="6" end="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rPr sz="3600" b="0">
                <a:solidFill>
                  <a:srgbClr val="444444"/>
                </a:solidFill>
                <a:latin typeface="Open Sans"/>
              </a:rPr>
              <a:t>Factory Method - Factory Implementation</a:t>
            </a:r>
          </a:p>
        </p:txBody>
      </p:sp>
      <p:sp>
        <p:nvSpPr>
          <p:cNvPr id="3" name="Subtitle 2"/>
          <p:cNvSpPr>
            <a:spLocks noGrp="1"/>
          </p:cNvSpPr>
          <p:nvPr>
            <p:ph type="subTitle"/>
          </p:nvPr>
        </p:nvSpPr>
        <p:spPr/>
        <p:txBody>
          <a:bodyPr anchor="t" tIns="152400" bIns="152400" lIns="152400" rIns="152400"/>
          <a:lstStyle/>
          <a:p/>
          <a:p>
            <a:pPr>
              <a:spcAft>
                <a:spcPts val="0"/>
              </a:spcAft>
              <a:defRPr sz="1400" b="0">
                <a:latin typeface="Source Code Pro"/>
              </a:defRPr>
            </a:pPr>
            <a:r>
              <a:t>// Abstract Creator</a:t>
            </a:r>
            <a:br/>
            <a:r>
              <a:t>public abstract class CustomerFactory {</a:t>
            </a:r>
            <a:br/>
            <a:r>
              <a:t>    // Factory Method - zu implementieren von Subklassen</a:t>
            </a:r>
            <a:br/>
            <a:r>
              <a:t>    protected abstract Customer createCustomer(String name, String contractId);</a:t>
            </a:r>
            <a:br/>
            <a:r>
              <a:t>    </a:t>
            </a:r>
            <a:br/>
            <a:r>
              <a:t>    // Template Method - verwendet Factory Method</a:t>
            </a:r>
            <a:br/>
            <a:r>
              <a:t>    public Customer processNewCustomer(String name, String contractId) {</a:t>
            </a:r>
            <a:br/>
            <a:r>
              <a:t>        Customer customer = createCustomer(name, contractId);</a:t>
            </a:r>
            <a:br/>
            <a:r>
              <a:t>        </a:t>
            </a:r>
            <a:br/>
            <a:r>
              <a:t>        // Gemeinsame Geschäftslogik</a:t>
            </a:r>
            <a:br/>
            <a:r>
              <a:t>        validateContract(customer);</a:t>
            </a:r>
            <a:br/>
            <a:r>
              <a:t>        persistCustomer(customer);</a:t>
            </a:r>
            <a:br/>
            <a:r>
              <a:t>        sendWelcomeMessage(customer);</a:t>
            </a:r>
            <a:br/>
            <a:r>
              <a:t>        </a:t>
            </a:r>
            <a:br/>
            <a:r>
              <a:t>        return customer;</a:t>
            </a:r>
            <a:br/>
            <a:r>
              <a:t>    }</a:t>
            </a:r>
            <a:br/>
            <a:r>
              <a:t>    </a:t>
            </a:r>
            <a:br/>
            <a:r>
              <a:t>    private void validateContract(Customer customer) { /* ... */ }</a:t>
            </a:r>
            <a:br/>
            <a:r>
              <a:t>    private void persistCustomer(Customer customer) { /* ... */ }</a:t>
            </a:r>
            <a:br/>
            <a:r>
              <a:t>    private void sendWelcomeMessage(Customer customer) { /* ... */ }</a:t>
            </a:r>
            <a:br/>
            <a:r>
              <a:t>}</a:t>
            </a:r>
            <a:br/>
            <a:br/>
            <a:r>
              <a:t>// Concrete Creator</a:t>
            </a:r>
            <a:br/>
            <a:r>
              <a:t>public class PrivateCustomerFactory extends CustomerFactory {</a:t>
            </a:r>
            <a:br/>
            <a:r>
              <a:t>    @Override</a:t>
            </a:r>
            <a:br/>
            <a:r>
              <a:t>    protected Customer createCustomer(String name, String contractId) {</a:t>
            </a:r>
            <a:br/>
            <a:r>
              <a:t>        return new PrivateCustomer(name, contractId);</a:t>
            </a:r>
            <a:br/>
            <a:r>
              <a:t>    }</a:t>
            </a:r>
            <a:br/>
            <a:r>
              <a:t>}</a:t>
            </a:r>
          </a:p>
        </p:txBody>
      </p:sp>
    </p:spTree>
  </p:cSld>
  <p:clrMapOvr>
    <a:masterClrMapping/>
  </p:clrMapOvr>
</p:sld>
</file>

<file path=ppt/slides/slide1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rPr sz="3600" b="0">
                <a:solidFill>
                  <a:srgbClr val="444444"/>
                </a:solidFill>
                <a:latin typeface="Open Sans"/>
              </a:rPr>
              <a:t>Factory Method - Factory Implementation</a:t>
            </a:r>
          </a:p>
        </p:txBody>
      </p:sp>
      <p:sp>
        <p:nvSpPr>
          <p:cNvPr id="3" name="Subtitle 2"/>
          <p:cNvSpPr>
            <a:spLocks noGrp="1"/>
          </p:cNvSpPr>
          <p:nvPr>
            <p:ph type="subTitle"/>
          </p:nvPr>
        </p:nvSpPr>
        <p:spPr/>
        <p:txBody>
          <a:bodyPr anchor="t" tIns="152400" bIns="152400" lIns="152400" rIns="152400"/>
          <a:lstStyle/>
          <a:p/>
          <a:p>
            <a:pPr>
              <a:spcAft>
                <a:spcPts val="0"/>
              </a:spcAft>
              <a:defRPr sz="1400" b="0">
                <a:latin typeface="Source Code Pro"/>
              </a:defRPr>
            </a:pPr>
            <a:r>
              <a:t>// Abstract Creator</a:t>
            </a:r>
            <a:br/>
            <a:r>
              <a:t>public abstract class CustomerFactory {</a:t>
            </a:r>
            <a:br/>
            <a:r>
              <a:t>    // Factory Method - zu implementieren von Subklassen</a:t>
            </a:r>
            <a:br/>
            <a:r>
              <a:t>    protected abstract Customer createCustomer(String name, String contractId);</a:t>
            </a:r>
            <a:br/>
            <a:r>
              <a:t>    </a:t>
            </a:r>
            <a:br/>
            <a:r>
              <a:t>    // Template Method - verwendet Factory Method</a:t>
            </a:r>
            <a:br/>
            <a:r>
              <a:t>    public Customer processNewCustomer(String name, String contractId) {</a:t>
            </a:r>
            <a:br/>
            <a:r>
              <a:t>        Customer customer = createCustomer(name, contractId);</a:t>
            </a:r>
            <a:br/>
            <a:r>
              <a:t>        </a:t>
            </a:r>
            <a:br/>
            <a:r>
              <a:t>        // Gemeinsame Geschäftslogik</a:t>
            </a:r>
            <a:br/>
            <a:r>
              <a:t>        validateContract(customer);</a:t>
            </a:r>
            <a:br/>
            <a:r>
              <a:t>        persistCustomer(customer);</a:t>
            </a:r>
            <a:br/>
            <a:r>
              <a:t>        sendWelcomeMessage(customer);</a:t>
            </a:r>
            <a:br/>
            <a:r>
              <a:t>        </a:t>
            </a:r>
            <a:br/>
            <a:r>
              <a:t>        return customer;</a:t>
            </a:r>
            <a:br/>
            <a:r>
              <a:t>    }</a:t>
            </a:r>
            <a:br/>
            <a:r>
              <a:t>    </a:t>
            </a:r>
            <a:br/>
            <a:r>
              <a:t>    private void validateContract(Customer customer) { /* ... */ }</a:t>
            </a:r>
            <a:br/>
            <a:r>
              <a:t>    private void persistCustomer(Customer customer) { /* ... */ }</a:t>
            </a:r>
            <a:br/>
            <a:r>
              <a:t>    private void sendWelcomeMessage(Customer customer) { /* ... */ }</a:t>
            </a:r>
            <a:br/>
            <a:r>
              <a:t>}</a:t>
            </a:r>
            <a:br/>
            <a:br/>
            <a:r>
              <a:t>// Concrete Creator</a:t>
            </a:r>
            <a:br/>
            <a:r>
              <a:t>public class PrivateCustomerFactory extends CustomerFactory {</a:t>
            </a:r>
            <a:br/>
            <a:r>
              <a:t>    @Override</a:t>
            </a:r>
            <a:br/>
            <a:r>
              <a:t>    protected Customer createCustomer(String name, String contractId) {</a:t>
            </a:r>
            <a:br/>
            <a:r>
              <a:t>        return new PrivateCustomer(name, contractId);</a:t>
            </a:r>
            <a:br/>
            <a:r>
              <a:t>    }</a:t>
            </a:r>
            <a:br/>
            <a:r>
              <a:t>}</a:t>
            </a:r>
          </a:p>
        </p:txBody>
      </p:sp>
    </p:spTree>
  </p:cSld>
  <p:clrMapOvr>
    <a:masterClrMapping/>
  </p:clrMapOvr>
</p:sld>
</file>

<file path=ppt/slides/slide19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aphicFrame>
        <p:nvGraphicFramePr>
          <p:cNvPr id="2" name="Diagram2"/>
          <p:cNvGraphicFramePr/>
          <p:nvPr>
            <p:extLst>
              <p:ext uri="{D42A27DB-BD31-4B8C-83A1-F6EECF244321}">
                <p14:modId xmlns:p14="http://schemas.microsoft.com/office/powerpoint/2010/main" val="2381924184"/>
              </p:ext>
            </p:extLst>
          </p:nvPr>
        </p:nvGraphicFramePr>
        <p:xfrm>
          <a:off x="462600" y="539640"/>
          <a:ext cx="7799400" cy="307044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pic>
        <p:nvPicPr>
          <p:cNvPr id="643" name="Grafik 5" descr="Verwirrtes Gesicht mit einfarbiger Füllung mit einfarbiger Füllung"/>
          <p:cNvPicPr/>
          <p:nvPr/>
        </p:nvPicPr>
        <p:blipFill>
          <a:blip r:embed="rId6">
            <a:extLst>
              <a:ext uri="{96DAC541-7B7A-43D3-8B79-37D633B846F1}">
                <asvg:svgBlip xmlns:asvg="http://schemas.microsoft.com/office/drawing/2016/SVG/main" r:embed="rId7"/>
              </a:ext>
            </a:extLst>
          </a:blip>
          <a:stretch/>
        </p:blipFill>
        <p:spPr>
          <a:xfrm>
            <a:off x="1995120" y="3136680"/>
            <a:ext cx="473760" cy="473760"/>
          </a:xfrm>
          <a:prstGeom prst="rect">
            <a:avLst/>
          </a:prstGeom>
          <a:noFill/>
          <a:ln w="0">
            <a:noFill/>
          </a:ln>
        </p:spPr>
      </p:pic>
      <p:pic>
        <p:nvPicPr>
          <p:cNvPr id="644" name="Grafik 9" descr="Neutrales Gesicht mit einfarbiger Füllung mit einfarbiger Füllung"/>
          <p:cNvPicPr/>
          <p:nvPr/>
        </p:nvPicPr>
        <p:blipFill>
          <a:blip r:embed="rId8">
            <a:extLst>
              <a:ext uri="{96DAC541-7B7A-43D3-8B79-37D633B846F1}">
                <asvg:svgBlip xmlns:asvg="http://schemas.microsoft.com/office/drawing/2016/SVG/main" r:embed="rId9"/>
              </a:ext>
            </a:extLst>
          </a:blip>
          <a:stretch/>
        </p:blipFill>
        <p:spPr>
          <a:xfrm>
            <a:off x="3313800" y="3136680"/>
            <a:ext cx="473760" cy="473760"/>
          </a:xfrm>
          <a:prstGeom prst="rect">
            <a:avLst/>
          </a:prstGeom>
          <a:noFill/>
          <a:ln w="0">
            <a:noFill/>
          </a:ln>
        </p:spPr>
      </p:pic>
      <p:pic>
        <p:nvPicPr>
          <p:cNvPr id="645" name="Grafik 11" descr="Verliebtes Gesicht mit einfarbiger Füllung mit einfarbiger Füllung"/>
          <p:cNvPicPr/>
          <p:nvPr/>
        </p:nvPicPr>
        <p:blipFill>
          <a:blip r:embed="rId10">
            <a:extLst>
              <a:ext uri="{96DAC541-7B7A-43D3-8B79-37D633B846F1}">
                <asvg:svgBlip xmlns:asvg="http://schemas.microsoft.com/office/drawing/2016/SVG/main" r:embed="rId11"/>
              </a:ext>
            </a:extLst>
          </a:blip>
          <a:stretch/>
        </p:blipFill>
        <p:spPr>
          <a:xfrm>
            <a:off x="7221240" y="3136680"/>
            <a:ext cx="473760" cy="473760"/>
          </a:xfrm>
          <a:prstGeom prst="rect">
            <a:avLst/>
          </a:prstGeom>
          <a:noFill/>
          <a:ln w="0">
            <a:noFill/>
          </a:ln>
        </p:spPr>
      </p:pic>
      <p:pic>
        <p:nvPicPr>
          <p:cNvPr id="646" name="Grafik 13" descr="Grinsendes Gesicht mit einfarbiger Füllung mit einfarbiger Füllung"/>
          <p:cNvPicPr/>
          <p:nvPr/>
        </p:nvPicPr>
        <p:blipFill>
          <a:blip r:embed="rId12">
            <a:extLst>
              <a:ext uri="{96DAC541-7B7A-43D3-8B79-37D633B846F1}">
                <asvg:svgBlip xmlns:asvg="http://schemas.microsoft.com/office/drawing/2016/SVG/main" r:embed="rId13"/>
              </a:ext>
            </a:extLst>
          </a:blip>
          <a:stretch/>
        </p:blipFill>
        <p:spPr>
          <a:xfrm>
            <a:off x="4583520" y="3136680"/>
            <a:ext cx="473760" cy="473760"/>
          </a:xfrm>
          <a:prstGeom prst="rect">
            <a:avLst/>
          </a:prstGeom>
          <a:noFill/>
          <a:ln w="0">
            <a:noFill/>
          </a:ln>
        </p:spPr>
      </p:pic>
      <p:pic>
        <p:nvPicPr>
          <p:cNvPr id="647" name="Grafik 19" descr="Benebeltes Gesicht mit einfarbiger Füllung mit einfarbiger Füllung"/>
          <p:cNvPicPr/>
          <p:nvPr/>
        </p:nvPicPr>
        <p:blipFill>
          <a:blip r:embed="rId14">
            <a:extLst>
              <a:ext uri="{96DAC541-7B7A-43D3-8B79-37D633B846F1}">
                <asvg:svgBlip xmlns:asvg="http://schemas.microsoft.com/office/drawing/2016/SVG/main" r:embed="rId15"/>
              </a:ext>
            </a:extLst>
          </a:blip>
          <a:stretch/>
        </p:blipFill>
        <p:spPr>
          <a:xfrm>
            <a:off x="754920" y="3136680"/>
            <a:ext cx="473760" cy="473760"/>
          </a:xfrm>
          <a:prstGeom prst="rect">
            <a:avLst/>
          </a:prstGeom>
          <a:noFill/>
          <a:ln w="0">
            <a:noFill/>
          </a:ln>
        </p:spPr>
      </p:pic>
      <p:pic>
        <p:nvPicPr>
          <p:cNvPr id="648" name="Grafik 21" descr="Sternaugengesichtskontur mit einfarbiger Füllung mit einfarbiger Füllung"/>
          <p:cNvPicPr/>
          <p:nvPr/>
        </p:nvPicPr>
        <p:blipFill>
          <a:blip r:embed="rId16">
            <a:extLst>
              <a:ext uri="{96DAC541-7B7A-43D3-8B79-37D633B846F1}">
                <asvg:svgBlip xmlns:asvg="http://schemas.microsoft.com/office/drawing/2016/SVG/main" r:embed="rId17"/>
              </a:ext>
            </a:extLst>
          </a:blip>
          <a:stretch/>
        </p:blipFill>
        <p:spPr>
          <a:xfrm>
            <a:off x="5902560" y="3136680"/>
            <a:ext cx="473760" cy="473760"/>
          </a:xfrm>
          <a:prstGeom prst="rect">
            <a:avLst/>
          </a:prstGeom>
          <a:noFill/>
          <a:ln w="0">
            <a:noFill/>
          </a:ln>
        </p:spPr>
      </p:pic>
      <p:sp>
        <p:nvSpPr>
          <p:cNvPr id="649" name="Eckige Klammer links 24"/>
          <p:cNvSpPr/>
          <p:nvPr/>
        </p:nvSpPr>
        <p:spPr>
          <a:xfrm rot="16200000">
            <a:off x="2824560" y="3165120"/>
            <a:ext cx="168480" cy="1308960"/>
          </a:xfrm>
          <a:prstGeom prst="leftBracket">
            <a:avLst>
              <a:gd name="adj" fmla="val 8333"/>
            </a:avLst>
          </a:prstGeom>
          <a:noFill/>
          <a:ln>
            <a:solidFill>
              <a:srgbClr val="000000"/>
            </a:solidFill>
            <a:round/>
          </a:ln>
        </p:spPr>
        <p:style>
          <a:lnRef idx="1">
            <a:schemeClr val="accent1"/>
          </a:lnRef>
          <a:fillRef idx="0">
            <a:schemeClr val="accent1"/>
          </a:fillRef>
          <a:effectRef idx="0">
            <a:schemeClr val="accent1"/>
          </a:effectRef>
          <a:fontRef idx="minor"/>
        </p:style>
        <p:txBody>
          <a:bodyPr lIns="90000" rIns="90000" tIns="45000" bIns="45000" anchor="ctr">
            <a:noAutofit/>
          </a:bodyPr>
          <a:p>
            <a:pPr algn="ctr">
              <a:lnSpc>
                <a:spcPct val="100000"/>
              </a:lnSpc>
            </a:pPr>
            <a:endParaRPr b="0" lang="en-US" sz="1400" strike="noStrike" u="none">
              <a:solidFill>
                <a:schemeClr val="dk1"/>
              </a:solidFill>
              <a:uFillTx/>
              <a:latin typeface="Open Sans"/>
              <a:ea typeface="Arial"/>
            </a:endParaRPr>
          </a:p>
        </p:txBody>
      </p:sp>
      <p:sp>
        <p:nvSpPr>
          <p:cNvPr id="650" name="Textfeld 25"/>
          <p:cNvSpPr/>
          <p:nvPr/>
        </p:nvSpPr>
        <p:spPr>
          <a:xfrm>
            <a:off x="2035080" y="3984120"/>
            <a:ext cx="1752480" cy="1048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en-US" sz="700" strike="noStrike" u="none">
                <a:solidFill>
                  <a:srgbClr val="000000"/>
                </a:solidFill>
                <a:uFillTx/>
                <a:latin typeface="Open Sans"/>
                <a:ea typeface="Open Sans"/>
              </a:rPr>
              <a:t>Cloud Operations feasible but not recommended</a:t>
            </a:r>
            <a:endParaRPr b="0" lang="en-US" sz="700" strike="noStrike" u="none">
              <a:solidFill>
                <a:srgbClr val="000000"/>
              </a:solidFill>
              <a:uFillTx/>
              <a:latin typeface="Arial"/>
            </a:endParaRPr>
          </a:p>
          <a:p>
            <a:pPr algn="ctr">
              <a:lnSpc>
                <a:spcPct val="100000"/>
              </a:lnSpc>
            </a:pPr>
            <a:endParaRPr b="0" lang="en-US" sz="700" strike="noStrike" u="none">
              <a:solidFill>
                <a:srgbClr val="000000"/>
              </a:solidFill>
              <a:uFillTx/>
              <a:latin typeface="Arial"/>
            </a:endParaRPr>
          </a:p>
          <a:p>
            <a:pPr algn="ctr">
              <a:lnSpc>
                <a:spcPct val="100000"/>
              </a:lnSpc>
            </a:pPr>
            <a:r>
              <a:rPr b="0" lang="en-US" sz="700" strike="noStrike" u="none">
                <a:solidFill>
                  <a:srgbClr val="000000"/>
                </a:solidFill>
                <a:uFillTx/>
                <a:latin typeface="Open Sans"/>
                <a:ea typeface="Open Sans"/>
              </a:rPr>
              <a:t>Primarily traditional operations</a:t>
            </a:r>
            <a:endParaRPr b="0" lang="en-US" sz="700" strike="noStrike" u="none">
              <a:solidFill>
                <a:srgbClr val="000000"/>
              </a:solidFill>
              <a:uFillTx/>
              <a:latin typeface="Arial"/>
            </a:endParaRPr>
          </a:p>
          <a:p>
            <a:pPr algn="ctr">
              <a:lnSpc>
                <a:spcPct val="100000"/>
              </a:lnSpc>
            </a:pPr>
            <a:r>
              <a:rPr b="0" lang="en-US" sz="700" strike="noStrike" u="none">
                <a:solidFill>
                  <a:srgbClr val="000000"/>
                </a:solidFill>
                <a:uFillTx/>
                <a:latin typeface="Open Sans"/>
                <a:ea typeface="Open Sans"/>
              </a:rPr>
              <a:t>Cost savings mainly at infrastructure level (&lt;20%)</a:t>
            </a:r>
            <a:endParaRPr b="0" lang="en-US" sz="700" strike="noStrike" u="none">
              <a:solidFill>
                <a:srgbClr val="000000"/>
              </a:solidFill>
              <a:uFillTx/>
              <a:latin typeface="Arial"/>
            </a:endParaRPr>
          </a:p>
          <a:p>
            <a:pPr algn="ctr">
              <a:lnSpc>
                <a:spcPct val="100000"/>
              </a:lnSpc>
            </a:pPr>
            <a:endParaRPr b="0" lang="en-US" sz="700" strike="noStrike" u="none">
              <a:solidFill>
                <a:srgbClr val="000000"/>
              </a:solidFill>
              <a:uFillTx/>
              <a:latin typeface="Arial"/>
            </a:endParaRPr>
          </a:p>
          <a:p>
            <a:pPr algn="ctr">
              <a:lnSpc>
                <a:spcPct val="100000"/>
              </a:lnSpc>
            </a:pPr>
            <a:r>
              <a:rPr b="0" lang="en-US" sz="700" strike="noStrike" u="none">
                <a:solidFill>
                  <a:srgbClr val="000000"/>
                </a:solidFill>
                <a:uFillTx/>
                <a:latin typeface="Open Sans"/>
                <a:ea typeface="Open Sans"/>
              </a:rPr>
              <a:t>Migration to at least cloud-defined necessary</a:t>
            </a:r>
            <a:endParaRPr b="0" lang="en-US" sz="700" strike="noStrike" u="none">
              <a:solidFill>
                <a:srgbClr val="000000"/>
              </a:solidFill>
              <a:uFillTx/>
              <a:latin typeface="Arial"/>
            </a:endParaRPr>
          </a:p>
        </p:txBody>
      </p:sp>
      <p:sp>
        <p:nvSpPr>
          <p:cNvPr id="651" name="Eckige Klammer links 26"/>
          <p:cNvSpPr/>
          <p:nvPr/>
        </p:nvSpPr>
        <p:spPr>
          <a:xfrm rot="16200000">
            <a:off x="5406120" y="3165120"/>
            <a:ext cx="168480" cy="1308960"/>
          </a:xfrm>
          <a:prstGeom prst="leftBracket">
            <a:avLst>
              <a:gd name="adj" fmla="val 8333"/>
            </a:avLst>
          </a:prstGeom>
          <a:noFill/>
          <a:ln>
            <a:solidFill>
              <a:srgbClr val="000000"/>
            </a:solidFill>
            <a:round/>
          </a:ln>
        </p:spPr>
        <p:style>
          <a:lnRef idx="1">
            <a:schemeClr val="accent1"/>
          </a:lnRef>
          <a:fillRef idx="0">
            <a:schemeClr val="accent1"/>
          </a:fillRef>
          <a:effectRef idx="0">
            <a:schemeClr val="accent1"/>
          </a:effectRef>
          <a:fontRef idx="minor"/>
        </p:style>
        <p:txBody>
          <a:bodyPr lIns="90000" rIns="90000" tIns="45000" bIns="45000" anchor="ctr">
            <a:noAutofit/>
          </a:bodyPr>
          <a:p>
            <a:pPr algn="ctr">
              <a:lnSpc>
                <a:spcPct val="100000"/>
              </a:lnSpc>
            </a:pPr>
            <a:endParaRPr b="0" lang="en-US" sz="1400" strike="noStrike" u="none">
              <a:solidFill>
                <a:schemeClr val="dk1"/>
              </a:solidFill>
              <a:uFillTx/>
              <a:latin typeface="Open Sans"/>
              <a:ea typeface="Arial"/>
            </a:endParaRPr>
          </a:p>
        </p:txBody>
      </p:sp>
      <p:sp>
        <p:nvSpPr>
          <p:cNvPr id="652" name="Textfeld 27"/>
          <p:cNvSpPr/>
          <p:nvPr/>
        </p:nvSpPr>
        <p:spPr>
          <a:xfrm>
            <a:off x="4595400" y="3984120"/>
            <a:ext cx="1780560" cy="1048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en-US" sz="700" strike="noStrike" u="none">
                <a:solidFill>
                  <a:srgbClr val="000000"/>
                </a:solidFill>
                <a:uFillTx/>
                <a:latin typeface="Open Sans"/>
                <a:ea typeface="Open Sans"/>
              </a:rPr>
              <a:t>Cloud Operations increasingly well possible</a:t>
            </a:r>
            <a:endParaRPr b="0" lang="en-US" sz="700" strike="noStrike" u="none">
              <a:solidFill>
                <a:srgbClr val="000000"/>
              </a:solidFill>
              <a:uFillTx/>
              <a:latin typeface="Arial"/>
            </a:endParaRPr>
          </a:p>
          <a:p>
            <a:pPr algn="ctr">
              <a:lnSpc>
                <a:spcPct val="100000"/>
              </a:lnSpc>
            </a:pPr>
            <a:endParaRPr b="0" lang="en-US" sz="700" strike="noStrike" u="none">
              <a:solidFill>
                <a:srgbClr val="000000"/>
              </a:solidFill>
              <a:uFillTx/>
              <a:latin typeface="Arial"/>
            </a:endParaRPr>
          </a:p>
          <a:p>
            <a:pPr algn="ctr">
              <a:lnSpc>
                <a:spcPct val="100000"/>
              </a:lnSpc>
            </a:pPr>
            <a:r>
              <a:rPr b="0" lang="en-US" sz="700" strike="noStrike" u="none">
                <a:solidFill>
                  <a:srgbClr val="000000"/>
                </a:solidFill>
                <a:uFillTx/>
                <a:latin typeface="Open Sans"/>
                <a:ea typeface="Open Sans"/>
              </a:rPr>
              <a:t>Increasingly automated operations</a:t>
            </a:r>
            <a:endParaRPr b="0" lang="en-US" sz="700" strike="noStrike" u="none">
              <a:solidFill>
                <a:srgbClr val="000000"/>
              </a:solidFill>
              <a:uFillTx/>
              <a:latin typeface="Arial"/>
            </a:endParaRPr>
          </a:p>
          <a:p>
            <a:pPr algn="ctr">
              <a:lnSpc>
                <a:spcPct val="100000"/>
              </a:lnSpc>
            </a:pPr>
            <a:r>
              <a:rPr b="0" lang="en-US" sz="700" strike="noStrike" u="none">
                <a:solidFill>
                  <a:srgbClr val="000000"/>
                </a:solidFill>
                <a:uFillTx/>
                <a:latin typeface="Open Sans"/>
                <a:ea typeface="Open Sans"/>
              </a:rPr>
              <a:t>Cost savings through automation (20-50%)</a:t>
            </a:r>
            <a:endParaRPr b="0" lang="en-US" sz="700" strike="noStrike" u="none">
              <a:solidFill>
                <a:srgbClr val="000000"/>
              </a:solidFill>
              <a:uFillTx/>
              <a:latin typeface="Arial"/>
            </a:endParaRPr>
          </a:p>
          <a:p>
            <a:pPr algn="ctr">
              <a:lnSpc>
                <a:spcPct val="100000"/>
              </a:lnSpc>
            </a:pPr>
            <a:endParaRPr b="0" lang="en-US" sz="700" strike="noStrike" u="none">
              <a:solidFill>
                <a:srgbClr val="000000"/>
              </a:solidFill>
              <a:uFillTx/>
              <a:latin typeface="Arial"/>
            </a:endParaRPr>
          </a:p>
          <a:p>
            <a:pPr algn="ctr">
              <a:lnSpc>
                <a:spcPct val="100000"/>
              </a:lnSpc>
            </a:pPr>
            <a:r>
              <a:rPr b="0" lang="en-US" sz="700" strike="noStrike" u="none">
                <a:solidFill>
                  <a:srgbClr val="000000"/>
                </a:solidFill>
                <a:uFillTx/>
                <a:latin typeface="Open Sans"/>
                <a:ea typeface="Open Sans"/>
              </a:rPr>
              <a:t>Migration to cloud-native recommended</a:t>
            </a:r>
            <a:endParaRPr b="0" lang="en-US" sz="700" strike="noStrike" u="none">
              <a:solidFill>
                <a:srgbClr val="000000"/>
              </a:solidFill>
              <a:uFillTx/>
              <a:latin typeface="Arial"/>
            </a:endParaRPr>
          </a:p>
        </p:txBody>
      </p:sp>
      <p:sp>
        <p:nvSpPr>
          <p:cNvPr id="653" name="Textfeld 28"/>
          <p:cNvSpPr/>
          <p:nvPr/>
        </p:nvSpPr>
        <p:spPr>
          <a:xfrm>
            <a:off x="6698520" y="3984120"/>
            <a:ext cx="1622160" cy="72900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en-US" sz="700" strike="noStrike" u="none">
                <a:solidFill>
                  <a:srgbClr val="000000"/>
                </a:solidFill>
                <a:uFillTx/>
                <a:latin typeface="Open Sans"/>
                <a:ea typeface="Open Sans"/>
              </a:rPr>
              <a:t>Cloud Operations easily possible</a:t>
            </a:r>
            <a:endParaRPr b="0" lang="en-US" sz="700" strike="noStrike" u="none">
              <a:solidFill>
                <a:srgbClr val="000000"/>
              </a:solidFill>
              <a:uFillTx/>
              <a:latin typeface="Arial"/>
            </a:endParaRPr>
          </a:p>
          <a:p>
            <a:pPr algn="ctr">
              <a:lnSpc>
                <a:spcPct val="100000"/>
              </a:lnSpc>
            </a:pPr>
            <a:br>
              <a:rPr sz="700"/>
            </a:br>
            <a:endParaRPr b="0" lang="en-US" sz="700" strike="noStrike" u="none">
              <a:solidFill>
                <a:srgbClr val="000000"/>
              </a:solidFill>
              <a:uFillTx/>
              <a:latin typeface="Arial"/>
            </a:endParaRPr>
          </a:p>
          <a:p>
            <a:pPr algn="ctr">
              <a:lnSpc>
                <a:spcPct val="100000"/>
              </a:lnSpc>
            </a:pPr>
            <a:r>
              <a:rPr b="0" lang="en-US" sz="700" strike="noStrike" u="none">
                <a:solidFill>
                  <a:srgbClr val="000000"/>
                </a:solidFill>
                <a:uFillTx/>
                <a:latin typeface="Open Sans"/>
                <a:ea typeface="Open Sans"/>
              </a:rPr>
              <a:t>Automated operations</a:t>
            </a:r>
            <a:endParaRPr b="0" lang="en-US" sz="700" strike="noStrike" u="none">
              <a:solidFill>
                <a:srgbClr val="000000"/>
              </a:solidFill>
              <a:uFillTx/>
              <a:latin typeface="Arial"/>
            </a:endParaRPr>
          </a:p>
          <a:p>
            <a:pPr algn="ctr">
              <a:lnSpc>
                <a:spcPct val="100000"/>
              </a:lnSpc>
            </a:pPr>
            <a:r>
              <a:rPr b="0" lang="en-US" sz="700" strike="noStrike" u="none">
                <a:solidFill>
                  <a:srgbClr val="000000"/>
                </a:solidFill>
                <a:uFillTx/>
                <a:latin typeface="Open Sans"/>
                <a:ea typeface="Open Sans"/>
              </a:rPr>
              <a:t>Cost savings through automation (&gt;50%)</a:t>
            </a:r>
            <a:endParaRPr b="0" lang="en-US" sz="700" strike="noStrike" u="none">
              <a:solidFill>
                <a:srgbClr val="000000"/>
              </a:solidFill>
              <a:uFillTx/>
              <a:latin typeface="Arial"/>
            </a:endParaRPr>
          </a:p>
        </p:txBody>
      </p:sp>
      <p:sp>
        <p:nvSpPr>
          <p:cNvPr id="654" name="Textfeld 29"/>
          <p:cNvSpPr/>
          <p:nvPr/>
        </p:nvSpPr>
        <p:spPr>
          <a:xfrm>
            <a:off x="243720" y="3984120"/>
            <a:ext cx="1678320" cy="9421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en-US" sz="700" strike="noStrike" u="none">
                <a:solidFill>
                  <a:srgbClr val="000000"/>
                </a:solidFill>
                <a:uFillTx/>
                <a:latin typeface="Open Sans"/>
                <a:ea typeface="Open Sans"/>
              </a:rPr>
              <a:t>Cloud Operations impossible</a:t>
            </a:r>
            <a:endParaRPr b="0" lang="en-US" sz="700" strike="noStrike" u="none">
              <a:solidFill>
                <a:srgbClr val="000000"/>
              </a:solidFill>
              <a:uFillTx/>
              <a:latin typeface="Arial"/>
            </a:endParaRPr>
          </a:p>
          <a:p>
            <a:pPr algn="ctr">
              <a:lnSpc>
                <a:spcPct val="100000"/>
              </a:lnSpc>
            </a:pPr>
            <a:endParaRPr b="0" lang="en-US" sz="700" strike="noStrike" u="none">
              <a:solidFill>
                <a:srgbClr val="000000"/>
              </a:solidFill>
              <a:uFillTx/>
              <a:latin typeface="Arial"/>
            </a:endParaRPr>
          </a:p>
          <a:p>
            <a:pPr algn="ctr">
              <a:lnSpc>
                <a:spcPct val="100000"/>
              </a:lnSpc>
            </a:pPr>
            <a:r>
              <a:rPr b="0" lang="en-US" sz="700" strike="noStrike" u="none">
                <a:solidFill>
                  <a:srgbClr val="000000"/>
                </a:solidFill>
                <a:uFillTx/>
                <a:latin typeface="Open Sans"/>
                <a:ea typeface="Open Sans"/>
              </a:rPr>
              <a:t>Traditional operations</a:t>
            </a:r>
            <a:endParaRPr b="0" lang="en-US" sz="700" strike="noStrike" u="none">
              <a:solidFill>
                <a:srgbClr val="000000"/>
              </a:solidFill>
              <a:uFillTx/>
              <a:latin typeface="Arial"/>
            </a:endParaRPr>
          </a:p>
          <a:p>
            <a:pPr algn="ctr">
              <a:lnSpc>
                <a:spcPct val="100000"/>
              </a:lnSpc>
            </a:pPr>
            <a:r>
              <a:rPr b="0" lang="en-US" sz="700" strike="noStrike" u="none">
                <a:solidFill>
                  <a:srgbClr val="000000"/>
                </a:solidFill>
                <a:uFillTx/>
                <a:latin typeface="Open Sans"/>
                <a:ea typeface="Open Sans"/>
              </a:rPr>
              <a:t>No cost savings achievable, platform change difficult</a:t>
            </a:r>
            <a:endParaRPr b="0" lang="en-US" sz="700" strike="noStrike" u="none">
              <a:solidFill>
                <a:srgbClr val="000000"/>
              </a:solidFill>
              <a:uFillTx/>
              <a:latin typeface="Arial"/>
            </a:endParaRPr>
          </a:p>
          <a:p>
            <a:pPr algn="ctr">
              <a:lnSpc>
                <a:spcPct val="100000"/>
              </a:lnSpc>
            </a:pPr>
            <a:endParaRPr b="0" lang="en-US" sz="700" strike="noStrike" u="none">
              <a:solidFill>
                <a:srgbClr val="000000"/>
              </a:solidFill>
              <a:uFillTx/>
              <a:latin typeface="Arial"/>
            </a:endParaRPr>
          </a:p>
          <a:p>
            <a:pPr algn="ctr">
              <a:lnSpc>
                <a:spcPct val="100000"/>
              </a:lnSpc>
            </a:pPr>
            <a:r>
              <a:rPr b="0" lang="en-US" sz="700" strike="noStrike" u="none">
                <a:solidFill>
                  <a:srgbClr val="000000"/>
                </a:solidFill>
                <a:uFillTx/>
                <a:latin typeface="Open Sans"/>
                <a:ea typeface="Open Sans"/>
              </a:rPr>
              <a:t>Migration to at least cloud-ready necessary</a:t>
            </a:r>
            <a:endParaRPr b="0" lang="en-US" sz="700" strike="noStrike" u="none">
              <a:solidFill>
                <a:srgbClr val="000000"/>
              </a:solidFill>
              <a:uFillTx/>
              <a:latin typeface="Arial"/>
            </a:endParaRPr>
          </a:p>
        </p:txBody>
      </p:sp>
    </p:spTree>
  </p:cSld>
  <mc:AlternateContent>
    <mc:Choice Requires="p14">
      <p:transition spd="slow" p14:dur="2000"/>
    </mc:Choice>
    <mc:Fallback>
      <p:transition spd="slow"/>
    </mc:Fallback>
  </mc:AlternateContent>
  <p:timing>
    <p:tnLst>
      <p:par>
        <p:cTn id="3111" dur="indefinite" restart="never" nodeType="tmRoot">
          <p:childTnLst>
            <p:seq>
              <p:cTn id="3112" dur="indefinite" nodeType="mainSeq">
                <p:childTnLst>
                  <p:par>
                    <p:cTn id="3113" fill="hold">
                      <p:stCondLst>
                        <p:cond delay="indefinite"/>
                      </p:stCondLst>
                      <p:childTnLst>
                        <p:par>
                          <p:cTn id="3114" fill="hold">
                            <p:stCondLst>
                              <p:cond delay="0"/>
                            </p:stCondLst>
                            <p:childTnLst>
                              <p:par>
                                <p:cTn id="3115" nodeType="clickEffect" fill="hold" presetClass="entr" presetID="1">
                                  <p:stCondLst>
                                    <p:cond delay="0"/>
                                  </p:stCondLst>
                                  <p:childTnLst>
                                    <p:set>
                                      <p:cBhvr>
                                        <p:cTn id="3116" dur="1" fill="hold">
                                          <p:stCondLst>
                                            <p:cond delay="0"/>
                                          </p:stCondLst>
                                        </p:cTn>
                                        <p:tgtEl>
                                          <p:spTgt spid="654"/>
                                        </p:tgtEl>
                                        <p:attrNameLst>
                                          <p:attrName>style.visibility</p:attrName>
                                        </p:attrNameLst>
                                      </p:cBhvr>
                                      <p:to>
                                        <p:strVal val="visible"/>
                                      </p:to>
                                    </p:set>
                                  </p:childTnLst>
                                </p:cTn>
                              </p:par>
                              <p:par>
                                <p:cTn id="3117" nodeType="withEffect" fill="hold" presetClass="entr" presetID="1">
                                  <p:stCondLst>
                                    <p:cond delay="0"/>
                                  </p:stCondLst>
                                  <p:childTnLst>
                                    <p:set>
                                      <p:cBhvr>
                                        <p:cTn id="3118" dur="1" fill="hold">
                                          <p:stCondLst>
                                            <p:cond delay="0"/>
                                          </p:stCondLst>
                                        </p:cTn>
                                        <p:tgtEl>
                                          <p:spTgt spid="647"/>
                                        </p:tgtEl>
                                        <p:attrNameLst>
                                          <p:attrName>style.visibility</p:attrName>
                                        </p:attrNameLst>
                                      </p:cBhvr>
                                      <p:to>
                                        <p:strVal val="visible"/>
                                      </p:to>
                                    </p:set>
                                  </p:childTnLst>
                                </p:cTn>
                              </p:par>
                            </p:childTnLst>
                          </p:cTn>
                        </p:par>
                      </p:childTnLst>
                    </p:cTn>
                  </p:par>
                  <p:par>
                    <p:cTn id="3119" fill="hold">
                      <p:stCondLst>
                        <p:cond delay="indefinite"/>
                      </p:stCondLst>
                      <p:childTnLst>
                        <p:par>
                          <p:cTn id="3120" fill="hold">
                            <p:stCondLst>
                              <p:cond delay="0"/>
                            </p:stCondLst>
                            <p:childTnLst>
                              <p:par>
                                <p:cTn id="3121" nodeType="clickEffect" fill="hold" presetClass="entr" presetID="1">
                                  <p:stCondLst>
                                    <p:cond delay="0"/>
                                  </p:stCondLst>
                                  <p:childTnLst>
                                    <p:set>
                                      <p:cBhvr>
                                        <p:cTn id="3122" dur="1" fill="hold">
                                          <p:stCondLst>
                                            <p:cond delay="0"/>
                                          </p:stCondLst>
                                        </p:cTn>
                                        <p:tgtEl>
                                          <p:spTgt spid="643"/>
                                        </p:tgtEl>
                                        <p:attrNameLst>
                                          <p:attrName>style.visibility</p:attrName>
                                        </p:attrNameLst>
                                      </p:cBhvr>
                                      <p:to>
                                        <p:strVal val="visible"/>
                                      </p:to>
                                    </p:set>
                                  </p:childTnLst>
                                </p:cTn>
                              </p:par>
                            </p:childTnLst>
                          </p:cTn>
                        </p:par>
                      </p:childTnLst>
                    </p:cTn>
                  </p:par>
                  <p:par>
                    <p:cTn id="3123" fill="hold">
                      <p:stCondLst>
                        <p:cond delay="indefinite"/>
                      </p:stCondLst>
                      <p:childTnLst>
                        <p:par>
                          <p:cTn id="3124" fill="hold">
                            <p:stCondLst>
                              <p:cond delay="0"/>
                            </p:stCondLst>
                            <p:childTnLst>
                              <p:par>
                                <p:cTn id="3125" nodeType="clickEffect" fill="hold" presetClass="entr" presetID="1">
                                  <p:stCondLst>
                                    <p:cond delay="0"/>
                                  </p:stCondLst>
                                  <p:childTnLst>
                                    <p:set>
                                      <p:cBhvr>
                                        <p:cTn id="3126" dur="1" fill="hold">
                                          <p:stCondLst>
                                            <p:cond delay="0"/>
                                          </p:stCondLst>
                                        </p:cTn>
                                        <p:tgtEl>
                                          <p:spTgt spid="644"/>
                                        </p:tgtEl>
                                        <p:attrNameLst>
                                          <p:attrName>style.visibility</p:attrName>
                                        </p:attrNameLst>
                                      </p:cBhvr>
                                      <p:to>
                                        <p:strVal val="visible"/>
                                      </p:to>
                                    </p:set>
                                  </p:childTnLst>
                                </p:cTn>
                              </p:par>
                              <p:par>
                                <p:cTn id="3127" nodeType="withEffect" fill="hold" presetClass="entr" presetID="1">
                                  <p:stCondLst>
                                    <p:cond delay="0"/>
                                  </p:stCondLst>
                                  <p:childTnLst>
                                    <p:set>
                                      <p:cBhvr>
                                        <p:cTn id="3128" dur="1" fill="hold">
                                          <p:stCondLst>
                                            <p:cond delay="0"/>
                                          </p:stCondLst>
                                        </p:cTn>
                                        <p:tgtEl>
                                          <p:spTgt spid="649"/>
                                        </p:tgtEl>
                                        <p:attrNameLst>
                                          <p:attrName>style.visibility</p:attrName>
                                        </p:attrNameLst>
                                      </p:cBhvr>
                                      <p:to>
                                        <p:strVal val="visible"/>
                                      </p:to>
                                    </p:set>
                                  </p:childTnLst>
                                </p:cTn>
                              </p:par>
                              <p:par>
                                <p:cTn id="3129" nodeType="withEffect" fill="hold" presetClass="entr" presetID="1">
                                  <p:stCondLst>
                                    <p:cond delay="0"/>
                                  </p:stCondLst>
                                  <p:childTnLst>
                                    <p:set>
                                      <p:cBhvr>
                                        <p:cTn id="3130" dur="1" fill="hold">
                                          <p:stCondLst>
                                            <p:cond delay="0"/>
                                          </p:stCondLst>
                                        </p:cTn>
                                        <p:tgtEl>
                                          <p:spTgt spid="650"/>
                                        </p:tgtEl>
                                        <p:attrNameLst>
                                          <p:attrName>style.visibility</p:attrName>
                                        </p:attrNameLst>
                                      </p:cBhvr>
                                      <p:to>
                                        <p:strVal val="visible"/>
                                      </p:to>
                                    </p:set>
                                  </p:childTnLst>
                                </p:cTn>
                              </p:par>
                            </p:childTnLst>
                          </p:cTn>
                        </p:par>
                      </p:childTnLst>
                    </p:cTn>
                  </p:par>
                  <p:par>
                    <p:cTn id="3131" fill="hold">
                      <p:stCondLst>
                        <p:cond delay="indefinite"/>
                      </p:stCondLst>
                      <p:childTnLst>
                        <p:par>
                          <p:cTn id="3132" fill="hold">
                            <p:stCondLst>
                              <p:cond delay="0"/>
                            </p:stCondLst>
                            <p:childTnLst>
                              <p:par>
                                <p:cTn id="3133" nodeType="clickEffect" fill="hold" presetClass="entr" presetID="1">
                                  <p:stCondLst>
                                    <p:cond delay="0"/>
                                  </p:stCondLst>
                                  <p:childTnLst>
                                    <p:set>
                                      <p:cBhvr>
                                        <p:cTn id="3134" dur="1" fill="hold">
                                          <p:stCondLst>
                                            <p:cond delay="0"/>
                                          </p:stCondLst>
                                        </p:cTn>
                                        <p:tgtEl>
                                          <p:spTgt spid="646"/>
                                        </p:tgtEl>
                                        <p:attrNameLst>
                                          <p:attrName>style.visibility</p:attrName>
                                        </p:attrNameLst>
                                      </p:cBhvr>
                                      <p:to>
                                        <p:strVal val="visible"/>
                                      </p:to>
                                    </p:set>
                                  </p:childTnLst>
                                </p:cTn>
                              </p:par>
                            </p:childTnLst>
                          </p:cTn>
                        </p:par>
                      </p:childTnLst>
                    </p:cTn>
                  </p:par>
                  <p:par>
                    <p:cTn id="3135" fill="hold">
                      <p:stCondLst>
                        <p:cond delay="indefinite"/>
                      </p:stCondLst>
                      <p:childTnLst>
                        <p:par>
                          <p:cTn id="3136" fill="hold">
                            <p:stCondLst>
                              <p:cond delay="0"/>
                            </p:stCondLst>
                            <p:childTnLst>
                              <p:par>
                                <p:cTn id="3137" nodeType="clickEffect" fill="hold" presetClass="entr" presetID="1">
                                  <p:stCondLst>
                                    <p:cond delay="0"/>
                                  </p:stCondLst>
                                  <p:childTnLst>
                                    <p:set>
                                      <p:cBhvr>
                                        <p:cTn id="3138" dur="1" fill="hold">
                                          <p:stCondLst>
                                            <p:cond delay="0"/>
                                          </p:stCondLst>
                                        </p:cTn>
                                        <p:tgtEl>
                                          <p:spTgt spid="648"/>
                                        </p:tgtEl>
                                        <p:attrNameLst>
                                          <p:attrName>style.visibility</p:attrName>
                                        </p:attrNameLst>
                                      </p:cBhvr>
                                      <p:to>
                                        <p:strVal val="visible"/>
                                      </p:to>
                                    </p:set>
                                  </p:childTnLst>
                                </p:cTn>
                              </p:par>
                              <p:par>
                                <p:cTn id="3139" nodeType="withEffect" fill="hold" presetClass="entr" presetID="1">
                                  <p:stCondLst>
                                    <p:cond delay="0"/>
                                  </p:stCondLst>
                                  <p:childTnLst>
                                    <p:set>
                                      <p:cBhvr>
                                        <p:cTn id="3140" dur="1" fill="hold">
                                          <p:stCondLst>
                                            <p:cond delay="0"/>
                                          </p:stCondLst>
                                        </p:cTn>
                                        <p:tgtEl>
                                          <p:spTgt spid="651"/>
                                        </p:tgtEl>
                                        <p:attrNameLst>
                                          <p:attrName>style.visibility</p:attrName>
                                        </p:attrNameLst>
                                      </p:cBhvr>
                                      <p:to>
                                        <p:strVal val="visible"/>
                                      </p:to>
                                    </p:set>
                                  </p:childTnLst>
                                </p:cTn>
                              </p:par>
                              <p:par>
                                <p:cTn id="3141" nodeType="withEffect" fill="hold" presetClass="entr" presetID="1">
                                  <p:stCondLst>
                                    <p:cond delay="0"/>
                                  </p:stCondLst>
                                  <p:childTnLst>
                                    <p:set>
                                      <p:cBhvr>
                                        <p:cTn id="3142" dur="1" fill="hold">
                                          <p:stCondLst>
                                            <p:cond delay="0"/>
                                          </p:stCondLst>
                                        </p:cTn>
                                        <p:tgtEl>
                                          <p:spTgt spid="652"/>
                                        </p:tgtEl>
                                        <p:attrNameLst>
                                          <p:attrName>style.visibility</p:attrName>
                                        </p:attrNameLst>
                                      </p:cBhvr>
                                      <p:to>
                                        <p:strVal val="visible"/>
                                      </p:to>
                                    </p:set>
                                  </p:childTnLst>
                                </p:cTn>
                              </p:par>
                            </p:childTnLst>
                          </p:cTn>
                        </p:par>
                      </p:childTnLst>
                    </p:cTn>
                  </p:par>
                  <p:par>
                    <p:cTn id="3143" fill="hold">
                      <p:stCondLst>
                        <p:cond delay="indefinite"/>
                      </p:stCondLst>
                      <p:childTnLst>
                        <p:par>
                          <p:cTn id="3144" fill="hold">
                            <p:stCondLst>
                              <p:cond delay="0"/>
                            </p:stCondLst>
                            <p:childTnLst>
                              <p:par>
                                <p:cTn id="3145" nodeType="clickEffect" fill="hold" presetClass="entr" presetID="1">
                                  <p:stCondLst>
                                    <p:cond delay="0"/>
                                  </p:stCondLst>
                                  <p:childTnLst>
                                    <p:set>
                                      <p:cBhvr>
                                        <p:cTn id="3146" dur="1" fill="hold">
                                          <p:stCondLst>
                                            <p:cond delay="0"/>
                                          </p:stCondLst>
                                        </p:cTn>
                                        <p:tgtEl>
                                          <p:spTgt spid="645"/>
                                        </p:tgtEl>
                                        <p:attrNameLst>
                                          <p:attrName>style.visibility</p:attrName>
                                        </p:attrNameLst>
                                      </p:cBhvr>
                                      <p:to>
                                        <p:strVal val="visible"/>
                                      </p:to>
                                    </p:set>
                                  </p:childTnLst>
                                </p:cTn>
                              </p:par>
                              <p:par>
                                <p:cTn id="3147" nodeType="withEffect" fill="hold" presetClass="entr" presetID="1">
                                  <p:stCondLst>
                                    <p:cond delay="0"/>
                                  </p:stCondLst>
                                  <p:childTnLst>
                                    <p:set>
                                      <p:cBhvr>
                                        <p:cTn id="3148" dur="1" fill="hold">
                                          <p:stCondLst>
                                            <p:cond delay="0"/>
                                          </p:stCondLst>
                                        </p:cTn>
                                        <p:tgtEl>
                                          <p:spTgt spid="65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55" name="Rechteck 2"/>
          <p:cNvSpPr/>
          <p:nvPr/>
        </p:nvSpPr>
        <p:spPr>
          <a:xfrm>
            <a:off x="7154640" y="0"/>
            <a:ext cx="1989000" cy="1655280"/>
          </a:xfrm>
          <a:prstGeom prst="rect">
            <a:avLst/>
          </a:prstGeom>
          <a:solidFill>
            <a:schemeClr val="bg1"/>
          </a:solidFill>
          <a:ln>
            <a:solidFill>
              <a:srgbClr val="ffffff"/>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1400" strike="noStrike" u="none">
              <a:solidFill>
                <a:schemeClr val="lt1"/>
              </a:solidFill>
              <a:uFillTx/>
              <a:latin typeface="Open Sans"/>
              <a:ea typeface="Arial"/>
            </a:endParaRPr>
          </a:p>
        </p:txBody>
      </p:sp>
      <p:pic>
        <p:nvPicPr>
          <p:cNvPr id="656" name="Picture 3" descr="A white flower on a yellow background&#10;&#10;Description automatically generated"/>
          <p:cNvPicPr/>
          <p:nvPr/>
        </p:nvPicPr>
        <p:blipFill>
          <a:blip r:embed="rId1"/>
          <a:stretch/>
        </p:blipFill>
        <p:spPr>
          <a:xfrm>
            <a:off x="8151840" y="0"/>
            <a:ext cx="680040" cy="949680"/>
          </a:xfrm>
          <a:prstGeom prst="rect">
            <a:avLst/>
          </a:prstGeom>
          <a:noFill/>
          <a:ln w="0">
            <a:noFill/>
          </a:ln>
        </p:spPr>
      </p:pic>
      <p:sp>
        <p:nvSpPr>
          <p:cNvPr id="657" name="PlaceHolder 1"/>
          <p:cNvSpPr>
            <a:spLocks noGrp="1"/>
          </p:cNvSpPr>
          <p:nvPr>
            <p:ph type="subTitle"/>
          </p:nvPr>
        </p:nvSpPr>
        <p:spPr>
          <a:xfrm>
            <a:off x="311760" y="3725280"/>
            <a:ext cx="8520120" cy="792360"/>
          </a:xfrm>
          <a:prstGeom prst="rect">
            <a:avLst/>
          </a:prstGeom>
          <a:noFill/>
          <a:ln w="0">
            <a:noFill/>
          </a:ln>
        </p:spPr>
        <p:txBody>
          <a:bodyPr lIns="91440" rIns="91440" tIns="91440" bIns="91440" anchor="t">
            <a:noAutofit/>
          </a:bodyPr>
          <a:p>
            <a:pPr marL="457200" indent="-343080" algn="ctr">
              <a:lnSpc>
                <a:spcPct val="150000"/>
              </a:lnSpc>
              <a:tabLst>
                <a:tab algn="l" pos="0"/>
              </a:tabLst>
            </a:pPr>
            <a:r>
              <a:rPr b="0" lang="en-US" sz="1600" strike="noStrike" u="none">
                <a:solidFill>
                  <a:schemeClr val="dk2"/>
                </a:solidFill>
                <a:uFillTx/>
                <a:latin typeface="Open Sans"/>
                <a:ea typeface="Open Sans"/>
              </a:rPr>
              <a:t>Case Study: </a:t>
            </a:r>
            <a:br>
              <a:rPr sz="2800"/>
            </a:br>
            <a:r>
              <a:rPr b="0" lang="en-US" sz="2800" strike="noStrike" u="none">
                <a:solidFill>
                  <a:schemeClr val="dk2"/>
                </a:solidFill>
                <a:uFillTx/>
                <a:latin typeface="Open Sans"/>
                <a:ea typeface="Open Sans"/>
              </a:rPr>
              <a:t>Migration from Traditional to Cloud-Native</a:t>
            </a:r>
            <a:endParaRPr b="0" lang="en-US" sz="28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19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58" name="PlaceHolder 1"/>
          <p:cNvSpPr>
            <a:spLocks noGrp="1"/>
          </p:cNvSpPr>
          <p:nvPr>
            <p:ph type="title"/>
          </p:nvPr>
        </p:nvSpPr>
        <p:spPr>
          <a:xfrm>
            <a:off x="311760" y="444960"/>
            <a:ext cx="7683120" cy="609840"/>
          </a:xfrm>
          <a:prstGeom prst="rect">
            <a:avLst/>
          </a:prstGeom>
          <a:noFill/>
          <a:ln w="0">
            <a:noFill/>
          </a:ln>
        </p:spPr>
        <p:txBody>
          <a:bodyPr lIns="91440" rIns="91440" tIns="91440" bIns="91440" anchor="t">
            <a:noAutofit/>
          </a:bodyPr>
          <a:p>
            <a:pPr indent="0">
              <a:lnSpc>
                <a:spcPct val="100000"/>
              </a:lnSpc>
              <a:buNone/>
            </a:pPr>
            <a:r>
              <a:rPr b="0" lang="en-US" sz="2800" strike="noStrike" u="none">
                <a:solidFill>
                  <a:schemeClr val="dk1"/>
                </a:solidFill>
                <a:uFillTx/>
                <a:latin typeface="Open Sans"/>
                <a:ea typeface="Open Sans"/>
              </a:rPr>
              <a:t>Core Facts</a:t>
            </a:r>
            <a:endParaRPr b="0" lang="en-US" sz="2800" strike="noStrike" u="none">
              <a:solidFill>
                <a:srgbClr val="000000"/>
              </a:solidFill>
              <a:uFillTx/>
              <a:latin typeface="Arial"/>
            </a:endParaRPr>
          </a:p>
        </p:txBody>
      </p:sp>
      <p:sp>
        <p:nvSpPr>
          <p:cNvPr id="659" name="PlaceHolder 2"/>
          <p:cNvSpPr>
            <a:spLocks noGrp="1"/>
          </p:cNvSpPr>
          <p:nvPr>
            <p:ph/>
          </p:nvPr>
        </p:nvSpPr>
        <p:spPr>
          <a:xfrm>
            <a:off x="311760" y="1152360"/>
            <a:ext cx="8520120" cy="3416040"/>
          </a:xfrm>
          <a:prstGeom prst="rect">
            <a:avLst/>
          </a:prstGeom>
          <a:noFill/>
          <a:ln w="0">
            <a:noFill/>
          </a:ln>
        </p:spPr>
        <p:txBody>
          <a:bodyPr lIns="91440" rIns="91440" tIns="91440" bIns="91440" anchor="t">
            <a:noAutofit/>
          </a:bodyPr>
          <a:p>
            <a:pPr marL="457200" indent="-343080">
              <a:lnSpc>
                <a:spcPct val="250000"/>
              </a:lnSpc>
              <a:buClr>
                <a:srgbClr val="595959"/>
              </a:buClr>
              <a:buFont typeface="Arial"/>
              <a:buChar char="•"/>
            </a:pPr>
            <a:r>
              <a:rPr b="0" lang="en-US" sz="1400" strike="noStrike" u="none">
                <a:solidFill>
                  <a:schemeClr val="dk2"/>
                </a:solidFill>
                <a:uFillTx/>
                <a:latin typeface="Open Sans"/>
                <a:ea typeface="Open Sans"/>
              </a:rPr>
              <a:t>Start: 2015</a:t>
            </a:r>
            <a:endParaRPr b="0" lang="en-US" sz="1400" strike="noStrike" u="none">
              <a:solidFill>
                <a:srgbClr val="000000"/>
              </a:solidFill>
              <a:uFillTx/>
              <a:latin typeface="Open Sans"/>
            </a:endParaRPr>
          </a:p>
          <a:p>
            <a:pPr marL="457200" indent="-343080">
              <a:lnSpc>
                <a:spcPct val="250000"/>
              </a:lnSpc>
              <a:buClr>
                <a:srgbClr val="595959"/>
              </a:buClr>
              <a:buFont typeface="Arial"/>
              <a:buChar char="•"/>
            </a:pPr>
            <a:r>
              <a:rPr b="0" lang="en-US" sz="1400" strike="noStrike" u="none">
                <a:solidFill>
                  <a:schemeClr val="dk2"/>
                </a:solidFill>
                <a:uFillTx/>
                <a:latin typeface="Open Sans"/>
                <a:ea typeface="Open Sans"/>
              </a:rPr>
              <a:t>End: 2020</a:t>
            </a:r>
            <a:endParaRPr b="0" lang="en-US" sz="1400" strike="noStrike" u="none">
              <a:solidFill>
                <a:srgbClr val="000000"/>
              </a:solidFill>
              <a:uFillTx/>
              <a:latin typeface="Open Sans"/>
            </a:endParaRPr>
          </a:p>
          <a:p>
            <a:pPr marL="457200" indent="-343080">
              <a:lnSpc>
                <a:spcPct val="250000"/>
              </a:lnSpc>
              <a:buClr>
                <a:srgbClr val="595959"/>
              </a:buClr>
              <a:buFont typeface="Arial"/>
              <a:buChar char="•"/>
            </a:pPr>
            <a:r>
              <a:rPr b="0" lang="en-US" sz="1400" strike="noStrike" u="none">
                <a:solidFill>
                  <a:schemeClr val="dk2"/>
                </a:solidFill>
                <a:uFillTx/>
                <a:latin typeface="Open Sans"/>
                <a:ea typeface="Open Sans"/>
              </a:rPr>
              <a:t>Project status: Ongoing with internal staffing</a:t>
            </a:r>
            <a:endParaRPr b="0" lang="en-US" sz="1400" strike="noStrike" u="none">
              <a:solidFill>
                <a:srgbClr val="000000"/>
              </a:solidFill>
              <a:uFillTx/>
              <a:latin typeface="Open Sans"/>
            </a:endParaRPr>
          </a:p>
          <a:p>
            <a:pPr marL="457200" indent="-343080">
              <a:lnSpc>
                <a:spcPct val="250000"/>
              </a:lnSpc>
              <a:buClr>
                <a:srgbClr val="595959"/>
              </a:buClr>
              <a:buFont typeface="Arial"/>
              <a:buChar char="•"/>
            </a:pPr>
            <a:r>
              <a:rPr b="0" lang="en-US" sz="1400" strike="noStrike" u="none">
                <a:solidFill>
                  <a:schemeClr val="dk2"/>
                </a:solidFill>
                <a:uFillTx/>
                <a:latin typeface="Open Sans"/>
                <a:ea typeface="Open Sans"/>
              </a:rPr>
              <a:t>Number of Engineers deployed: 2-3 engineers regularly, up to 7 engineers as needed </a:t>
            </a:r>
            <a:endParaRPr b="0" lang="en-US" sz="1400" strike="noStrike" u="none">
              <a:solidFill>
                <a:srgbClr val="000000"/>
              </a:solidFill>
              <a:uFillTx/>
              <a:latin typeface="Open Sans"/>
            </a:endParaRPr>
          </a:p>
          <a:p>
            <a:pPr marL="457200" indent="-343080">
              <a:lnSpc>
                <a:spcPct val="250000"/>
              </a:lnSpc>
              <a:buClr>
                <a:srgbClr val="595959"/>
              </a:buClr>
              <a:buFont typeface="Arial"/>
              <a:buChar char="•"/>
            </a:pPr>
            <a:r>
              <a:rPr b="0" lang="en-US" sz="1400" strike="noStrike" u="none">
                <a:solidFill>
                  <a:schemeClr val="dk2"/>
                </a:solidFill>
                <a:uFillTx/>
                <a:latin typeface="Open Sans"/>
                <a:ea typeface="Open Sans"/>
              </a:rPr>
              <a:t>Roles filled: Lead Architect, Lead Engineer, Security Expert, Engineer Billing model: Time &amp; Materials</a:t>
            </a:r>
            <a:endParaRPr b="0" lang="en-US" sz="1400" strike="noStrike" u="none">
              <a:solidFill>
                <a:srgbClr val="000000"/>
              </a:solidFill>
              <a:uFillTx/>
              <a:latin typeface="Open Sans"/>
            </a:endParaRPr>
          </a:p>
        </p:txBody>
      </p:sp>
    </p:spTree>
  </p:cSld>
  <mc:AlternateContent>
    <mc:Choice Requires="p14">
      <p:transition spd="slow" p14:dur="2000"/>
    </mc:Choice>
    <mc:Fallback>
      <p:transition spd="slow"/>
    </mc:Fallback>
  </mc:AlternateContent>
  <p:timing>
    <p:tnLst>
      <p:par>
        <p:cTn id="3149" dur="indefinite" restart="never" nodeType="tmRoot">
          <p:childTnLst>
            <p:seq>
              <p:cTn id="3150" dur="indefinite" nodeType="mainSeq">
                <p:childTnLst>
                  <p:par>
                    <p:cTn id="3151" fill="hold">
                      <p:stCondLst>
                        <p:cond delay="indefinite"/>
                      </p:stCondLst>
                      <p:childTnLst>
                        <p:par>
                          <p:cTn id="3152" fill="hold">
                            <p:stCondLst>
                              <p:cond delay="0"/>
                            </p:stCondLst>
                            <p:childTnLst>
                              <p:par>
                                <p:cTn id="3153" nodeType="clickEffect" fill="hold" presetClass="entr" presetID="1">
                                  <p:stCondLst>
                                    <p:cond delay="0"/>
                                  </p:stCondLst>
                                  <p:childTnLst>
                                    <p:set>
                                      <p:cBhvr>
                                        <p:cTn id="3154" dur="1" fill="hold">
                                          <p:stCondLst>
                                            <p:cond delay="0"/>
                                          </p:stCondLst>
                                        </p:cTn>
                                        <p:tgtEl>
                                          <p:spTgt spid="659">
                                            <p:txEl>
                                              <p:pRg st="0" end="0"/>
                                            </p:txEl>
                                          </p:spTgt>
                                        </p:tgtEl>
                                        <p:attrNameLst>
                                          <p:attrName>style.visibility</p:attrName>
                                        </p:attrNameLst>
                                      </p:cBhvr>
                                      <p:to>
                                        <p:strVal val="visible"/>
                                      </p:to>
                                    </p:set>
                                  </p:childTnLst>
                                </p:cTn>
                              </p:par>
                            </p:childTnLst>
                          </p:cTn>
                        </p:par>
                      </p:childTnLst>
                    </p:cTn>
                  </p:par>
                  <p:par>
                    <p:cTn id="3155" fill="hold">
                      <p:stCondLst>
                        <p:cond delay="indefinite"/>
                      </p:stCondLst>
                      <p:childTnLst>
                        <p:par>
                          <p:cTn id="3156" fill="hold">
                            <p:stCondLst>
                              <p:cond delay="0"/>
                            </p:stCondLst>
                            <p:childTnLst>
                              <p:par>
                                <p:cTn id="3157" nodeType="clickEffect" fill="hold" presetClass="entr" presetID="1">
                                  <p:stCondLst>
                                    <p:cond delay="0"/>
                                  </p:stCondLst>
                                  <p:childTnLst>
                                    <p:set>
                                      <p:cBhvr>
                                        <p:cTn id="3158" dur="1" fill="hold">
                                          <p:stCondLst>
                                            <p:cond delay="0"/>
                                          </p:stCondLst>
                                        </p:cTn>
                                        <p:tgtEl>
                                          <p:spTgt spid="659">
                                            <p:txEl>
                                              <p:pRg st="1" end="1"/>
                                            </p:txEl>
                                          </p:spTgt>
                                        </p:tgtEl>
                                        <p:attrNameLst>
                                          <p:attrName>style.visibility</p:attrName>
                                        </p:attrNameLst>
                                      </p:cBhvr>
                                      <p:to>
                                        <p:strVal val="visible"/>
                                      </p:to>
                                    </p:set>
                                  </p:childTnLst>
                                </p:cTn>
                              </p:par>
                            </p:childTnLst>
                          </p:cTn>
                        </p:par>
                      </p:childTnLst>
                    </p:cTn>
                  </p:par>
                  <p:par>
                    <p:cTn id="3159" fill="hold">
                      <p:stCondLst>
                        <p:cond delay="indefinite"/>
                      </p:stCondLst>
                      <p:childTnLst>
                        <p:par>
                          <p:cTn id="3160" fill="hold">
                            <p:stCondLst>
                              <p:cond delay="0"/>
                            </p:stCondLst>
                            <p:childTnLst>
                              <p:par>
                                <p:cTn id="3161" nodeType="clickEffect" fill="hold" presetClass="entr" presetID="1">
                                  <p:stCondLst>
                                    <p:cond delay="0"/>
                                  </p:stCondLst>
                                  <p:childTnLst>
                                    <p:set>
                                      <p:cBhvr>
                                        <p:cTn id="3162" dur="1" fill="hold">
                                          <p:stCondLst>
                                            <p:cond delay="0"/>
                                          </p:stCondLst>
                                        </p:cTn>
                                        <p:tgtEl>
                                          <p:spTgt spid="659">
                                            <p:txEl>
                                              <p:pRg st="2" end="2"/>
                                            </p:txEl>
                                          </p:spTgt>
                                        </p:tgtEl>
                                        <p:attrNameLst>
                                          <p:attrName>style.visibility</p:attrName>
                                        </p:attrNameLst>
                                      </p:cBhvr>
                                      <p:to>
                                        <p:strVal val="visible"/>
                                      </p:to>
                                    </p:set>
                                  </p:childTnLst>
                                </p:cTn>
                              </p:par>
                            </p:childTnLst>
                          </p:cTn>
                        </p:par>
                      </p:childTnLst>
                    </p:cTn>
                  </p:par>
                  <p:par>
                    <p:cTn id="3163" fill="hold">
                      <p:stCondLst>
                        <p:cond delay="indefinite"/>
                      </p:stCondLst>
                      <p:childTnLst>
                        <p:par>
                          <p:cTn id="3164" fill="hold">
                            <p:stCondLst>
                              <p:cond delay="0"/>
                            </p:stCondLst>
                            <p:childTnLst>
                              <p:par>
                                <p:cTn id="3165" nodeType="clickEffect" fill="hold" presetClass="entr" presetID="1">
                                  <p:stCondLst>
                                    <p:cond delay="0"/>
                                  </p:stCondLst>
                                  <p:childTnLst>
                                    <p:set>
                                      <p:cBhvr>
                                        <p:cTn id="3166" dur="1" fill="hold">
                                          <p:stCondLst>
                                            <p:cond delay="0"/>
                                          </p:stCondLst>
                                        </p:cTn>
                                        <p:tgtEl>
                                          <p:spTgt spid="659">
                                            <p:txEl>
                                              <p:pRg st="3" end="3"/>
                                            </p:txEl>
                                          </p:spTgt>
                                        </p:tgtEl>
                                        <p:attrNameLst>
                                          <p:attrName>style.visibility</p:attrName>
                                        </p:attrNameLst>
                                      </p:cBhvr>
                                      <p:to>
                                        <p:strVal val="visible"/>
                                      </p:to>
                                    </p:set>
                                  </p:childTnLst>
                                </p:cTn>
                              </p:par>
                            </p:childTnLst>
                          </p:cTn>
                        </p:par>
                      </p:childTnLst>
                    </p:cTn>
                  </p:par>
                  <p:par>
                    <p:cTn id="3167" fill="hold">
                      <p:stCondLst>
                        <p:cond delay="indefinite"/>
                      </p:stCondLst>
                      <p:childTnLst>
                        <p:par>
                          <p:cTn id="3168" fill="hold">
                            <p:stCondLst>
                              <p:cond delay="0"/>
                            </p:stCondLst>
                            <p:childTnLst>
                              <p:par>
                                <p:cTn id="3169" nodeType="clickEffect" fill="hold" presetClass="entr" presetID="1">
                                  <p:stCondLst>
                                    <p:cond delay="0"/>
                                  </p:stCondLst>
                                  <p:childTnLst>
                                    <p:set>
                                      <p:cBhvr>
                                        <p:cTn id="3170" dur="1" fill="hold">
                                          <p:stCondLst>
                                            <p:cond delay="0"/>
                                          </p:stCondLst>
                                        </p:cTn>
                                        <p:tgtEl>
                                          <p:spTgt spid="659">
                                            <p:txEl>
                                              <p:pRg st="4" end="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60" name="PlaceHolder 1"/>
          <p:cNvSpPr>
            <a:spLocks noGrp="1"/>
          </p:cNvSpPr>
          <p:nvPr>
            <p:ph type="title"/>
          </p:nvPr>
        </p:nvSpPr>
        <p:spPr>
          <a:xfrm>
            <a:off x="311760" y="444960"/>
            <a:ext cx="7683120" cy="609840"/>
          </a:xfrm>
          <a:prstGeom prst="rect">
            <a:avLst/>
          </a:prstGeom>
          <a:noFill/>
          <a:ln w="0">
            <a:noFill/>
          </a:ln>
        </p:spPr>
        <p:txBody>
          <a:bodyPr lIns="91440" rIns="91440" tIns="91440" bIns="91440" anchor="t">
            <a:noAutofit/>
          </a:bodyPr>
          <a:p>
            <a:pPr indent="0">
              <a:lnSpc>
                <a:spcPct val="100000"/>
              </a:lnSpc>
              <a:buNone/>
            </a:pPr>
            <a:r>
              <a:rPr b="0" lang="en-US" sz="2800" strike="noStrike" u="none">
                <a:solidFill>
                  <a:schemeClr val="dk1"/>
                </a:solidFill>
                <a:uFillTx/>
                <a:latin typeface="Open Sans"/>
                <a:ea typeface="Open Sans"/>
              </a:rPr>
              <a:t>Initial Situation</a:t>
            </a:r>
            <a:endParaRPr b="0" lang="en-US" sz="2800" strike="noStrike" u="none">
              <a:solidFill>
                <a:srgbClr val="000000"/>
              </a:solidFill>
              <a:uFillTx/>
              <a:latin typeface="Arial"/>
            </a:endParaRPr>
          </a:p>
        </p:txBody>
      </p:sp>
      <p:sp>
        <p:nvSpPr>
          <p:cNvPr id="661" name="PlaceHolder 2"/>
          <p:cNvSpPr>
            <a:spLocks noGrp="1"/>
          </p:cNvSpPr>
          <p:nvPr>
            <p:ph/>
          </p:nvPr>
        </p:nvSpPr>
        <p:spPr>
          <a:xfrm>
            <a:off x="311760" y="1152360"/>
            <a:ext cx="8520120" cy="3416040"/>
          </a:xfrm>
          <a:prstGeom prst="rect">
            <a:avLst/>
          </a:prstGeom>
          <a:noFill/>
          <a:ln w="0">
            <a:noFill/>
          </a:ln>
        </p:spPr>
        <p:txBody>
          <a:bodyPr lIns="91440" rIns="91440" tIns="91440" bIns="91440" anchor="t">
            <a:noAutofit/>
          </a:bodyPr>
          <a:p>
            <a:pPr marL="457200" indent="-343080">
              <a:lnSpc>
                <a:spcPct val="200000"/>
              </a:lnSpc>
              <a:buClr>
                <a:srgbClr val="595959"/>
              </a:buClr>
              <a:buFont typeface="Arial"/>
              <a:buChar char="•"/>
            </a:pPr>
            <a:r>
              <a:rPr b="0" lang="en-US" sz="1800" strike="noStrike" u="none">
                <a:solidFill>
                  <a:schemeClr val="dk2"/>
                </a:solidFill>
                <a:uFillTx/>
                <a:latin typeface="Open Sans"/>
                <a:ea typeface="Open Sans"/>
              </a:rPr>
              <a:t>System subsidiary of a major German airline</a:t>
            </a:r>
            <a:endParaRPr b="0" lang="en-US" sz="1800" strike="noStrike" u="none">
              <a:solidFill>
                <a:srgbClr val="000000"/>
              </a:solidFill>
              <a:uFillTx/>
              <a:latin typeface="Open Sans"/>
            </a:endParaRPr>
          </a:p>
          <a:p>
            <a:pPr marL="457200" indent="-343080">
              <a:lnSpc>
                <a:spcPct val="200000"/>
              </a:lnSpc>
              <a:buClr>
                <a:srgbClr val="595959"/>
              </a:buClr>
              <a:buFont typeface="Arial"/>
              <a:buChar char="•"/>
            </a:pPr>
            <a:r>
              <a:rPr b="0" lang="en-US" sz="1800" strike="noStrike" u="none">
                <a:solidFill>
                  <a:schemeClr val="dk2"/>
                </a:solidFill>
                <a:uFillTx/>
                <a:latin typeface="Open Sans"/>
                <a:ea typeface="Open Sans"/>
              </a:rPr>
              <a:t>Various software, some 25-30 years old</a:t>
            </a:r>
            <a:endParaRPr b="0" lang="en-US" sz="1800" strike="noStrike" u="none">
              <a:solidFill>
                <a:srgbClr val="000000"/>
              </a:solidFill>
              <a:uFillTx/>
              <a:latin typeface="Open Sans"/>
            </a:endParaRPr>
          </a:p>
          <a:p>
            <a:pPr marL="457200" indent="-343080">
              <a:lnSpc>
                <a:spcPct val="200000"/>
              </a:lnSpc>
              <a:buClr>
                <a:srgbClr val="595959"/>
              </a:buClr>
              <a:buFont typeface="Arial"/>
              <a:buChar char="•"/>
            </a:pPr>
            <a:r>
              <a:rPr b="0" lang="en-US" sz="1800" strike="noStrike" u="none">
                <a:solidFill>
                  <a:schemeClr val="dk2"/>
                </a:solidFill>
                <a:uFillTx/>
                <a:latin typeface="Open Sans"/>
                <a:ea typeface="Open Sans"/>
              </a:rPr>
              <a:t>Software deployed worldwide at customers in various states</a:t>
            </a:r>
            <a:endParaRPr b="0" lang="en-US" sz="1800" strike="noStrike" u="none">
              <a:solidFill>
                <a:srgbClr val="000000"/>
              </a:solidFill>
              <a:uFillTx/>
              <a:latin typeface="Open Sans"/>
            </a:endParaRPr>
          </a:p>
          <a:p>
            <a:pPr marL="457200" indent="-343080">
              <a:lnSpc>
                <a:spcPct val="200000"/>
              </a:lnSpc>
              <a:buClr>
                <a:srgbClr val="595959"/>
              </a:buClr>
              <a:buFont typeface="Arial"/>
              <a:buChar char="•"/>
            </a:pPr>
            <a:r>
              <a:rPr b="0" lang="en-US" sz="1800" strike="noStrike" u="none">
                <a:solidFill>
                  <a:schemeClr val="dk2"/>
                </a:solidFill>
                <a:uFillTx/>
                <a:latin typeface="Open Sans"/>
                <a:ea typeface="Open Sans"/>
              </a:rPr>
              <a:t>Partly self-hosted, partly customer-hosted</a:t>
            </a:r>
            <a:endParaRPr b="0" lang="en-US" sz="1800" strike="noStrike" u="none">
              <a:solidFill>
                <a:srgbClr val="000000"/>
              </a:solidFill>
              <a:uFillTx/>
              <a:latin typeface="Open Sans"/>
            </a:endParaRPr>
          </a:p>
          <a:p>
            <a:pPr marL="457200" indent="-343080">
              <a:lnSpc>
                <a:spcPct val="200000"/>
              </a:lnSpc>
              <a:buClr>
                <a:srgbClr val="595959"/>
              </a:buClr>
              <a:buFont typeface="Arial"/>
              <a:buChar char="•"/>
            </a:pPr>
            <a:r>
              <a:rPr b="0" lang="en-US" sz="1800" strike="noStrike" u="none">
                <a:solidFill>
                  <a:schemeClr val="dk2"/>
                </a:solidFill>
                <a:uFillTx/>
                <a:latin typeface="Open Sans"/>
                <a:ea typeface="Open Sans"/>
              </a:rPr>
              <a:t>Various data centers operated in outsourcing by service provider</a:t>
            </a:r>
            <a:endParaRPr b="0" lang="en-US" sz="1800" strike="noStrike" u="none">
              <a:solidFill>
                <a:srgbClr val="000000"/>
              </a:solidFill>
              <a:uFillTx/>
              <a:latin typeface="Open Sans"/>
            </a:endParaRPr>
          </a:p>
        </p:txBody>
      </p:sp>
    </p:spTree>
  </p:cSld>
  <mc:AlternateContent>
    <mc:Choice Requires="p14">
      <p:transition spd="slow" p14:dur="2000"/>
    </mc:Choice>
    <mc:Fallback>
      <p:transition spd="slow"/>
    </mc:Fallback>
  </mc:AlternateContent>
  <p:timing>
    <p:tnLst>
      <p:par>
        <p:cTn id="3171" dur="indefinite" restart="never" nodeType="tmRoot">
          <p:childTnLst>
            <p:seq>
              <p:cTn id="3172" dur="indefinite" nodeType="mainSeq">
                <p:childTnLst>
                  <p:par>
                    <p:cTn id="3173" fill="hold">
                      <p:stCondLst>
                        <p:cond delay="indefinite"/>
                      </p:stCondLst>
                      <p:childTnLst>
                        <p:par>
                          <p:cTn id="3174" fill="hold">
                            <p:stCondLst>
                              <p:cond delay="0"/>
                            </p:stCondLst>
                            <p:childTnLst>
                              <p:par>
                                <p:cTn id="3175" nodeType="clickEffect" fill="hold" presetClass="entr" presetID="1">
                                  <p:stCondLst>
                                    <p:cond delay="0"/>
                                  </p:stCondLst>
                                  <p:childTnLst>
                                    <p:set>
                                      <p:cBhvr>
                                        <p:cTn id="3176" dur="1" fill="hold">
                                          <p:stCondLst>
                                            <p:cond delay="0"/>
                                          </p:stCondLst>
                                        </p:cTn>
                                        <p:tgtEl>
                                          <p:spTgt spid="661">
                                            <p:txEl>
                                              <p:pRg st="0" end="0"/>
                                            </p:txEl>
                                          </p:spTgt>
                                        </p:tgtEl>
                                        <p:attrNameLst>
                                          <p:attrName>style.visibility</p:attrName>
                                        </p:attrNameLst>
                                      </p:cBhvr>
                                      <p:to>
                                        <p:strVal val="visible"/>
                                      </p:to>
                                    </p:set>
                                  </p:childTnLst>
                                </p:cTn>
                              </p:par>
                            </p:childTnLst>
                          </p:cTn>
                        </p:par>
                      </p:childTnLst>
                    </p:cTn>
                  </p:par>
                  <p:par>
                    <p:cTn id="3177" fill="hold">
                      <p:stCondLst>
                        <p:cond delay="indefinite"/>
                      </p:stCondLst>
                      <p:childTnLst>
                        <p:par>
                          <p:cTn id="3178" fill="hold">
                            <p:stCondLst>
                              <p:cond delay="0"/>
                            </p:stCondLst>
                            <p:childTnLst>
                              <p:par>
                                <p:cTn id="3179" nodeType="clickEffect" fill="hold" presetClass="entr" presetID="1">
                                  <p:stCondLst>
                                    <p:cond delay="0"/>
                                  </p:stCondLst>
                                  <p:childTnLst>
                                    <p:set>
                                      <p:cBhvr>
                                        <p:cTn id="3180" dur="1" fill="hold">
                                          <p:stCondLst>
                                            <p:cond delay="0"/>
                                          </p:stCondLst>
                                        </p:cTn>
                                        <p:tgtEl>
                                          <p:spTgt spid="661">
                                            <p:txEl>
                                              <p:pRg st="1" end="1"/>
                                            </p:txEl>
                                          </p:spTgt>
                                        </p:tgtEl>
                                        <p:attrNameLst>
                                          <p:attrName>style.visibility</p:attrName>
                                        </p:attrNameLst>
                                      </p:cBhvr>
                                      <p:to>
                                        <p:strVal val="visible"/>
                                      </p:to>
                                    </p:set>
                                  </p:childTnLst>
                                </p:cTn>
                              </p:par>
                            </p:childTnLst>
                          </p:cTn>
                        </p:par>
                      </p:childTnLst>
                    </p:cTn>
                  </p:par>
                  <p:par>
                    <p:cTn id="3181" fill="hold">
                      <p:stCondLst>
                        <p:cond delay="indefinite"/>
                      </p:stCondLst>
                      <p:childTnLst>
                        <p:par>
                          <p:cTn id="3182" fill="hold">
                            <p:stCondLst>
                              <p:cond delay="0"/>
                            </p:stCondLst>
                            <p:childTnLst>
                              <p:par>
                                <p:cTn id="3183" nodeType="clickEffect" fill="hold" presetClass="entr" presetID="1">
                                  <p:stCondLst>
                                    <p:cond delay="0"/>
                                  </p:stCondLst>
                                  <p:childTnLst>
                                    <p:set>
                                      <p:cBhvr>
                                        <p:cTn id="3184" dur="1" fill="hold">
                                          <p:stCondLst>
                                            <p:cond delay="0"/>
                                          </p:stCondLst>
                                        </p:cTn>
                                        <p:tgtEl>
                                          <p:spTgt spid="661">
                                            <p:txEl>
                                              <p:pRg st="2" end="2"/>
                                            </p:txEl>
                                          </p:spTgt>
                                        </p:tgtEl>
                                        <p:attrNameLst>
                                          <p:attrName>style.visibility</p:attrName>
                                        </p:attrNameLst>
                                      </p:cBhvr>
                                      <p:to>
                                        <p:strVal val="visible"/>
                                      </p:to>
                                    </p:set>
                                  </p:childTnLst>
                                </p:cTn>
                              </p:par>
                            </p:childTnLst>
                          </p:cTn>
                        </p:par>
                      </p:childTnLst>
                    </p:cTn>
                  </p:par>
                  <p:par>
                    <p:cTn id="3185" fill="hold">
                      <p:stCondLst>
                        <p:cond delay="indefinite"/>
                      </p:stCondLst>
                      <p:childTnLst>
                        <p:par>
                          <p:cTn id="3186" fill="hold">
                            <p:stCondLst>
                              <p:cond delay="0"/>
                            </p:stCondLst>
                            <p:childTnLst>
                              <p:par>
                                <p:cTn id="3187" nodeType="clickEffect" fill="hold" presetClass="entr" presetID="1">
                                  <p:stCondLst>
                                    <p:cond delay="0"/>
                                  </p:stCondLst>
                                  <p:childTnLst>
                                    <p:set>
                                      <p:cBhvr>
                                        <p:cTn id="3188" dur="1" fill="hold">
                                          <p:stCondLst>
                                            <p:cond delay="0"/>
                                          </p:stCondLst>
                                        </p:cTn>
                                        <p:tgtEl>
                                          <p:spTgt spid="661">
                                            <p:txEl>
                                              <p:pRg st="3" end="3"/>
                                            </p:txEl>
                                          </p:spTgt>
                                        </p:tgtEl>
                                        <p:attrNameLst>
                                          <p:attrName>style.visibility</p:attrName>
                                        </p:attrNameLst>
                                      </p:cBhvr>
                                      <p:to>
                                        <p:strVal val="visible"/>
                                      </p:to>
                                    </p:set>
                                  </p:childTnLst>
                                </p:cTn>
                              </p:par>
                            </p:childTnLst>
                          </p:cTn>
                        </p:par>
                      </p:childTnLst>
                    </p:cTn>
                  </p:par>
                  <p:par>
                    <p:cTn id="3189" fill="hold">
                      <p:stCondLst>
                        <p:cond delay="indefinite"/>
                      </p:stCondLst>
                      <p:childTnLst>
                        <p:par>
                          <p:cTn id="3190" fill="hold">
                            <p:stCondLst>
                              <p:cond delay="0"/>
                            </p:stCondLst>
                            <p:childTnLst>
                              <p:par>
                                <p:cTn id="3191" nodeType="clickEffect" fill="hold" presetClass="entr" presetID="1">
                                  <p:stCondLst>
                                    <p:cond delay="0"/>
                                  </p:stCondLst>
                                  <p:childTnLst>
                                    <p:set>
                                      <p:cBhvr>
                                        <p:cTn id="3192" dur="1" fill="hold">
                                          <p:stCondLst>
                                            <p:cond delay="0"/>
                                          </p:stCondLst>
                                        </p:cTn>
                                        <p:tgtEl>
                                          <p:spTgt spid="661">
                                            <p:txEl>
                                              <p:pRg st="4" end="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62" name="PlaceHolder 1"/>
          <p:cNvSpPr>
            <a:spLocks noGrp="1"/>
          </p:cNvSpPr>
          <p:nvPr>
            <p:ph type="title"/>
          </p:nvPr>
        </p:nvSpPr>
        <p:spPr>
          <a:xfrm>
            <a:off x="311760" y="444960"/>
            <a:ext cx="7683120" cy="609840"/>
          </a:xfrm>
          <a:prstGeom prst="rect">
            <a:avLst/>
          </a:prstGeom>
          <a:noFill/>
          <a:ln w="0">
            <a:noFill/>
          </a:ln>
        </p:spPr>
        <p:txBody>
          <a:bodyPr lIns="91440" rIns="91440" tIns="91440" bIns="91440" anchor="t">
            <a:noAutofit/>
          </a:bodyPr>
          <a:p>
            <a:pPr indent="0">
              <a:lnSpc>
                <a:spcPct val="100000"/>
              </a:lnSpc>
              <a:buNone/>
            </a:pPr>
            <a:r>
              <a:rPr b="0" lang="en-US" sz="2800" strike="noStrike" u="none">
                <a:solidFill>
                  <a:schemeClr val="dk1"/>
                </a:solidFill>
                <a:uFillTx/>
                <a:latin typeface="Open Sans"/>
                <a:ea typeface="Open Sans"/>
              </a:rPr>
              <a:t>Goals</a:t>
            </a:r>
            <a:endParaRPr b="0" lang="en-US" sz="2800" strike="noStrike" u="none">
              <a:solidFill>
                <a:srgbClr val="000000"/>
              </a:solidFill>
              <a:uFillTx/>
              <a:latin typeface="Arial"/>
            </a:endParaRPr>
          </a:p>
        </p:txBody>
      </p:sp>
      <p:sp>
        <p:nvSpPr>
          <p:cNvPr id="663" name="PlaceHolder 2"/>
          <p:cNvSpPr>
            <a:spLocks noGrp="1"/>
          </p:cNvSpPr>
          <p:nvPr>
            <p:ph/>
          </p:nvPr>
        </p:nvSpPr>
        <p:spPr>
          <a:xfrm>
            <a:off x="311760" y="1152360"/>
            <a:ext cx="8520120" cy="3416040"/>
          </a:xfrm>
          <a:prstGeom prst="rect">
            <a:avLst/>
          </a:prstGeom>
          <a:noFill/>
          <a:ln w="0">
            <a:noFill/>
          </a:ln>
        </p:spPr>
        <p:txBody>
          <a:bodyPr lIns="91440" rIns="91440" tIns="91440" bIns="91440" anchor="t">
            <a:noAutofit/>
          </a:bodyPr>
          <a:p>
            <a:pPr marL="457200" indent="-343080">
              <a:lnSpc>
                <a:spcPct val="150000"/>
              </a:lnSpc>
              <a:buClr>
                <a:srgbClr val="595959"/>
              </a:buClr>
              <a:buFont typeface="Arial"/>
              <a:buChar char="•"/>
            </a:pPr>
            <a:r>
              <a:rPr b="0" lang="en-US" sz="1800" strike="noStrike" u="none">
                <a:solidFill>
                  <a:schemeClr val="dk2"/>
                </a:solidFill>
                <a:uFillTx/>
                <a:latin typeface="Open Sans"/>
                <a:ea typeface="Open Sans"/>
              </a:rPr>
              <a:t>Introduction of "cloud"</a:t>
            </a:r>
            <a:endParaRPr b="0" lang="en-US" sz="1800" strike="noStrike" u="none">
              <a:solidFill>
                <a:srgbClr val="000000"/>
              </a:solidFill>
              <a:uFillTx/>
              <a:latin typeface="Open Sans"/>
            </a:endParaRPr>
          </a:p>
          <a:p>
            <a:pPr marL="457200" indent="-343080">
              <a:lnSpc>
                <a:spcPct val="150000"/>
              </a:lnSpc>
              <a:buClr>
                <a:srgbClr val="595959"/>
              </a:buClr>
              <a:buFont typeface="Arial"/>
              <a:buChar char="•"/>
            </a:pPr>
            <a:r>
              <a:rPr b="0" lang="en-US" sz="1800" strike="noStrike" u="none">
                <a:solidFill>
                  <a:schemeClr val="dk2"/>
                </a:solidFill>
                <a:uFillTx/>
                <a:latin typeface="Open Sans"/>
                <a:ea typeface="Open Sans"/>
              </a:rPr>
              <a:t>Containerization and automated operations</a:t>
            </a:r>
            <a:endParaRPr b="0" lang="en-US" sz="1800" strike="noStrike" u="none">
              <a:solidFill>
                <a:srgbClr val="000000"/>
              </a:solidFill>
              <a:uFillTx/>
              <a:latin typeface="Open Sans"/>
            </a:endParaRPr>
          </a:p>
          <a:p>
            <a:pPr marL="457200" indent="-343080">
              <a:lnSpc>
                <a:spcPct val="150000"/>
              </a:lnSpc>
              <a:buClr>
                <a:srgbClr val="595959"/>
              </a:buClr>
              <a:buFont typeface="Arial"/>
              <a:buChar char="•"/>
            </a:pPr>
            <a:r>
              <a:rPr b="0" lang="en-US" sz="1800" strike="noStrike" u="none">
                <a:solidFill>
                  <a:schemeClr val="dk2"/>
                </a:solidFill>
                <a:uFillTx/>
                <a:latin typeface="Open Sans"/>
                <a:ea typeface="Open Sans"/>
              </a:rPr>
              <a:t>Introduction of cloud-native common architecture</a:t>
            </a:r>
            <a:endParaRPr b="0" lang="en-US" sz="1800" strike="noStrike" u="none">
              <a:solidFill>
                <a:srgbClr val="000000"/>
              </a:solidFill>
              <a:uFillTx/>
              <a:latin typeface="Open Sans"/>
            </a:endParaRPr>
          </a:p>
          <a:p>
            <a:pPr marL="457200" indent="-343080">
              <a:lnSpc>
                <a:spcPct val="150000"/>
              </a:lnSpc>
              <a:buClr>
                <a:srgbClr val="595959"/>
              </a:buClr>
              <a:buFont typeface="Arial"/>
              <a:buChar char="•"/>
            </a:pPr>
            <a:r>
              <a:rPr b="0" lang="en-US" sz="1800" strike="noStrike" u="none">
                <a:solidFill>
                  <a:schemeClr val="dk2"/>
                </a:solidFill>
                <a:uFillTx/>
                <a:latin typeface="Open Sans"/>
                <a:ea typeface="Open Sans"/>
              </a:rPr>
              <a:t>Establishment of modernization approaches for existing software</a:t>
            </a:r>
            <a:endParaRPr b="0" lang="en-US" sz="1800" strike="noStrike" u="none">
              <a:solidFill>
                <a:srgbClr val="000000"/>
              </a:solidFill>
              <a:uFillTx/>
              <a:latin typeface="Open Sans"/>
            </a:endParaRPr>
          </a:p>
          <a:p>
            <a:pPr marL="457200" indent="-343080">
              <a:lnSpc>
                <a:spcPct val="150000"/>
              </a:lnSpc>
              <a:buClr>
                <a:srgbClr val="595959"/>
              </a:buClr>
              <a:buFont typeface="Arial"/>
              <a:buChar char="•"/>
            </a:pPr>
            <a:r>
              <a:rPr b="0" lang="en-US" sz="1800" strike="noStrike" u="none">
                <a:solidFill>
                  <a:schemeClr val="dk2"/>
                </a:solidFill>
                <a:uFillTx/>
                <a:latin typeface="Open Sans"/>
                <a:ea typeface="Open Sans"/>
              </a:rPr>
              <a:t>Implementation of new products based on common architecture</a:t>
            </a:r>
            <a:endParaRPr b="0" lang="en-US" sz="1800" strike="noStrike" u="none">
              <a:solidFill>
                <a:srgbClr val="000000"/>
              </a:solidFill>
              <a:uFillTx/>
              <a:latin typeface="Open Sans"/>
            </a:endParaRPr>
          </a:p>
          <a:p>
            <a:pPr marL="457200" indent="-343080">
              <a:lnSpc>
                <a:spcPct val="150000"/>
              </a:lnSpc>
              <a:buClr>
                <a:srgbClr val="595959"/>
              </a:buClr>
              <a:buFont typeface="Arial"/>
              <a:buChar char="•"/>
            </a:pPr>
            <a:r>
              <a:rPr b="0" lang="en-US" sz="1800" strike="noStrike" u="none">
                <a:solidFill>
                  <a:schemeClr val="dk2"/>
                </a:solidFill>
                <a:uFillTx/>
                <a:latin typeface="Open Sans"/>
                <a:ea typeface="Open Sans"/>
              </a:rPr>
              <a:t>Replacement of legacy technologies, reduction of vendor dependencies</a:t>
            </a:r>
            <a:endParaRPr b="0" lang="en-US" sz="1800" strike="noStrike" u="none">
              <a:solidFill>
                <a:srgbClr val="000000"/>
              </a:solidFill>
              <a:uFillTx/>
              <a:latin typeface="Open Sans"/>
            </a:endParaRPr>
          </a:p>
          <a:p>
            <a:pPr marL="457200" indent="-343080">
              <a:lnSpc>
                <a:spcPct val="150000"/>
              </a:lnSpc>
              <a:buClr>
                <a:srgbClr val="595959"/>
              </a:buClr>
              <a:buFont typeface="Arial"/>
              <a:buChar char="•"/>
            </a:pPr>
            <a:r>
              <a:rPr b="0" lang="en-US" sz="1800" strike="noStrike" u="none">
                <a:solidFill>
                  <a:schemeClr val="dk2"/>
                </a:solidFill>
                <a:uFillTx/>
                <a:latin typeface="Open Sans"/>
                <a:ea typeface="Open Sans"/>
              </a:rPr>
              <a:t>Skilling and enablement of employees and partners</a:t>
            </a:r>
            <a:endParaRPr b="0" lang="en-US" sz="1800" strike="noStrike" u="none">
              <a:solidFill>
                <a:srgbClr val="000000"/>
              </a:solidFill>
              <a:uFillTx/>
              <a:latin typeface="Open Sans"/>
            </a:endParaRPr>
          </a:p>
        </p:txBody>
      </p:sp>
    </p:spTree>
  </p:cSld>
  <mc:AlternateContent>
    <mc:Choice Requires="p14">
      <p:transition spd="slow" p14:dur="2000"/>
    </mc:Choice>
    <mc:Fallback>
      <p:transition spd="slow"/>
    </mc:Fallback>
  </mc:AlternateContent>
  <p:timing>
    <p:tnLst>
      <p:par>
        <p:cTn id="3193" dur="indefinite" restart="never" nodeType="tmRoot">
          <p:childTnLst>
            <p:seq>
              <p:cTn id="3194" dur="indefinite" nodeType="mainSeq">
                <p:childTnLst>
                  <p:par>
                    <p:cTn id="3195" fill="hold">
                      <p:stCondLst>
                        <p:cond delay="indefinite"/>
                      </p:stCondLst>
                      <p:childTnLst>
                        <p:par>
                          <p:cTn id="3196" fill="hold">
                            <p:stCondLst>
                              <p:cond delay="0"/>
                            </p:stCondLst>
                            <p:childTnLst>
                              <p:par>
                                <p:cTn id="3197" nodeType="clickEffect" fill="hold" presetClass="entr" presetID="1">
                                  <p:stCondLst>
                                    <p:cond delay="0"/>
                                  </p:stCondLst>
                                  <p:childTnLst>
                                    <p:set>
                                      <p:cBhvr>
                                        <p:cTn id="3198" dur="1" fill="hold">
                                          <p:stCondLst>
                                            <p:cond delay="0"/>
                                          </p:stCondLst>
                                        </p:cTn>
                                        <p:tgtEl>
                                          <p:spTgt spid="663">
                                            <p:txEl>
                                              <p:pRg st="0" end="0"/>
                                            </p:txEl>
                                          </p:spTgt>
                                        </p:tgtEl>
                                        <p:attrNameLst>
                                          <p:attrName>style.visibility</p:attrName>
                                        </p:attrNameLst>
                                      </p:cBhvr>
                                      <p:to>
                                        <p:strVal val="visible"/>
                                      </p:to>
                                    </p:set>
                                  </p:childTnLst>
                                </p:cTn>
                              </p:par>
                            </p:childTnLst>
                          </p:cTn>
                        </p:par>
                      </p:childTnLst>
                    </p:cTn>
                  </p:par>
                  <p:par>
                    <p:cTn id="3199" fill="hold">
                      <p:stCondLst>
                        <p:cond delay="indefinite"/>
                      </p:stCondLst>
                      <p:childTnLst>
                        <p:par>
                          <p:cTn id="3200" fill="hold">
                            <p:stCondLst>
                              <p:cond delay="0"/>
                            </p:stCondLst>
                            <p:childTnLst>
                              <p:par>
                                <p:cTn id="3201" nodeType="clickEffect" fill="hold" presetClass="entr" presetID="1">
                                  <p:stCondLst>
                                    <p:cond delay="0"/>
                                  </p:stCondLst>
                                  <p:childTnLst>
                                    <p:set>
                                      <p:cBhvr>
                                        <p:cTn id="3202" dur="1" fill="hold">
                                          <p:stCondLst>
                                            <p:cond delay="0"/>
                                          </p:stCondLst>
                                        </p:cTn>
                                        <p:tgtEl>
                                          <p:spTgt spid="663">
                                            <p:txEl>
                                              <p:pRg st="1" end="1"/>
                                            </p:txEl>
                                          </p:spTgt>
                                        </p:tgtEl>
                                        <p:attrNameLst>
                                          <p:attrName>style.visibility</p:attrName>
                                        </p:attrNameLst>
                                      </p:cBhvr>
                                      <p:to>
                                        <p:strVal val="visible"/>
                                      </p:to>
                                    </p:set>
                                  </p:childTnLst>
                                </p:cTn>
                              </p:par>
                            </p:childTnLst>
                          </p:cTn>
                        </p:par>
                      </p:childTnLst>
                    </p:cTn>
                  </p:par>
                  <p:par>
                    <p:cTn id="3203" fill="hold">
                      <p:stCondLst>
                        <p:cond delay="indefinite"/>
                      </p:stCondLst>
                      <p:childTnLst>
                        <p:par>
                          <p:cTn id="3204" fill="hold">
                            <p:stCondLst>
                              <p:cond delay="0"/>
                            </p:stCondLst>
                            <p:childTnLst>
                              <p:par>
                                <p:cTn id="3205" nodeType="clickEffect" fill="hold" presetClass="entr" presetID="1">
                                  <p:stCondLst>
                                    <p:cond delay="0"/>
                                  </p:stCondLst>
                                  <p:childTnLst>
                                    <p:set>
                                      <p:cBhvr>
                                        <p:cTn id="3206" dur="1" fill="hold">
                                          <p:stCondLst>
                                            <p:cond delay="0"/>
                                          </p:stCondLst>
                                        </p:cTn>
                                        <p:tgtEl>
                                          <p:spTgt spid="663">
                                            <p:txEl>
                                              <p:pRg st="2" end="2"/>
                                            </p:txEl>
                                          </p:spTgt>
                                        </p:tgtEl>
                                        <p:attrNameLst>
                                          <p:attrName>style.visibility</p:attrName>
                                        </p:attrNameLst>
                                      </p:cBhvr>
                                      <p:to>
                                        <p:strVal val="visible"/>
                                      </p:to>
                                    </p:set>
                                  </p:childTnLst>
                                </p:cTn>
                              </p:par>
                            </p:childTnLst>
                          </p:cTn>
                        </p:par>
                      </p:childTnLst>
                    </p:cTn>
                  </p:par>
                  <p:par>
                    <p:cTn id="3207" fill="hold">
                      <p:stCondLst>
                        <p:cond delay="indefinite"/>
                      </p:stCondLst>
                      <p:childTnLst>
                        <p:par>
                          <p:cTn id="3208" fill="hold">
                            <p:stCondLst>
                              <p:cond delay="0"/>
                            </p:stCondLst>
                            <p:childTnLst>
                              <p:par>
                                <p:cTn id="3209" nodeType="clickEffect" fill="hold" presetClass="entr" presetID="1">
                                  <p:stCondLst>
                                    <p:cond delay="0"/>
                                  </p:stCondLst>
                                  <p:childTnLst>
                                    <p:set>
                                      <p:cBhvr>
                                        <p:cTn id="3210" dur="1" fill="hold">
                                          <p:stCondLst>
                                            <p:cond delay="0"/>
                                          </p:stCondLst>
                                        </p:cTn>
                                        <p:tgtEl>
                                          <p:spTgt spid="663">
                                            <p:txEl>
                                              <p:pRg st="3" end="3"/>
                                            </p:txEl>
                                          </p:spTgt>
                                        </p:tgtEl>
                                        <p:attrNameLst>
                                          <p:attrName>style.visibility</p:attrName>
                                        </p:attrNameLst>
                                      </p:cBhvr>
                                      <p:to>
                                        <p:strVal val="visible"/>
                                      </p:to>
                                    </p:set>
                                  </p:childTnLst>
                                </p:cTn>
                              </p:par>
                            </p:childTnLst>
                          </p:cTn>
                        </p:par>
                      </p:childTnLst>
                    </p:cTn>
                  </p:par>
                  <p:par>
                    <p:cTn id="3211" fill="hold">
                      <p:stCondLst>
                        <p:cond delay="indefinite"/>
                      </p:stCondLst>
                      <p:childTnLst>
                        <p:par>
                          <p:cTn id="3212" fill="hold">
                            <p:stCondLst>
                              <p:cond delay="0"/>
                            </p:stCondLst>
                            <p:childTnLst>
                              <p:par>
                                <p:cTn id="3213" nodeType="clickEffect" fill="hold" presetClass="entr" presetID="1">
                                  <p:stCondLst>
                                    <p:cond delay="0"/>
                                  </p:stCondLst>
                                  <p:childTnLst>
                                    <p:set>
                                      <p:cBhvr>
                                        <p:cTn id="3214" dur="1" fill="hold">
                                          <p:stCondLst>
                                            <p:cond delay="0"/>
                                          </p:stCondLst>
                                        </p:cTn>
                                        <p:tgtEl>
                                          <p:spTgt spid="663">
                                            <p:txEl>
                                              <p:pRg st="4" end="4"/>
                                            </p:txEl>
                                          </p:spTgt>
                                        </p:tgtEl>
                                        <p:attrNameLst>
                                          <p:attrName>style.visibility</p:attrName>
                                        </p:attrNameLst>
                                      </p:cBhvr>
                                      <p:to>
                                        <p:strVal val="visible"/>
                                      </p:to>
                                    </p:set>
                                  </p:childTnLst>
                                </p:cTn>
                              </p:par>
                            </p:childTnLst>
                          </p:cTn>
                        </p:par>
                      </p:childTnLst>
                    </p:cTn>
                  </p:par>
                  <p:par>
                    <p:cTn id="3215" fill="hold">
                      <p:stCondLst>
                        <p:cond delay="indefinite"/>
                      </p:stCondLst>
                      <p:childTnLst>
                        <p:par>
                          <p:cTn id="3216" fill="hold">
                            <p:stCondLst>
                              <p:cond delay="0"/>
                            </p:stCondLst>
                            <p:childTnLst>
                              <p:par>
                                <p:cTn id="3217" nodeType="clickEffect" fill="hold" presetClass="entr" presetID="1">
                                  <p:stCondLst>
                                    <p:cond delay="0"/>
                                  </p:stCondLst>
                                  <p:childTnLst>
                                    <p:set>
                                      <p:cBhvr>
                                        <p:cTn id="3218" dur="1" fill="hold">
                                          <p:stCondLst>
                                            <p:cond delay="0"/>
                                          </p:stCondLst>
                                        </p:cTn>
                                        <p:tgtEl>
                                          <p:spTgt spid="663">
                                            <p:txEl>
                                              <p:pRg st="5" end="5"/>
                                            </p:txEl>
                                          </p:spTgt>
                                        </p:tgtEl>
                                        <p:attrNameLst>
                                          <p:attrName>style.visibility</p:attrName>
                                        </p:attrNameLst>
                                      </p:cBhvr>
                                      <p:to>
                                        <p:strVal val="visible"/>
                                      </p:to>
                                    </p:set>
                                  </p:childTnLst>
                                </p:cTn>
                              </p:par>
                            </p:childTnLst>
                          </p:cTn>
                        </p:par>
                      </p:childTnLst>
                    </p:cTn>
                  </p:par>
                  <p:par>
                    <p:cTn id="3219" fill="hold">
                      <p:stCondLst>
                        <p:cond delay="indefinite"/>
                      </p:stCondLst>
                      <p:childTnLst>
                        <p:par>
                          <p:cTn id="3220" fill="hold">
                            <p:stCondLst>
                              <p:cond delay="0"/>
                            </p:stCondLst>
                            <p:childTnLst>
                              <p:par>
                                <p:cTn id="3221" nodeType="clickEffect" fill="hold" presetClass="entr" presetID="1">
                                  <p:stCondLst>
                                    <p:cond delay="0"/>
                                  </p:stCondLst>
                                  <p:childTnLst>
                                    <p:set>
                                      <p:cBhvr>
                                        <p:cTn id="3222" dur="1" fill="hold">
                                          <p:stCondLst>
                                            <p:cond delay="0"/>
                                          </p:stCondLst>
                                        </p:cTn>
                                        <p:tgtEl>
                                          <p:spTgt spid="663">
                                            <p:txEl>
                                              <p:pRg st="6" end="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64" name="PlaceHolder 1"/>
          <p:cNvSpPr>
            <a:spLocks noGrp="1"/>
          </p:cNvSpPr>
          <p:nvPr>
            <p:ph type="title"/>
          </p:nvPr>
        </p:nvSpPr>
        <p:spPr>
          <a:xfrm>
            <a:off x="311760" y="2151000"/>
            <a:ext cx="8520120" cy="841320"/>
          </a:xfrm>
          <a:prstGeom prst="rect">
            <a:avLst/>
          </a:prstGeom>
          <a:noFill/>
          <a:ln w="0">
            <a:noFill/>
          </a:ln>
        </p:spPr>
        <p:txBody>
          <a:bodyPr lIns="91440" rIns="91440" tIns="91440" bIns="91440" anchor="ctr">
            <a:noAutofit/>
          </a:bodyPr>
          <a:p>
            <a:pPr indent="0" algn="ctr">
              <a:lnSpc>
                <a:spcPct val="100000"/>
              </a:lnSpc>
              <a:buNone/>
            </a:pPr>
            <a:r>
              <a:rPr b="0" lang="en-US" sz="3600" strike="noStrike" u="none">
                <a:solidFill>
                  <a:schemeClr val="dk1"/>
                </a:solidFill>
                <a:uFillTx/>
                <a:latin typeface="Open Sans"/>
                <a:ea typeface="Open Sans"/>
              </a:rPr>
              <a:t>Approach</a:t>
            </a:r>
            <a:endParaRPr b="0" lang="en-US" sz="36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19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65" name="PlaceHolder 1"/>
          <p:cNvSpPr>
            <a:spLocks noGrp="1"/>
          </p:cNvSpPr>
          <p:nvPr>
            <p:ph type="title"/>
          </p:nvPr>
        </p:nvSpPr>
        <p:spPr>
          <a:xfrm>
            <a:off x="311760" y="2151000"/>
            <a:ext cx="8520120" cy="841320"/>
          </a:xfrm>
          <a:prstGeom prst="rect">
            <a:avLst/>
          </a:prstGeom>
          <a:noFill/>
          <a:ln w="0">
            <a:noFill/>
          </a:ln>
        </p:spPr>
        <p:txBody>
          <a:bodyPr lIns="91440" rIns="91440" tIns="91440" bIns="91440" anchor="ctr">
            <a:noAutofit/>
          </a:bodyPr>
          <a:p>
            <a:pPr indent="0">
              <a:buNone/>
            </a:pPr>
            <a:endParaRPr b="0" lang="en-US" sz="3600" strike="noStrike" u="none">
              <a:solidFill>
                <a:schemeClr val="dk1"/>
              </a:solidFill>
              <a:uFillTx/>
              <a:latin typeface="Open Sans"/>
              <a:ea typeface="Open Sans"/>
            </a:endParaRPr>
          </a:p>
        </p:txBody>
      </p:sp>
      <p:graphicFrame>
        <p:nvGraphicFramePr>
          <p:cNvPr id="3" name="Diagram3"/>
          <p:cNvGraphicFramePr/>
          <p:nvPr>
            <p:extLst>
              <p:ext uri="{D42A27DB-BD31-4B8C-83A1-F6EECF244321}">
                <p14:modId xmlns:p14="http://schemas.microsoft.com/office/powerpoint/2010/main" val="3466139993"/>
              </p:ext>
            </p:extLst>
          </p:nvPr>
        </p:nvGraphicFramePr>
        <p:xfrm>
          <a:off x="341640" y="1165320"/>
          <a:ext cx="8460720" cy="269820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mc:AlternateContent>
    <mc:Choice Requires="p14">
      <p:transition spd="slow" p14:dur="2000"/>
    </mc:Choice>
    <mc:Fallback>
      <p:transition spd="slow"/>
    </mc:Fallback>
  </mc:AlternateContent>
</p:sld>
</file>

<file path=ppt/slides/slide19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66" name="PlaceHolder 1"/>
          <p:cNvSpPr>
            <a:spLocks noGrp="1"/>
          </p:cNvSpPr>
          <p:nvPr>
            <p:ph type="title"/>
          </p:nvPr>
        </p:nvSpPr>
        <p:spPr>
          <a:xfrm>
            <a:off x="311760" y="2151000"/>
            <a:ext cx="8520120" cy="841320"/>
          </a:xfrm>
          <a:prstGeom prst="rect">
            <a:avLst/>
          </a:prstGeom>
          <a:noFill/>
          <a:ln w="0">
            <a:noFill/>
          </a:ln>
        </p:spPr>
        <p:txBody>
          <a:bodyPr lIns="91440" rIns="91440" tIns="91440" bIns="91440" anchor="ctr">
            <a:noAutofit/>
          </a:bodyPr>
          <a:p>
            <a:pPr indent="0" algn="ctr">
              <a:lnSpc>
                <a:spcPct val="100000"/>
              </a:lnSpc>
              <a:buNone/>
            </a:pPr>
            <a:r>
              <a:rPr b="0" lang="en-US" sz="3600" strike="noStrike" u="none">
                <a:solidFill>
                  <a:schemeClr val="dk1"/>
                </a:solidFill>
                <a:uFillTx/>
                <a:latin typeface="Open Sans"/>
                <a:ea typeface="Open Sans"/>
              </a:rPr>
              <a:t>Results</a:t>
            </a:r>
            <a:endParaRPr b="0" lang="en-US" sz="36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19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67" name="PlaceHolder 1"/>
          <p:cNvSpPr>
            <a:spLocks noGrp="1"/>
          </p:cNvSpPr>
          <p:nvPr>
            <p:ph type="title"/>
          </p:nvPr>
        </p:nvSpPr>
        <p:spPr>
          <a:xfrm>
            <a:off x="311760" y="444960"/>
            <a:ext cx="7683120" cy="609840"/>
          </a:xfrm>
          <a:prstGeom prst="rect">
            <a:avLst/>
          </a:prstGeom>
          <a:noFill/>
          <a:ln w="0">
            <a:noFill/>
          </a:ln>
        </p:spPr>
        <p:txBody>
          <a:bodyPr lIns="91440" rIns="91440" tIns="91440" bIns="91440" anchor="t">
            <a:noAutofit/>
          </a:bodyPr>
          <a:p>
            <a:pPr indent="0">
              <a:lnSpc>
                <a:spcPct val="100000"/>
              </a:lnSpc>
              <a:buNone/>
            </a:pPr>
            <a:r>
              <a:rPr b="0" lang="en-US" sz="2800" strike="noStrike" u="none">
                <a:solidFill>
                  <a:schemeClr val="dk1"/>
                </a:solidFill>
                <a:uFillTx/>
                <a:latin typeface="Open Sans"/>
                <a:ea typeface="Open Sans"/>
              </a:rPr>
              <a:t>Results</a:t>
            </a:r>
            <a:endParaRPr b="0" lang="en-US" sz="2800" strike="noStrike" u="none">
              <a:solidFill>
                <a:srgbClr val="000000"/>
              </a:solidFill>
              <a:uFillTx/>
              <a:latin typeface="Arial"/>
            </a:endParaRPr>
          </a:p>
        </p:txBody>
      </p:sp>
      <p:sp>
        <p:nvSpPr>
          <p:cNvPr id="668" name="PlaceHolder 2"/>
          <p:cNvSpPr>
            <a:spLocks noGrp="1"/>
          </p:cNvSpPr>
          <p:nvPr>
            <p:ph/>
          </p:nvPr>
        </p:nvSpPr>
        <p:spPr>
          <a:xfrm>
            <a:off x="311760" y="1152360"/>
            <a:ext cx="8520120" cy="3416040"/>
          </a:xfrm>
          <a:prstGeom prst="rect">
            <a:avLst/>
          </a:prstGeom>
          <a:noFill/>
          <a:ln w="0">
            <a:noFill/>
          </a:ln>
        </p:spPr>
        <p:txBody>
          <a:bodyPr lIns="91440" rIns="91440" tIns="91440" bIns="91440" anchor="t">
            <a:noAutofit/>
          </a:bodyPr>
          <a:p>
            <a:pPr marL="457200" indent="-343080">
              <a:lnSpc>
                <a:spcPct val="200000"/>
              </a:lnSpc>
              <a:buClr>
                <a:srgbClr val="595959"/>
              </a:buClr>
              <a:buFont typeface="Arial"/>
              <a:buChar char="•"/>
            </a:pPr>
            <a:r>
              <a:rPr b="0" lang="en-US" sz="1600" strike="noStrike" u="none">
                <a:solidFill>
                  <a:schemeClr val="dk2"/>
                </a:solidFill>
                <a:uFillTx/>
                <a:latin typeface="Open Sans"/>
                <a:ea typeface="Open Sans"/>
              </a:rPr>
              <a:t>Successful support in developing and implementing cloud strategy</a:t>
            </a:r>
            <a:endParaRPr b="0" lang="en-US" sz="1600" strike="noStrike" u="none">
              <a:solidFill>
                <a:srgbClr val="000000"/>
              </a:solidFill>
              <a:uFillTx/>
              <a:latin typeface="Open Sans"/>
            </a:endParaRPr>
          </a:p>
          <a:p>
            <a:pPr marL="457200" indent="-343080">
              <a:lnSpc>
                <a:spcPct val="200000"/>
              </a:lnSpc>
              <a:buClr>
                <a:srgbClr val="595959"/>
              </a:buClr>
              <a:buFont typeface="Arial"/>
              <a:buChar char="•"/>
            </a:pPr>
            <a:r>
              <a:rPr b="0" lang="en-US" sz="1600" strike="noStrike" u="none">
                <a:solidFill>
                  <a:schemeClr val="dk2"/>
                </a:solidFill>
                <a:uFillTx/>
                <a:latin typeface="Open Sans"/>
                <a:ea typeface="Open Sans"/>
              </a:rPr>
              <a:t>Successful support in establishing governance and approaches</a:t>
            </a:r>
            <a:endParaRPr b="0" lang="en-US" sz="1600" strike="noStrike" u="none">
              <a:solidFill>
                <a:srgbClr val="000000"/>
              </a:solidFill>
              <a:uFillTx/>
              <a:latin typeface="Open Sans"/>
            </a:endParaRPr>
          </a:p>
          <a:p>
            <a:pPr marL="457200" indent="-343080">
              <a:lnSpc>
                <a:spcPct val="200000"/>
              </a:lnSpc>
              <a:buClr>
                <a:srgbClr val="595959"/>
              </a:buClr>
              <a:buFont typeface="Arial"/>
              <a:buChar char="•"/>
            </a:pPr>
            <a:r>
              <a:rPr b="0" lang="en-US" sz="1600" strike="noStrike" u="none">
                <a:solidFill>
                  <a:schemeClr val="dk2"/>
                </a:solidFill>
                <a:uFillTx/>
                <a:latin typeface="Open Sans"/>
                <a:ea typeface="Open Sans"/>
              </a:rPr>
              <a:t>200+ employees individually skilled at customers</a:t>
            </a:r>
            <a:endParaRPr b="0" lang="en-US" sz="1600" strike="noStrike" u="none">
              <a:solidFill>
                <a:srgbClr val="000000"/>
              </a:solidFill>
              <a:uFillTx/>
              <a:latin typeface="Open Sans"/>
            </a:endParaRPr>
          </a:p>
          <a:p>
            <a:pPr marL="457200" indent="-343080">
              <a:lnSpc>
                <a:spcPct val="200000"/>
              </a:lnSpc>
              <a:buClr>
                <a:srgbClr val="595959"/>
              </a:buClr>
              <a:buFont typeface="Arial"/>
              <a:buChar char="•"/>
            </a:pPr>
            <a:r>
              <a:rPr b="0" lang="en-US" sz="1600" strike="noStrike" u="none">
                <a:solidFill>
                  <a:schemeClr val="dk2"/>
                </a:solidFill>
                <a:uFillTx/>
                <a:latin typeface="Open Sans"/>
                <a:ea typeface="Open Sans"/>
              </a:rPr>
              <a:t>Brownfield migration successfully completed</a:t>
            </a:r>
            <a:endParaRPr b="0" lang="en-US" sz="1600" strike="noStrike" u="none">
              <a:solidFill>
                <a:srgbClr val="000000"/>
              </a:solidFill>
              <a:uFillTx/>
              <a:latin typeface="Open Sans"/>
            </a:endParaRPr>
          </a:p>
          <a:p>
            <a:pPr marL="457200" indent="-343080">
              <a:lnSpc>
                <a:spcPct val="200000"/>
              </a:lnSpc>
              <a:buClr>
                <a:srgbClr val="595959"/>
              </a:buClr>
              <a:buFont typeface="Arial"/>
              <a:buChar char="•"/>
            </a:pPr>
            <a:r>
              <a:rPr b="0" lang="en-US" sz="1600" strike="noStrike" u="none">
                <a:solidFill>
                  <a:schemeClr val="dk2"/>
                </a:solidFill>
                <a:uFillTx/>
                <a:latin typeface="Open Sans"/>
                <a:ea typeface="Open Sans"/>
              </a:rPr>
              <a:t>Greenfield migration successfully implemented</a:t>
            </a:r>
            <a:endParaRPr b="0" lang="en-US" sz="1600" strike="noStrike" u="none">
              <a:solidFill>
                <a:srgbClr val="000000"/>
              </a:solidFill>
              <a:uFillTx/>
              <a:latin typeface="Open Sans"/>
            </a:endParaRPr>
          </a:p>
          <a:p>
            <a:pPr marL="457200" indent="-343080">
              <a:lnSpc>
                <a:spcPct val="200000"/>
              </a:lnSpc>
              <a:buClr>
                <a:srgbClr val="595959"/>
              </a:buClr>
              <a:buFont typeface="Arial"/>
              <a:buChar char="•"/>
            </a:pPr>
            <a:r>
              <a:rPr b="0" lang="en-US" sz="1600" strike="noStrike" u="none">
                <a:solidFill>
                  <a:schemeClr val="dk2"/>
                </a:solidFill>
                <a:uFillTx/>
                <a:latin typeface="Open Sans"/>
                <a:ea typeface="Open Sans"/>
              </a:rPr>
              <a:t>Several operations teams successfully introduced to approaches and tools</a:t>
            </a:r>
            <a:endParaRPr b="0" lang="en-US" sz="1600" strike="noStrike" u="none">
              <a:solidFill>
                <a:srgbClr val="000000"/>
              </a:solidFill>
              <a:uFillTx/>
              <a:latin typeface="Open Sans"/>
            </a:endParaRPr>
          </a:p>
        </p:txBody>
      </p:sp>
    </p:spTree>
  </p:cSld>
  <mc:AlternateContent>
    <mc:Choice Requires="p14">
      <p:transition spd="slow" p14:dur="2000"/>
    </mc:Choice>
    <mc:Fallback>
      <p:transition spd="slow"/>
    </mc:Fallback>
  </mc:AlternateContent>
  <p:timing>
    <p:tnLst>
      <p:par>
        <p:cTn id="3223" dur="indefinite" restart="never" nodeType="tmRoot">
          <p:childTnLst>
            <p:seq>
              <p:cTn id="3224" dur="indefinite" nodeType="mainSeq">
                <p:childTnLst>
                  <p:par>
                    <p:cTn id="3225" fill="hold">
                      <p:stCondLst>
                        <p:cond delay="indefinite"/>
                      </p:stCondLst>
                      <p:childTnLst>
                        <p:par>
                          <p:cTn id="3226" fill="hold">
                            <p:stCondLst>
                              <p:cond delay="0"/>
                            </p:stCondLst>
                            <p:childTnLst>
                              <p:par>
                                <p:cTn id="3227" nodeType="clickEffect" fill="hold" presetClass="entr" presetID="1">
                                  <p:stCondLst>
                                    <p:cond delay="0"/>
                                  </p:stCondLst>
                                  <p:childTnLst>
                                    <p:set>
                                      <p:cBhvr>
                                        <p:cTn id="3228" dur="1" fill="hold">
                                          <p:stCondLst>
                                            <p:cond delay="0"/>
                                          </p:stCondLst>
                                        </p:cTn>
                                        <p:tgtEl>
                                          <p:spTgt spid="668">
                                            <p:txEl>
                                              <p:pRg st="0" end="0"/>
                                            </p:txEl>
                                          </p:spTgt>
                                        </p:tgtEl>
                                        <p:attrNameLst>
                                          <p:attrName>style.visibility</p:attrName>
                                        </p:attrNameLst>
                                      </p:cBhvr>
                                      <p:to>
                                        <p:strVal val="visible"/>
                                      </p:to>
                                    </p:set>
                                  </p:childTnLst>
                                </p:cTn>
                              </p:par>
                            </p:childTnLst>
                          </p:cTn>
                        </p:par>
                      </p:childTnLst>
                    </p:cTn>
                  </p:par>
                  <p:par>
                    <p:cTn id="3229" fill="hold">
                      <p:stCondLst>
                        <p:cond delay="indefinite"/>
                      </p:stCondLst>
                      <p:childTnLst>
                        <p:par>
                          <p:cTn id="3230" fill="hold">
                            <p:stCondLst>
                              <p:cond delay="0"/>
                            </p:stCondLst>
                            <p:childTnLst>
                              <p:par>
                                <p:cTn id="3231" nodeType="clickEffect" fill="hold" presetClass="entr" presetID="1">
                                  <p:stCondLst>
                                    <p:cond delay="0"/>
                                  </p:stCondLst>
                                  <p:childTnLst>
                                    <p:set>
                                      <p:cBhvr>
                                        <p:cTn id="3232" dur="1" fill="hold">
                                          <p:stCondLst>
                                            <p:cond delay="0"/>
                                          </p:stCondLst>
                                        </p:cTn>
                                        <p:tgtEl>
                                          <p:spTgt spid="668">
                                            <p:txEl>
                                              <p:pRg st="1" end="1"/>
                                            </p:txEl>
                                          </p:spTgt>
                                        </p:tgtEl>
                                        <p:attrNameLst>
                                          <p:attrName>style.visibility</p:attrName>
                                        </p:attrNameLst>
                                      </p:cBhvr>
                                      <p:to>
                                        <p:strVal val="visible"/>
                                      </p:to>
                                    </p:set>
                                  </p:childTnLst>
                                </p:cTn>
                              </p:par>
                            </p:childTnLst>
                          </p:cTn>
                        </p:par>
                      </p:childTnLst>
                    </p:cTn>
                  </p:par>
                  <p:par>
                    <p:cTn id="3233" fill="hold">
                      <p:stCondLst>
                        <p:cond delay="indefinite"/>
                      </p:stCondLst>
                      <p:childTnLst>
                        <p:par>
                          <p:cTn id="3234" fill="hold">
                            <p:stCondLst>
                              <p:cond delay="0"/>
                            </p:stCondLst>
                            <p:childTnLst>
                              <p:par>
                                <p:cTn id="3235" nodeType="clickEffect" fill="hold" presetClass="entr" presetID="1">
                                  <p:stCondLst>
                                    <p:cond delay="0"/>
                                  </p:stCondLst>
                                  <p:childTnLst>
                                    <p:set>
                                      <p:cBhvr>
                                        <p:cTn id="3236" dur="1" fill="hold">
                                          <p:stCondLst>
                                            <p:cond delay="0"/>
                                          </p:stCondLst>
                                        </p:cTn>
                                        <p:tgtEl>
                                          <p:spTgt spid="668">
                                            <p:txEl>
                                              <p:pRg st="2" end="2"/>
                                            </p:txEl>
                                          </p:spTgt>
                                        </p:tgtEl>
                                        <p:attrNameLst>
                                          <p:attrName>style.visibility</p:attrName>
                                        </p:attrNameLst>
                                      </p:cBhvr>
                                      <p:to>
                                        <p:strVal val="visible"/>
                                      </p:to>
                                    </p:set>
                                  </p:childTnLst>
                                </p:cTn>
                              </p:par>
                            </p:childTnLst>
                          </p:cTn>
                        </p:par>
                      </p:childTnLst>
                    </p:cTn>
                  </p:par>
                  <p:par>
                    <p:cTn id="3237" fill="hold">
                      <p:stCondLst>
                        <p:cond delay="indefinite"/>
                      </p:stCondLst>
                      <p:childTnLst>
                        <p:par>
                          <p:cTn id="3238" fill="hold">
                            <p:stCondLst>
                              <p:cond delay="0"/>
                            </p:stCondLst>
                            <p:childTnLst>
                              <p:par>
                                <p:cTn id="3239" nodeType="clickEffect" fill="hold" presetClass="entr" presetID="1">
                                  <p:stCondLst>
                                    <p:cond delay="0"/>
                                  </p:stCondLst>
                                  <p:childTnLst>
                                    <p:set>
                                      <p:cBhvr>
                                        <p:cTn id="3240" dur="1" fill="hold">
                                          <p:stCondLst>
                                            <p:cond delay="0"/>
                                          </p:stCondLst>
                                        </p:cTn>
                                        <p:tgtEl>
                                          <p:spTgt spid="668">
                                            <p:txEl>
                                              <p:pRg st="3" end="3"/>
                                            </p:txEl>
                                          </p:spTgt>
                                        </p:tgtEl>
                                        <p:attrNameLst>
                                          <p:attrName>style.visibility</p:attrName>
                                        </p:attrNameLst>
                                      </p:cBhvr>
                                      <p:to>
                                        <p:strVal val="visible"/>
                                      </p:to>
                                    </p:set>
                                  </p:childTnLst>
                                </p:cTn>
                              </p:par>
                            </p:childTnLst>
                          </p:cTn>
                        </p:par>
                      </p:childTnLst>
                    </p:cTn>
                  </p:par>
                  <p:par>
                    <p:cTn id="3241" fill="hold">
                      <p:stCondLst>
                        <p:cond delay="indefinite"/>
                      </p:stCondLst>
                      <p:childTnLst>
                        <p:par>
                          <p:cTn id="3242" fill="hold">
                            <p:stCondLst>
                              <p:cond delay="0"/>
                            </p:stCondLst>
                            <p:childTnLst>
                              <p:par>
                                <p:cTn id="3243" nodeType="clickEffect" fill="hold" presetClass="entr" presetID="1">
                                  <p:stCondLst>
                                    <p:cond delay="0"/>
                                  </p:stCondLst>
                                  <p:childTnLst>
                                    <p:set>
                                      <p:cBhvr>
                                        <p:cTn id="3244" dur="1" fill="hold">
                                          <p:stCondLst>
                                            <p:cond delay="0"/>
                                          </p:stCondLst>
                                        </p:cTn>
                                        <p:tgtEl>
                                          <p:spTgt spid="668">
                                            <p:txEl>
                                              <p:pRg st="4" end="4"/>
                                            </p:txEl>
                                          </p:spTgt>
                                        </p:tgtEl>
                                        <p:attrNameLst>
                                          <p:attrName>style.visibility</p:attrName>
                                        </p:attrNameLst>
                                      </p:cBhvr>
                                      <p:to>
                                        <p:strVal val="visible"/>
                                      </p:to>
                                    </p:set>
                                  </p:childTnLst>
                                </p:cTn>
                              </p:par>
                            </p:childTnLst>
                          </p:cTn>
                        </p:par>
                      </p:childTnLst>
                    </p:cTn>
                  </p:par>
                  <p:par>
                    <p:cTn id="3245" fill="hold">
                      <p:stCondLst>
                        <p:cond delay="indefinite"/>
                      </p:stCondLst>
                      <p:childTnLst>
                        <p:par>
                          <p:cTn id="3246" fill="hold">
                            <p:stCondLst>
                              <p:cond delay="0"/>
                            </p:stCondLst>
                            <p:childTnLst>
                              <p:par>
                                <p:cTn id="3247" nodeType="clickEffect" fill="hold" presetClass="entr" presetID="1">
                                  <p:stCondLst>
                                    <p:cond delay="0"/>
                                  </p:stCondLst>
                                  <p:childTnLst>
                                    <p:set>
                                      <p:cBhvr>
                                        <p:cTn id="3248" dur="1" fill="hold">
                                          <p:stCondLst>
                                            <p:cond delay="0"/>
                                          </p:stCondLst>
                                        </p:cTn>
                                        <p:tgtEl>
                                          <p:spTgt spid="668">
                                            <p:txEl>
                                              <p:pRg st="5" end="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69" name="PlaceHolder 1"/>
          <p:cNvSpPr>
            <a:spLocks noGrp="1"/>
          </p:cNvSpPr>
          <p:nvPr>
            <p:ph type="title"/>
          </p:nvPr>
        </p:nvSpPr>
        <p:spPr>
          <a:xfrm>
            <a:off x="311760" y="444960"/>
            <a:ext cx="7683120" cy="609840"/>
          </a:xfrm>
          <a:prstGeom prst="rect">
            <a:avLst/>
          </a:prstGeom>
          <a:noFill/>
          <a:ln w="0">
            <a:noFill/>
          </a:ln>
        </p:spPr>
        <p:txBody>
          <a:bodyPr lIns="91440" rIns="91440" tIns="91440" bIns="91440" anchor="t">
            <a:noAutofit/>
          </a:bodyPr>
          <a:p>
            <a:pPr indent="0">
              <a:lnSpc>
                <a:spcPct val="100000"/>
              </a:lnSpc>
              <a:buNone/>
            </a:pPr>
            <a:r>
              <a:rPr b="0" lang="en-US" sz="2800" strike="noStrike" u="none">
                <a:solidFill>
                  <a:schemeClr val="dk1"/>
                </a:solidFill>
                <a:uFillTx/>
                <a:latin typeface="Open Sans"/>
                <a:ea typeface="Open Sans"/>
              </a:rPr>
              <a:t>Numbers</a:t>
            </a:r>
            <a:endParaRPr b="0" lang="en-US" sz="2800" strike="noStrike" u="none">
              <a:solidFill>
                <a:srgbClr val="000000"/>
              </a:solidFill>
              <a:uFillTx/>
              <a:latin typeface="Arial"/>
            </a:endParaRPr>
          </a:p>
        </p:txBody>
      </p:sp>
      <p:sp>
        <p:nvSpPr>
          <p:cNvPr id="670" name="PlaceHolder 2"/>
          <p:cNvSpPr>
            <a:spLocks noGrp="1"/>
          </p:cNvSpPr>
          <p:nvPr>
            <p:ph/>
          </p:nvPr>
        </p:nvSpPr>
        <p:spPr>
          <a:xfrm>
            <a:off x="311760" y="1152360"/>
            <a:ext cx="8520120" cy="3416040"/>
          </a:xfrm>
          <a:prstGeom prst="rect">
            <a:avLst/>
          </a:prstGeom>
          <a:noFill/>
          <a:ln w="0">
            <a:noFill/>
          </a:ln>
        </p:spPr>
        <p:txBody>
          <a:bodyPr lIns="91440" rIns="91440" tIns="91440" bIns="91440" anchor="t">
            <a:noAutofit/>
          </a:bodyPr>
          <a:p>
            <a:pPr marL="457200" indent="-343080">
              <a:lnSpc>
                <a:spcPct val="150000"/>
              </a:lnSpc>
              <a:buClr>
                <a:srgbClr val="595959"/>
              </a:buClr>
              <a:buFont typeface="Arial"/>
              <a:buChar char="•"/>
            </a:pPr>
            <a:r>
              <a:rPr b="0" lang="en-US" sz="1800" strike="noStrike" u="none">
                <a:solidFill>
                  <a:schemeClr val="dk2"/>
                </a:solidFill>
                <a:uFillTx/>
                <a:latin typeface="Open Sans"/>
                <a:ea typeface="Open Sans"/>
              </a:rPr>
              <a:t>Introduction of Scrum-of-Scrums: 5 project streams managed in parallel</a:t>
            </a:r>
            <a:endParaRPr b="0" lang="en-US" sz="1800" strike="noStrike" u="none">
              <a:solidFill>
                <a:srgbClr val="000000"/>
              </a:solidFill>
              <a:uFillTx/>
              <a:latin typeface="Open Sans"/>
            </a:endParaRPr>
          </a:p>
          <a:p>
            <a:pPr marL="457200" indent="-343080">
              <a:lnSpc>
                <a:spcPct val="150000"/>
              </a:lnSpc>
              <a:buClr>
                <a:srgbClr val="595959"/>
              </a:buClr>
              <a:buFont typeface="Arial"/>
              <a:buChar char="•"/>
            </a:pPr>
            <a:r>
              <a:rPr b="0" lang="en-US" sz="1800" strike="noStrike" u="none">
                <a:solidFill>
                  <a:schemeClr val="dk2"/>
                </a:solidFill>
                <a:uFillTx/>
                <a:latin typeface="Open Sans"/>
                <a:ea typeface="Open Sans"/>
              </a:rPr>
              <a:t>Operating cost savings for brownfield application: 72%</a:t>
            </a:r>
            <a:endParaRPr b="0" lang="en-US" sz="1800" strike="noStrike" u="none">
              <a:solidFill>
                <a:srgbClr val="000000"/>
              </a:solidFill>
              <a:uFillTx/>
              <a:latin typeface="Open Sans"/>
            </a:endParaRPr>
          </a:p>
          <a:p>
            <a:pPr marL="457200" indent="-343080">
              <a:lnSpc>
                <a:spcPct val="150000"/>
              </a:lnSpc>
              <a:buClr>
                <a:srgbClr val="595959"/>
              </a:buClr>
              <a:buFont typeface="Arial"/>
              <a:buChar char="•"/>
            </a:pPr>
            <a:r>
              <a:rPr b="0" lang="en-US" sz="1800" strike="noStrike" u="none">
                <a:solidFill>
                  <a:schemeClr val="dk2"/>
                </a:solidFill>
                <a:uFillTx/>
                <a:latin typeface="Open Sans"/>
                <a:ea typeface="Open Sans"/>
              </a:rPr>
              <a:t>Operating cost savings for greenfield application compared to traditional approach: 76%</a:t>
            </a:r>
            <a:endParaRPr b="0" lang="en-US" sz="1800" strike="noStrike" u="none">
              <a:solidFill>
                <a:srgbClr val="000000"/>
              </a:solidFill>
              <a:uFillTx/>
              <a:latin typeface="Open Sans"/>
            </a:endParaRPr>
          </a:p>
          <a:p>
            <a:pPr marL="457200" indent="-343080">
              <a:lnSpc>
                <a:spcPct val="150000"/>
              </a:lnSpc>
              <a:buClr>
                <a:srgbClr val="595959"/>
              </a:buClr>
              <a:buFont typeface="Arial"/>
              <a:buChar char="•"/>
            </a:pPr>
            <a:r>
              <a:rPr b="0" lang="en-US" sz="1800" strike="noStrike" u="none">
                <a:solidFill>
                  <a:schemeClr val="dk2"/>
                </a:solidFill>
                <a:uFillTx/>
                <a:latin typeface="Open Sans"/>
                <a:ea typeface="Open Sans"/>
              </a:rPr>
              <a:t>Downtimes due to planned updates: 0 (down from 2 in 2017)</a:t>
            </a:r>
            <a:endParaRPr b="0" lang="en-US" sz="1800" strike="noStrike" u="none">
              <a:solidFill>
                <a:srgbClr val="000000"/>
              </a:solidFill>
              <a:uFillTx/>
              <a:latin typeface="Open Sans"/>
            </a:endParaRPr>
          </a:p>
          <a:p>
            <a:pPr marL="457200" indent="-343080">
              <a:lnSpc>
                <a:spcPct val="150000"/>
              </a:lnSpc>
              <a:buClr>
                <a:srgbClr val="595959"/>
              </a:buClr>
              <a:buFont typeface="Arial"/>
              <a:buChar char="•"/>
            </a:pPr>
            <a:r>
              <a:rPr b="0" lang="en-US" sz="1800" strike="noStrike" u="none">
                <a:solidFill>
                  <a:schemeClr val="dk2"/>
                </a:solidFill>
                <a:uFillTx/>
                <a:latin typeface="Open Sans"/>
                <a:ea typeface="Open Sans"/>
              </a:rPr>
              <a:t>Major incidents with system outages per year: 0 (down from 4 in 2017)</a:t>
            </a:r>
            <a:endParaRPr b="0" lang="en-US" sz="1800" strike="noStrike" u="none">
              <a:solidFill>
                <a:srgbClr val="000000"/>
              </a:solidFill>
              <a:uFillTx/>
              <a:latin typeface="Open Sans"/>
            </a:endParaRPr>
          </a:p>
          <a:p>
            <a:pPr marL="457200" indent="-343080">
              <a:lnSpc>
                <a:spcPct val="150000"/>
              </a:lnSpc>
              <a:buClr>
                <a:srgbClr val="595959"/>
              </a:buClr>
              <a:buFont typeface="Arial"/>
              <a:buChar char="•"/>
            </a:pPr>
            <a:r>
              <a:rPr b="0" lang="en-US" sz="1800" strike="noStrike" u="none">
                <a:solidFill>
                  <a:schemeClr val="dk2"/>
                </a:solidFill>
                <a:uFillTx/>
                <a:latin typeface="Open Sans"/>
                <a:ea typeface="Open Sans"/>
              </a:rPr>
              <a:t>New releases per year: 20+ (bi-weekly release cycles)</a:t>
            </a:r>
            <a:endParaRPr b="0" lang="en-US" sz="1800" strike="noStrike" u="none">
              <a:solidFill>
                <a:srgbClr val="000000"/>
              </a:solidFill>
              <a:uFillTx/>
              <a:latin typeface="Open Sans"/>
            </a:endParaRPr>
          </a:p>
        </p:txBody>
      </p:sp>
    </p:spTree>
  </p:cSld>
  <mc:AlternateContent>
    <mc:Choice Requires="p14">
      <p:transition spd="slow" p14:dur="2000"/>
    </mc:Choice>
    <mc:Fallback>
      <p:transition spd="slow"/>
    </mc:Fallback>
  </mc:AlternateContent>
  <p:timing>
    <p:tnLst>
      <p:par>
        <p:cTn id="3249" dur="indefinite" restart="never" nodeType="tmRoot">
          <p:childTnLst>
            <p:seq>
              <p:cTn id="3250" dur="indefinite" nodeType="mainSeq">
                <p:childTnLst>
                  <p:par>
                    <p:cTn id="3251" fill="hold">
                      <p:stCondLst>
                        <p:cond delay="indefinite"/>
                      </p:stCondLst>
                      <p:childTnLst>
                        <p:par>
                          <p:cTn id="3252" fill="hold">
                            <p:stCondLst>
                              <p:cond delay="0"/>
                            </p:stCondLst>
                            <p:childTnLst>
                              <p:par>
                                <p:cTn id="3253" nodeType="clickEffect" fill="hold" presetClass="entr" presetID="1">
                                  <p:stCondLst>
                                    <p:cond delay="0"/>
                                  </p:stCondLst>
                                  <p:childTnLst>
                                    <p:set>
                                      <p:cBhvr>
                                        <p:cTn id="3254" dur="1" fill="hold">
                                          <p:stCondLst>
                                            <p:cond delay="0"/>
                                          </p:stCondLst>
                                        </p:cTn>
                                        <p:tgtEl>
                                          <p:spTgt spid="670">
                                            <p:txEl>
                                              <p:pRg st="0" end="0"/>
                                            </p:txEl>
                                          </p:spTgt>
                                        </p:tgtEl>
                                        <p:attrNameLst>
                                          <p:attrName>style.visibility</p:attrName>
                                        </p:attrNameLst>
                                      </p:cBhvr>
                                      <p:to>
                                        <p:strVal val="visible"/>
                                      </p:to>
                                    </p:set>
                                  </p:childTnLst>
                                </p:cTn>
                              </p:par>
                            </p:childTnLst>
                          </p:cTn>
                        </p:par>
                      </p:childTnLst>
                    </p:cTn>
                  </p:par>
                  <p:par>
                    <p:cTn id="3255" fill="hold">
                      <p:stCondLst>
                        <p:cond delay="indefinite"/>
                      </p:stCondLst>
                      <p:childTnLst>
                        <p:par>
                          <p:cTn id="3256" fill="hold">
                            <p:stCondLst>
                              <p:cond delay="0"/>
                            </p:stCondLst>
                            <p:childTnLst>
                              <p:par>
                                <p:cTn id="3257" nodeType="clickEffect" fill="hold" presetClass="entr" presetID="1">
                                  <p:stCondLst>
                                    <p:cond delay="0"/>
                                  </p:stCondLst>
                                  <p:childTnLst>
                                    <p:set>
                                      <p:cBhvr>
                                        <p:cTn id="3258" dur="1" fill="hold">
                                          <p:stCondLst>
                                            <p:cond delay="0"/>
                                          </p:stCondLst>
                                        </p:cTn>
                                        <p:tgtEl>
                                          <p:spTgt spid="670">
                                            <p:txEl>
                                              <p:pRg st="1" end="1"/>
                                            </p:txEl>
                                          </p:spTgt>
                                        </p:tgtEl>
                                        <p:attrNameLst>
                                          <p:attrName>style.visibility</p:attrName>
                                        </p:attrNameLst>
                                      </p:cBhvr>
                                      <p:to>
                                        <p:strVal val="visible"/>
                                      </p:to>
                                    </p:set>
                                  </p:childTnLst>
                                </p:cTn>
                              </p:par>
                            </p:childTnLst>
                          </p:cTn>
                        </p:par>
                      </p:childTnLst>
                    </p:cTn>
                  </p:par>
                  <p:par>
                    <p:cTn id="3259" fill="hold">
                      <p:stCondLst>
                        <p:cond delay="indefinite"/>
                      </p:stCondLst>
                      <p:childTnLst>
                        <p:par>
                          <p:cTn id="3260" fill="hold">
                            <p:stCondLst>
                              <p:cond delay="0"/>
                            </p:stCondLst>
                            <p:childTnLst>
                              <p:par>
                                <p:cTn id="3261" nodeType="clickEffect" fill="hold" presetClass="entr" presetID="1">
                                  <p:stCondLst>
                                    <p:cond delay="0"/>
                                  </p:stCondLst>
                                  <p:childTnLst>
                                    <p:set>
                                      <p:cBhvr>
                                        <p:cTn id="3262" dur="1" fill="hold">
                                          <p:stCondLst>
                                            <p:cond delay="0"/>
                                          </p:stCondLst>
                                        </p:cTn>
                                        <p:tgtEl>
                                          <p:spTgt spid="670">
                                            <p:txEl>
                                              <p:pRg st="2" end="2"/>
                                            </p:txEl>
                                          </p:spTgt>
                                        </p:tgtEl>
                                        <p:attrNameLst>
                                          <p:attrName>style.visibility</p:attrName>
                                        </p:attrNameLst>
                                      </p:cBhvr>
                                      <p:to>
                                        <p:strVal val="visible"/>
                                      </p:to>
                                    </p:set>
                                  </p:childTnLst>
                                </p:cTn>
                              </p:par>
                            </p:childTnLst>
                          </p:cTn>
                        </p:par>
                      </p:childTnLst>
                    </p:cTn>
                  </p:par>
                  <p:par>
                    <p:cTn id="3263" fill="hold">
                      <p:stCondLst>
                        <p:cond delay="indefinite"/>
                      </p:stCondLst>
                      <p:childTnLst>
                        <p:par>
                          <p:cTn id="3264" fill="hold">
                            <p:stCondLst>
                              <p:cond delay="0"/>
                            </p:stCondLst>
                            <p:childTnLst>
                              <p:par>
                                <p:cTn id="3265" nodeType="clickEffect" fill="hold" presetClass="entr" presetID="1">
                                  <p:stCondLst>
                                    <p:cond delay="0"/>
                                  </p:stCondLst>
                                  <p:childTnLst>
                                    <p:set>
                                      <p:cBhvr>
                                        <p:cTn id="3266" dur="1" fill="hold">
                                          <p:stCondLst>
                                            <p:cond delay="0"/>
                                          </p:stCondLst>
                                        </p:cTn>
                                        <p:tgtEl>
                                          <p:spTgt spid="670">
                                            <p:txEl>
                                              <p:pRg st="3" end="3"/>
                                            </p:txEl>
                                          </p:spTgt>
                                        </p:tgtEl>
                                        <p:attrNameLst>
                                          <p:attrName>style.visibility</p:attrName>
                                        </p:attrNameLst>
                                      </p:cBhvr>
                                      <p:to>
                                        <p:strVal val="visible"/>
                                      </p:to>
                                    </p:set>
                                  </p:childTnLst>
                                </p:cTn>
                              </p:par>
                            </p:childTnLst>
                          </p:cTn>
                        </p:par>
                      </p:childTnLst>
                    </p:cTn>
                  </p:par>
                  <p:par>
                    <p:cTn id="3267" fill="hold">
                      <p:stCondLst>
                        <p:cond delay="indefinite"/>
                      </p:stCondLst>
                      <p:childTnLst>
                        <p:par>
                          <p:cTn id="3268" fill="hold">
                            <p:stCondLst>
                              <p:cond delay="0"/>
                            </p:stCondLst>
                            <p:childTnLst>
                              <p:par>
                                <p:cTn id="3269" nodeType="clickEffect" fill="hold" presetClass="entr" presetID="1">
                                  <p:stCondLst>
                                    <p:cond delay="0"/>
                                  </p:stCondLst>
                                  <p:childTnLst>
                                    <p:set>
                                      <p:cBhvr>
                                        <p:cTn id="3270" dur="1" fill="hold">
                                          <p:stCondLst>
                                            <p:cond delay="0"/>
                                          </p:stCondLst>
                                        </p:cTn>
                                        <p:tgtEl>
                                          <p:spTgt spid="670">
                                            <p:txEl>
                                              <p:pRg st="4" end="4"/>
                                            </p:txEl>
                                          </p:spTgt>
                                        </p:tgtEl>
                                        <p:attrNameLst>
                                          <p:attrName>style.visibility</p:attrName>
                                        </p:attrNameLst>
                                      </p:cBhvr>
                                      <p:to>
                                        <p:strVal val="visible"/>
                                      </p:to>
                                    </p:set>
                                  </p:childTnLst>
                                </p:cTn>
                              </p:par>
                            </p:childTnLst>
                          </p:cTn>
                        </p:par>
                      </p:childTnLst>
                    </p:cTn>
                  </p:par>
                  <p:par>
                    <p:cTn id="3271" fill="hold">
                      <p:stCondLst>
                        <p:cond delay="indefinite"/>
                      </p:stCondLst>
                      <p:childTnLst>
                        <p:par>
                          <p:cTn id="3272" fill="hold">
                            <p:stCondLst>
                              <p:cond delay="0"/>
                            </p:stCondLst>
                            <p:childTnLst>
                              <p:par>
                                <p:cTn id="3273" nodeType="clickEffect" fill="hold" presetClass="entr" presetID="1">
                                  <p:stCondLst>
                                    <p:cond delay="0"/>
                                  </p:stCondLst>
                                  <p:childTnLst>
                                    <p:set>
                                      <p:cBhvr>
                                        <p:cTn id="3274" dur="1" fill="hold">
                                          <p:stCondLst>
                                            <p:cond delay="0"/>
                                          </p:stCondLst>
                                        </p:cTn>
                                        <p:tgtEl>
                                          <p:spTgt spid="670">
                                            <p:txEl>
                                              <p:pRg st="5" end="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rPr sz="3600" b="0">
                <a:solidFill>
                  <a:srgbClr val="444444"/>
                </a:solidFill>
                <a:latin typeface="Open Sans"/>
              </a:rPr>
              <a:t>Ihr Trainer</a:t>
            </a:r>
          </a:p>
        </p:txBody>
      </p:sp>
      <p:sp>
        <p:nvSpPr>
          <p:cNvPr id="3" name="Subtitle 2"/>
          <p:cNvSpPr>
            <a:spLocks noGrp="1"/>
          </p:cNvSpPr>
          <p:nvPr>
            <p:ph type="subTitle"/>
          </p:nvPr>
        </p:nvSpPr>
        <p:spPr/>
        <p:txBody>
          <a:bodyPr anchor="t" tIns="152400" bIns="152400" lIns="152400" rIns="152400"/>
          <a:lstStyle/>
          <a:p/>
          <a:p>
            <a:pPr>
              <a:spcBef>
                <a:spcPts val="0"/>
              </a:spcBef>
              <a:spcAft>
                <a:spcPts val="1000"/>
              </a:spcAft>
              <a:defRPr sz="1800">
                <a:latin typeface="Open Sans Light"/>
              </a:defRPr>
            </a:pPr>
            <a:r>
              <a:t>Software-Architekt und Senior Developer</a:t>
            </a:r>
          </a:p>
          <a:p>
            <a:pPr>
              <a:spcBef>
                <a:spcPts val="400"/>
              </a:spcBef>
              <a:spcAft>
                <a:spcPts val="1000"/>
              </a:spcAft>
              <a:defRPr sz="1800">
                <a:latin typeface="Open Sans Light"/>
              </a:defRPr>
            </a:pPr>
            <a:r>
              <a:t>15+ Jahre Erfahrung in Enterprise-Architektur</a:t>
            </a:r>
          </a:p>
          <a:p>
            <a:pPr>
              <a:spcBef>
                <a:spcPts val="400"/>
              </a:spcBef>
              <a:spcAft>
                <a:spcPts val="1000"/>
              </a:spcAft>
              <a:defRPr sz="1800">
                <a:latin typeface="Open Sans Light"/>
              </a:defRPr>
            </a:pPr>
            <a:r>
              <a:t>Spezialist für Design Patterns und Clean Code</a:t>
            </a:r>
          </a:p>
          <a:p>
            <a:pPr>
              <a:spcBef>
                <a:spcPts val="400"/>
              </a:spcBef>
              <a:spcAft>
                <a:spcPts val="1000"/>
              </a:spcAft>
              <a:defRPr sz="1800">
                <a:latin typeface="Open Sans Light"/>
              </a:defRPr>
            </a:pPr>
            <a:r>
              <a:t>Telekom-Projekte: Skalierbare Systeme &amp; Microservices</a:t>
            </a:r>
          </a:p>
          <a:p>
            <a:pPr>
              <a:spcBef>
                <a:spcPts val="400"/>
              </a:spcBef>
              <a:spcAft>
                <a:spcPts val="1000"/>
              </a:spcAft>
              <a:defRPr sz="1800">
                <a:latin typeface="Open Sans Light"/>
              </a:defRPr>
            </a:pPr>
            <a:r>
              <a:t>Autor verschiedener Architektur-Guidelines</a:t>
            </a:r>
          </a:p>
          <a:p>
            <a:pPr>
              <a:spcBef>
                <a:spcPts val="400"/>
              </a:spcBef>
              <a:spcAft>
                <a:spcPts val="1000"/>
              </a:spcAft>
              <a:defRPr sz="1800">
                <a:latin typeface="Open Sans Light"/>
              </a:defRPr>
            </a:pPr>
            <a:r>
              <a:t>Zertifiziert in Software-Architecture (CPSA-F/A)</a:t>
            </a:r>
          </a:p>
        </p:txBody>
      </p:sp>
    </p:spTree>
  </p:cSld>
  <p:clrMapOvr>
    <a:masterClrMapping/>
  </p:clrMapOvr>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rPr sz="3600" b="0">
                <a:solidFill>
                  <a:srgbClr val="444444"/>
                </a:solidFill>
                <a:latin typeface="Open Sans"/>
              </a:rPr>
              <a:t>Ihr Trainer</a:t>
            </a:r>
          </a:p>
        </p:txBody>
      </p:sp>
      <p:sp>
        <p:nvSpPr>
          <p:cNvPr id="3" name="Subtitle 2"/>
          <p:cNvSpPr>
            <a:spLocks noGrp="1"/>
          </p:cNvSpPr>
          <p:nvPr>
            <p:ph type="subTitle"/>
          </p:nvPr>
        </p:nvSpPr>
        <p:spPr/>
        <p:txBody>
          <a:bodyPr anchor="t" tIns="152400" bIns="152400" lIns="152400" rIns="152400"/>
          <a:lstStyle/>
          <a:p/>
          <a:p>
            <a:pPr>
              <a:spcBef>
                <a:spcPts val="0"/>
              </a:spcBef>
              <a:spcAft>
                <a:spcPts val="1000"/>
              </a:spcAft>
              <a:defRPr sz="1800">
                <a:latin typeface="Open Sans Light"/>
              </a:defRPr>
            </a:pPr>
            <a:r>
              <a:t>Software-Architekt und Senior Developer</a:t>
            </a:r>
          </a:p>
          <a:p>
            <a:pPr>
              <a:spcBef>
                <a:spcPts val="400"/>
              </a:spcBef>
              <a:spcAft>
                <a:spcPts val="1000"/>
              </a:spcAft>
              <a:defRPr sz="1800">
                <a:latin typeface="Open Sans Light"/>
              </a:defRPr>
            </a:pPr>
            <a:r>
              <a:t>15+ Jahre Erfahrung in Enterprise-Architektur</a:t>
            </a:r>
          </a:p>
          <a:p>
            <a:pPr>
              <a:spcBef>
                <a:spcPts val="400"/>
              </a:spcBef>
              <a:spcAft>
                <a:spcPts val="1000"/>
              </a:spcAft>
              <a:defRPr sz="1800">
                <a:latin typeface="Open Sans Light"/>
              </a:defRPr>
            </a:pPr>
            <a:r>
              <a:t>Spezialist für Design Patterns und Clean Code</a:t>
            </a:r>
          </a:p>
          <a:p>
            <a:pPr>
              <a:spcBef>
                <a:spcPts val="400"/>
              </a:spcBef>
              <a:spcAft>
                <a:spcPts val="1000"/>
              </a:spcAft>
              <a:defRPr sz="1800">
                <a:latin typeface="Open Sans Light"/>
              </a:defRPr>
            </a:pPr>
            <a:r>
              <a:t>Telekom-Projekte: Skalierbare Systeme &amp; Microservices</a:t>
            </a:r>
          </a:p>
          <a:p>
            <a:pPr>
              <a:spcBef>
                <a:spcPts val="400"/>
              </a:spcBef>
              <a:spcAft>
                <a:spcPts val="1000"/>
              </a:spcAft>
              <a:defRPr sz="1800">
                <a:latin typeface="Open Sans Light"/>
              </a:defRPr>
            </a:pPr>
            <a:r>
              <a:t>Autor verschiedener Architektur-Guidelines</a:t>
            </a:r>
          </a:p>
          <a:p>
            <a:pPr>
              <a:spcBef>
                <a:spcPts val="400"/>
              </a:spcBef>
              <a:spcAft>
                <a:spcPts val="1000"/>
              </a:spcAft>
              <a:defRPr sz="1800">
                <a:latin typeface="Open Sans Light"/>
              </a:defRPr>
            </a:pPr>
            <a:r>
              <a:t>Zertifiziert in Software-Architecture (CPSA-F/A)</a:t>
            </a:r>
          </a:p>
        </p:txBody>
      </p:sp>
    </p:spTree>
  </p:cSld>
  <p:clrMapOvr>
    <a:masterClrMapping/>
  </p:clrMapOvr>
</p:sld>
</file>

<file path=ppt/slides/slide2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rPr sz="3600" b="0">
                <a:solidFill>
                  <a:srgbClr val="444444"/>
                </a:solidFill>
                <a:latin typeface="Open Sans"/>
              </a:rPr>
              <a:t>Factory Method - Telekom Beispiel</a:t>
            </a:r>
          </a:p>
        </p:txBody>
      </p:sp>
      <p:sp>
        <p:nvSpPr>
          <p:cNvPr id="3" name="Subtitle 2"/>
          <p:cNvSpPr>
            <a:spLocks noGrp="1"/>
          </p:cNvSpPr>
          <p:nvPr>
            <p:ph type="subTitle"/>
          </p:nvPr>
        </p:nvSpPr>
        <p:spPr/>
        <p:txBody>
          <a:bodyPr anchor="t" tIns="152400" bIns="152400" lIns="152400" rIns="152400"/>
          <a:lstStyle/>
          <a:p/>
          <a:p>
            <a:pPr>
              <a:spcBef>
                <a:spcPts val="0"/>
              </a:spcBef>
              <a:spcAft>
                <a:spcPts val="1000"/>
              </a:spcAft>
              <a:defRPr sz="1800">
                <a:latin typeface="Open Sans Light"/>
              </a:defRPr>
            </a:pPr>
            <a:r>
              <a:t>Telekom-spezifisches Factory Method Beispiel:</a:t>
            </a:r>
          </a:p>
          <a:p>
            <a:pPr>
              <a:spcBef>
                <a:spcPts val="400"/>
              </a:spcBef>
              <a:spcAft>
                <a:spcPts val="1000"/>
              </a:spcAft>
              <a:defRPr sz="1800">
                <a:latin typeface="Open Sans Light"/>
              </a:defRPr>
            </a:pPr>
          </a:p>
          <a:p>
            <a:pPr>
              <a:spcBef>
                <a:spcPts val="400"/>
              </a:spcBef>
              <a:spcAft>
                <a:spcPts val="1000"/>
              </a:spcAft>
              <a:defRPr sz="1800">
                <a:latin typeface="Open Sans Light"/>
              </a:defRPr>
            </a:pPr>
            <a:r>
              <a:t>ServiceProvisioningFactory für verschiedene Dienste:</a:t>
            </a:r>
          </a:p>
          <a:p>
            <a:pPr>
              <a:spcBef>
                <a:spcPts val="400"/>
              </a:spcBef>
              <a:spcAft>
                <a:spcPts val="1000"/>
              </a:spcAft>
              <a:defRPr sz="1800">
                <a:latin typeface="Open Sans Light"/>
              </a:defRPr>
            </a:pPr>
            <a:r>
              <a:t>• DSLServiceFactory → Erstellt DSL-Services</a:t>
            </a:r>
          </a:p>
          <a:p>
            <a:pPr>
              <a:spcBef>
                <a:spcPts val="400"/>
              </a:spcBef>
              <a:spcAft>
                <a:spcPts val="1000"/>
              </a:spcAft>
              <a:defRPr sz="1800">
                <a:latin typeface="Open Sans Light"/>
              </a:defRPr>
            </a:pPr>
            <a:r>
              <a:t>• FiberServiceFactory → Erstellt Glasfaser-Services</a:t>
            </a:r>
          </a:p>
          <a:p>
            <a:pPr>
              <a:spcBef>
                <a:spcPts val="400"/>
              </a:spcBef>
              <a:spcAft>
                <a:spcPts val="1000"/>
              </a:spcAft>
              <a:defRPr sz="1800">
                <a:latin typeface="Open Sans Light"/>
              </a:defRPr>
            </a:pPr>
            <a:r>
              <a:t>• MobileServiceFactory → Erstellt Mobil-Services</a:t>
            </a:r>
          </a:p>
          <a:p>
            <a:pPr>
              <a:spcBef>
                <a:spcPts val="400"/>
              </a:spcBef>
              <a:spcAft>
                <a:spcPts val="1000"/>
              </a:spcAft>
              <a:defRPr sz="1800">
                <a:latin typeface="Open Sans Light"/>
              </a:defRPr>
            </a:pPr>
          </a:p>
          <a:p>
            <a:pPr>
              <a:spcBef>
                <a:spcPts val="400"/>
              </a:spcBef>
              <a:spcAft>
                <a:spcPts val="1000"/>
              </a:spcAft>
              <a:defRPr sz="1800">
                <a:latin typeface="Open Sans Light"/>
              </a:defRPr>
            </a:pPr>
            <a:r>
              <a:t>Vorteile im Telekom-Kontext:</a:t>
            </a:r>
          </a:p>
          <a:p>
            <a:pPr>
              <a:spcBef>
                <a:spcPts val="400"/>
              </a:spcBef>
              <a:spcAft>
                <a:spcPts val="1000"/>
              </a:spcAft>
              <a:defRPr sz="1800">
                <a:latin typeface="Open Sans Light"/>
              </a:defRPr>
            </a:pPr>
            <a:r>
              <a:t>• Neue Services ohne Code-Änderung hinzufügbar</a:t>
            </a:r>
          </a:p>
          <a:p>
            <a:pPr>
              <a:spcBef>
                <a:spcPts val="400"/>
              </a:spcBef>
              <a:spcAft>
                <a:spcPts val="1000"/>
              </a:spcAft>
              <a:defRPr sz="1800">
                <a:latin typeface="Open Sans Light"/>
              </a:defRPr>
            </a:pPr>
            <a:r>
              <a:t>• Service-spezifische Konfigurationen gekapselt</a:t>
            </a:r>
          </a:p>
          <a:p>
            <a:pPr>
              <a:spcBef>
                <a:spcPts val="400"/>
              </a:spcBef>
              <a:spcAft>
                <a:spcPts val="1000"/>
              </a:spcAft>
              <a:defRPr sz="1800">
                <a:latin typeface="Open Sans Light"/>
              </a:defRPr>
            </a:pPr>
            <a:r>
              <a:t>• Einheitliche Service-Aktivierung über Template Method</a:t>
            </a:r>
          </a:p>
        </p:txBody>
      </p:sp>
    </p:spTree>
  </p:cSld>
  <p:clrMapOvr>
    <a:masterClrMapping/>
  </p:clrMapOvr>
</p:sld>
</file>

<file path=ppt/slides/slide2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rPr sz="3600" b="0">
                <a:solidFill>
                  <a:srgbClr val="444444"/>
                </a:solidFill>
                <a:latin typeface="Open Sans"/>
              </a:rPr>
              <a:t>Factory Method - Telekom Beispiel</a:t>
            </a:r>
          </a:p>
        </p:txBody>
      </p:sp>
      <p:sp>
        <p:nvSpPr>
          <p:cNvPr id="3" name="Subtitle 2"/>
          <p:cNvSpPr>
            <a:spLocks noGrp="1"/>
          </p:cNvSpPr>
          <p:nvPr>
            <p:ph type="subTitle"/>
          </p:nvPr>
        </p:nvSpPr>
        <p:spPr/>
        <p:txBody>
          <a:bodyPr anchor="t" tIns="152400" bIns="152400" lIns="152400" rIns="152400"/>
          <a:lstStyle/>
          <a:p/>
          <a:p>
            <a:pPr>
              <a:spcBef>
                <a:spcPts val="0"/>
              </a:spcBef>
              <a:spcAft>
                <a:spcPts val="1000"/>
              </a:spcAft>
              <a:defRPr sz="1800">
                <a:latin typeface="Open Sans Light"/>
              </a:defRPr>
            </a:pPr>
            <a:r>
              <a:t>Telekom-spezifisches Factory Method Beispiel:</a:t>
            </a:r>
          </a:p>
          <a:p>
            <a:pPr>
              <a:spcBef>
                <a:spcPts val="400"/>
              </a:spcBef>
              <a:spcAft>
                <a:spcPts val="1000"/>
              </a:spcAft>
              <a:defRPr sz="1800">
                <a:latin typeface="Open Sans Light"/>
              </a:defRPr>
            </a:pPr>
          </a:p>
          <a:p>
            <a:pPr>
              <a:spcBef>
                <a:spcPts val="400"/>
              </a:spcBef>
              <a:spcAft>
                <a:spcPts val="1000"/>
              </a:spcAft>
              <a:defRPr sz="1800">
                <a:latin typeface="Open Sans Light"/>
              </a:defRPr>
            </a:pPr>
            <a:r>
              <a:t>ServiceProvisioningFactory für verschiedene Dienste:</a:t>
            </a:r>
          </a:p>
          <a:p>
            <a:pPr>
              <a:spcBef>
                <a:spcPts val="400"/>
              </a:spcBef>
              <a:spcAft>
                <a:spcPts val="1000"/>
              </a:spcAft>
              <a:defRPr sz="1800">
                <a:latin typeface="Open Sans Light"/>
              </a:defRPr>
            </a:pPr>
            <a:r>
              <a:t>• DSLServiceFactory → Erstellt DSL-Services</a:t>
            </a:r>
          </a:p>
          <a:p>
            <a:pPr>
              <a:spcBef>
                <a:spcPts val="400"/>
              </a:spcBef>
              <a:spcAft>
                <a:spcPts val="1000"/>
              </a:spcAft>
              <a:defRPr sz="1800">
                <a:latin typeface="Open Sans Light"/>
              </a:defRPr>
            </a:pPr>
            <a:r>
              <a:t>• FiberServiceFactory → Erstellt Glasfaser-Services</a:t>
            </a:r>
          </a:p>
          <a:p>
            <a:pPr>
              <a:spcBef>
                <a:spcPts val="400"/>
              </a:spcBef>
              <a:spcAft>
                <a:spcPts val="1000"/>
              </a:spcAft>
              <a:defRPr sz="1800">
                <a:latin typeface="Open Sans Light"/>
              </a:defRPr>
            </a:pPr>
            <a:r>
              <a:t>• MobileServiceFactory → Erstellt Mobil-Services</a:t>
            </a:r>
          </a:p>
          <a:p>
            <a:pPr>
              <a:spcBef>
                <a:spcPts val="400"/>
              </a:spcBef>
              <a:spcAft>
                <a:spcPts val="1000"/>
              </a:spcAft>
              <a:defRPr sz="1800">
                <a:latin typeface="Open Sans Light"/>
              </a:defRPr>
            </a:pPr>
          </a:p>
          <a:p>
            <a:pPr>
              <a:spcBef>
                <a:spcPts val="400"/>
              </a:spcBef>
              <a:spcAft>
                <a:spcPts val="1000"/>
              </a:spcAft>
              <a:defRPr sz="1800">
                <a:latin typeface="Open Sans Light"/>
              </a:defRPr>
            </a:pPr>
            <a:r>
              <a:t>Vorteile im Telekom-Kontext:</a:t>
            </a:r>
          </a:p>
          <a:p>
            <a:pPr>
              <a:spcBef>
                <a:spcPts val="400"/>
              </a:spcBef>
              <a:spcAft>
                <a:spcPts val="1000"/>
              </a:spcAft>
              <a:defRPr sz="1800">
                <a:latin typeface="Open Sans Light"/>
              </a:defRPr>
            </a:pPr>
            <a:r>
              <a:t>• Neue Services ohne Code-Änderung hinzufügbar</a:t>
            </a:r>
          </a:p>
          <a:p>
            <a:pPr>
              <a:spcBef>
                <a:spcPts val="400"/>
              </a:spcBef>
              <a:spcAft>
                <a:spcPts val="1000"/>
              </a:spcAft>
              <a:defRPr sz="1800">
                <a:latin typeface="Open Sans Light"/>
              </a:defRPr>
            </a:pPr>
            <a:r>
              <a:t>• Service-spezifische Konfigurationen gekapselt</a:t>
            </a:r>
          </a:p>
          <a:p>
            <a:pPr>
              <a:spcBef>
                <a:spcPts val="400"/>
              </a:spcBef>
              <a:spcAft>
                <a:spcPts val="1000"/>
              </a:spcAft>
              <a:defRPr sz="1800">
                <a:latin typeface="Open Sans Light"/>
              </a:defRPr>
            </a:pPr>
            <a:r>
              <a:t>• Einheitliche Service-Aktivierung über Template Method</a:t>
            </a:r>
          </a:p>
        </p:txBody>
      </p:sp>
    </p:spTree>
  </p:cSld>
  <p:clrMapOvr>
    <a:masterClrMapping/>
  </p:clrMapOvr>
</p:sld>
</file>

<file path=ppt/slides/slide20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71" name="PlaceHolder 1"/>
          <p:cNvSpPr>
            <a:spLocks noGrp="1"/>
          </p:cNvSpPr>
          <p:nvPr>
            <p:ph type="subTitle"/>
          </p:nvPr>
        </p:nvSpPr>
        <p:spPr>
          <a:xfrm>
            <a:off x="381960" y="3725280"/>
            <a:ext cx="8520120" cy="792360"/>
          </a:xfrm>
          <a:prstGeom prst="rect">
            <a:avLst/>
          </a:prstGeom>
          <a:noFill/>
          <a:ln w="0">
            <a:noFill/>
          </a:ln>
        </p:spPr>
        <p:txBody>
          <a:bodyPr lIns="91440" rIns="91440" tIns="91440" bIns="91440" anchor="t">
            <a:noAutofit/>
          </a:bodyPr>
          <a:p>
            <a:pPr marL="457200" indent="-343080" algn="ctr">
              <a:lnSpc>
                <a:spcPct val="100000"/>
              </a:lnSpc>
              <a:tabLst>
                <a:tab algn="l" pos="0"/>
              </a:tabLst>
            </a:pPr>
            <a:r>
              <a:rPr b="0" lang="en-US" sz="2800" strike="noStrike" u="none">
                <a:solidFill>
                  <a:schemeClr val="lt2">
                    <a:lumMod val="50000"/>
                  </a:schemeClr>
                </a:solidFill>
                <a:uFillTx/>
                <a:latin typeface="Open Sans"/>
                <a:ea typeface="Open Sans"/>
              </a:rPr>
              <a:t>Preparation for Deep Level Workshops</a:t>
            </a:r>
            <a:endParaRPr b="0" lang="en-US" sz="28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20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72" name="PlaceHolder 1"/>
          <p:cNvSpPr>
            <a:spLocks noGrp="1"/>
          </p:cNvSpPr>
          <p:nvPr>
            <p:ph type="title"/>
          </p:nvPr>
        </p:nvSpPr>
        <p:spPr>
          <a:xfrm>
            <a:off x="311760" y="444960"/>
            <a:ext cx="7683120" cy="609840"/>
          </a:xfrm>
          <a:prstGeom prst="rect">
            <a:avLst/>
          </a:prstGeom>
          <a:noFill/>
          <a:ln w="0">
            <a:noFill/>
          </a:ln>
        </p:spPr>
        <p:txBody>
          <a:bodyPr lIns="91440" rIns="91440" tIns="91440" bIns="91440" anchor="t">
            <a:noAutofit/>
          </a:bodyPr>
          <a:p>
            <a:pPr indent="0">
              <a:lnSpc>
                <a:spcPct val="100000"/>
              </a:lnSpc>
              <a:buNone/>
            </a:pPr>
            <a:r>
              <a:rPr b="0" lang="en-US" sz="2800" strike="noStrike" u="none">
                <a:solidFill>
                  <a:schemeClr val="dk1"/>
                </a:solidFill>
                <a:uFillTx/>
                <a:latin typeface="Open Sans"/>
                <a:ea typeface="Open Sans"/>
              </a:rPr>
              <a:t>Learning / Practice: SCS / Cloud-in-a-Box</a:t>
            </a:r>
            <a:endParaRPr b="0" lang="en-US" sz="2800" strike="noStrike" u="none">
              <a:solidFill>
                <a:srgbClr val="000000"/>
              </a:solidFill>
              <a:uFillTx/>
              <a:latin typeface="Arial"/>
            </a:endParaRPr>
          </a:p>
        </p:txBody>
      </p:sp>
      <p:sp>
        <p:nvSpPr>
          <p:cNvPr id="673" name="PlaceHolder 2"/>
          <p:cNvSpPr>
            <a:spLocks noGrp="1"/>
          </p:cNvSpPr>
          <p:nvPr>
            <p:ph/>
          </p:nvPr>
        </p:nvSpPr>
        <p:spPr>
          <a:xfrm>
            <a:off x="311760" y="1152360"/>
            <a:ext cx="8520120" cy="3416040"/>
          </a:xfrm>
          <a:prstGeom prst="rect">
            <a:avLst/>
          </a:prstGeom>
          <a:noFill/>
          <a:ln w="0">
            <a:noFill/>
          </a:ln>
        </p:spPr>
        <p:txBody>
          <a:bodyPr lIns="91440" rIns="91440" tIns="91440" bIns="91440" anchor="t">
            <a:noAutofit/>
          </a:bodyPr>
          <a:p>
            <a:pPr marL="457200" indent="-343080">
              <a:lnSpc>
                <a:spcPct val="200000"/>
              </a:lnSpc>
              <a:buClr>
                <a:srgbClr val="595959"/>
              </a:buClr>
              <a:buFont typeface="Arial"/>
              <a:buChar char="•"/>
            </a:pPr>
            <a:r>
              <a:rPr b="0" lang="en-US" sz="1600" strike="noStrike" u="none">
                <a:solidFill>
                  <a:schemeClr val="dk2"/>
                </a:solidFill>
                <a:uFillTx/>
                <a:latin typeface="Open Sans"/>
                <a:ea typeface="Open Sans"/>
              </a:rPr>
              <a:t>Set Up Cloud-in-a-Box on VM / Hardware (or get access to it using ITU / GIZ)</a:t>
            </a:r>
            <a:br>
              <a:rPr sz="1600"/>
            </a:br>
            <a:r>
              <a:rPr b="0" lang="en-US" sz="1600" strike="noStrike" u="sng">
                <a:solidFill>
                  <a:schemeClr val="dk2"/>
                </a:solidFill>
                <a:uFillTx/>
                <a:latin typeface="Open Sans"/>
                <a:ea typeface="Open Sans"/>
                <a:hlinkClick r:id="rId1"/>
              </a:rPr>
              <a:t>https://docs.scs.community/docs/iaas/deployment-examples/cloud-in-a-box/</a:t>
            </a:r>
            <a:endParaRPr b="0" lang="en-US" sz="1600" strike="noStrike" u="none">
              <a:solidFill>
                <a:srgbClr val="000000"/>
              </a:solidFill>
              <a:uFillTx/>
              <a:latin typeface="Open Sans"/>
            </a:endParaRPr>
          </a:p>
          <a:p>
            <a:pPr marL="457200" indent="-343080">
              <a:lnSpc>
                <a:spcPct val="200000"/>
              </a:lnSpc>
              <a:buClr>
                <a:srgbClr val="595959"/>
              </a:buClr>
              <a:buFont typeface="Arial"/>
              <a:buChar char="•"/>
            </a:pPr>
            <a:r>
              <a:rPr b="0" lang="en-US" sz="1600" strike="noStrike" u="none">
                <a:solidFill>
                  <a:schemeClr val="dk2"/>
                </a:solidFill>
                <a:uFillTx/>
                <a:latin typeface="Open Sans"/>
                <a:ea typeface="Open Sans"/>
              </a:rPr>
              <a:t>Create a custom Flavor using UI</a:t>
            </a:r>
            <a:endParaRPr b="0" lang="en-US" sz="1600" strike="noStrike" u="none">
              <a:solidFill>
                <a:srgbClr val="000000"/>
              </a:solidFill>
              <a:uFillTx/>
              <a:latin typeface="Open Sans"/>
            </a:endParaRPr>
          </a:p>
          <a:p>
            <a:pPr marL="457200" indent="-343080">
              <a:lnSpc>
                <a:spcPct val="200000"/>
              </a:lnSpc>
              <a:buClr>
                <a:srgbClr val="595959"/>
              </a:buClr>
              <a:buFont typeface="Arial"/>
              <a:buChar char="•"/>
            </a:pPr>
            <a:r>
              <a:rPr b="0" lang="en-US" sz="1600" strike="noStrike" u="none">
                <a:solidFill>
                  <a:schemeClr val="dk2"/>
                </a:solidFill>
                <a:uFillTx/>
                <a:latin typeface="Open Sans"/>
                <a:ea typeface="Open Sans"/>
              </a:rPr>
              <a:t>Upload a custom Image using UI (Ubuntu Server)</a:t>
            </a:r>
            <a:endParaRPr b="0" lang="en-US" sz="1600" strike="noStrike" u="none">
              <a:solidFill>
                <a:srgbClr val="000000"/>
              </a:solidFill>
              <a:uFillTx/>
              <a:latin typeface="Open Sans"/>
            </a:endParaRPr>
          </a:p>
          <a:p>
            <a:pPr marL="457200" indent="-343080">
              <a:lnSpc>
                <a:spcPct val="200000"/>
              </a:lnSpc>
              <a:buClr>
                <a:srgbClr val="595959"/>
              </a:buClr>
              <a:buFont typeface="Arial"/>
              <a:buChar char="•"/>
            </a:pPr>
            <a:r>
              <a:rPr b="0" lang="en-US" sz="1600" strike="noStrike" u="none">
                <a:solidFill>
                  <a:schemeClr val="dk2"/>
                </a:solidFill>
                <a:uFillTx/>
                <a:latin typeface="Open Sans"/>
                <a:ea typeface="Open Sans"/>
              </a:rPr>
              <a:t>Create at least one VM using UI</a:t>
            </a:r>
            <a:endParaRPr b="0" lang="en-US" sz="1600" strike="noStrike" u="none">
              <a:solidFill>
                <a:srgbClr val="000000"/>
              </a:solidFill>
              <a:uFillTx/>
              <a:latin typeface="Open Sans"/>
            </a:endParaRPr>
          </a:p>
          <a:p>
            <a:pPr marL="457200" indent="-343080">
              <a:lnSpc>
                <a:spcPct val="200000"/>
              </a:lnSpc>
              <a:buClr>
                <a:srgbClr val="595959"/>
              </a:buClr>
              <a:buFont typeface="Arial"/>
              <a:buChar char="•"/>
            </a:pPr>
            <a:r>
              <a:rPr b="0" lang="en-US" sz="1600" strike="noStrike" u="none">
                <a:solidFill>
                  <a:schemeClr val="dk2"/>
                </a:solidFill>
                <a:uFillTx/>
                <a:latin typeface="Open Sans"/>
                <a:ea typeface="Open Sans"/>
              </a:rPr>
              <a:t>Adjust at least one VM using UI</a:t>
            </a:r>
            <a:endParaRPr b="0" lang="en-US" sz="1600" strike="noStrike" u="none">
              <a:solidFill>
                <a:srgbClr val="000000"/>
              </a:solidFill>
              <a:uFillTx/>
              <a:latin typeface="Open Sans"/>
            </a:endParaRPr>
          </a:p>
          <a:p>
            <a:pPr marL="457200" indent="-343080">
              <a:lnSpc>
                <a:spcPct val="200000"/>
              </a:lnSpc>
              <a:buClr>
                <a:srgbClr val="595959"/>
              </a:buClr>
              <a:buFont typeface="Arial"/>
              <a:buChar char="•"/>
            </a:pPr>
            <a:r>
              <a:rPr b="0" lang="en-US" sz="1600" strike="noStrike" u="none">
                <a:solidFill>
                  <a:schemeClr val="dk2"/>
                </a:solidFill>
                <a:uFillTx/>
                <a:latin typeface="Open Sans"/>
                <a:ea typeface="Open Sans"/>
              </a:rPr>
              <a:t>Destroy at least on VM using UI</a:t>
            </a:r>
            <a:endParaRPr b="0" lang="en-US" sz="1600" strike="noStrike" u="none">
              <a:solidFill>
                <a:srgbClr val="000000"/>
              </a:solidFill>
              <a:uFillTx/>
              <a:latin typeface="Open Sans"/>
            </a:endParaRPr>
          </a:p>
        </p:txBody>
      </p:sp>
    </p:spTree>
  </p:cSld>
  <mc:AlternateContent>
    <mc:Choice Requires="p14">
      <p:transition spd="slow" p14:dur="2000"/>
    </mc:Choice>
    <mc:Fallback>
      <p:transition spd="slow"/>
    </mc:Fallback>
  </mc:AlternateContent>
  <p:timing>
    <p:tnLst>
      <p:par>
        <p:cTn id="3275" dur="indefinite" restart="never" nodeType="tmRoot">
          <p:childTnLst>
            <p:seq>
              <p:cTn id="3276" dur="indefinite" nodeType="mainSeq">
                <p:childTnLst>
                  <p:par>
                    <p:cTn id="3277" fill="hold">
                      <p:stCondLst>
                        <p:cond delay="indefinite"/>
                      </p:stCondLst>
                      <p:childTnLst>
                        <p:par>
                          <p:cTn id="3278" fill="hold">
                            <p:stCondLst>
                              <p:cond delay="0"/>
                            </p:stCondLst>
                            <p:childTnLst>
                              <p:par>
                                <p:cTn id="3279" nodeType="clickEffect" fill="hold" presetClass="entr" presetID="1">
                                  <p:stCondLst>
                                    <p:cond delay="0"/>
                                  </p:stCondLst>
                                  <p:childTnLst>
                                    <p:set>
                                      <p:cBhvr>
                                        <p:cTn id="3280" dur="1" fill="hold">
                                          <p:stCondLst>
                                            <p:cond delay="0"/>
                                          </p:stCondLst>
                                        </p:cTn>
                                        <p:tgtEl>
                                          <p:spTgt spid="673">
                                            <p:txEl>
                                              <p:pRg st="0" end="0"/>
                                            </p:txEl>
                                          </p:spTgt>
                                        </p:tgtEl>
                                        <p:attrNameLst>
                                          <p:attrName>style.visibility</p:attrName>
                                        </p:attrNameLst>
                                      </p:cBhvr>
                                      <p:to>
                                        <p:strVal val="visible"/>
                                      </p:to>
                                    </p:set>
                                  </p:childTnLst>
                                </p:cTn>
                              </p:par>
                            </p:childTnLst>
                          </p:cTn>
                        </p:par>
                      </p:childTnLst>
                    </p:cTn>
                  </p:par>
                  <p:par>
                    <p:cTn id="3281" fill="hold">
                      <p:stCondLst>
                        <p:cond delay="indefinite"/>
                      </p:stCondLst>
                      <p:childTnLst>
                        <p:par>
                          <p:cTn id="3282" fill="hold">
                            <p:stCondLst>
                              <p:cond delay="0"/>
                            </p:stCondLst>
                            <p:childTnLst>
                              <p:par>
                                <p:cTn id="3283" nodeType="clickEffect" fill="hold" presetClass="entr" presetID="1">
                                  <p:stCondLst>
                                    <p:cond delay="0"/>
                                  </p:stCondLst>
                                  <p:childTnLst>
                                    <p:set>
                                      <p:cBhvr>
                                        <p:cTn id="3284" dur="1" fill="hold">
                                          <p:stCondLst>
                                            <p:cond delay="0"/>
                                          </p:stCondLst>
                                        </p:cTn>
                                        <p:tgtEl>
                                          <p:spTgt spid="673">
                                            <p:txEl>
                                              <p:pRg st="1" end="1"/>
                                            </p:txEl>
                                          </p:spTgt>
                                        </p:tgtEl>
                                        <p:attrNameLst>
                                          <p:attrName>style.visibility</p:attrName>
                                        </p:attrNameLst>
                                      </p:cBhvr>
                                      <p:to>
                                        <p:strVal val="visible"/>
                                      </p:to>
                                    </p:set>
                                  </p:childTnLst>
                                </p:cTn>
                              </p:par>
                            </p:childTnLst>
                          </p:cTn>
                        </p:par>
                      </p:childTnLst>
                    </p:cTn>
                  </p:par>
                  <p:par>
                    <p:cTn id="3285" fill="hold">
                      <p:stCondLst>
                        <p:cond delay="indefinite"/>
                      </p:stCondLst>
                      <p:childTnLst>
                        <p:par>
                          <p:cTn id="3286" fill="hold">
                            <p:stCondLst>
                              <p:cond delay="0"/>
                            </p:stCondLst>
                            <p:childTnLst>
                              <p:par>
                                <p:cTn id="3287" nodeType="clickEffect" fill="hold" presetClass="entr" presetID="1">
                                  <p:stCondLst>
                                    <p:cond delay="0"/>
                                  </p:stCondLst>
                                  <p:childTnLst>
                                    <p:set>
                                      <p:cBhvr>
                                        <p:cTn id="3288" dur="1" fill="hold">
                                          <p:stCondLst>
                                            <p:cond delay="0"/>
                                          </p:stCondLst>
                                        </p:cTn>
                                        <p:tgtEl>
                                          <p:spTgt spid="673">
                                            <p:txEl>
                                              <p:pRg st="2" end="2"/>
                                            </p:txEl>
                                          </p:spTgt>
                                        </p:tgtEl>
                                        <p:attrNameLst>
                                          <p:attrName>style.visibility</p:attrName>
                                        </p:attrNameLst>
                                      </p:cBhvr>
                                      <p:to>
                                        <p:strVal val="visible"/>
                                      </p:to>
                                    </p:set>
                                  </p:childTnLst>
                                </p:cTn>
                              </p:par>
                            </p:childTnLst>
                          </p:cTn>
                        </p:par>
                      </p:childTnLst>
                    </p:cTn>
                  </p:par>
                  <p:par>
                    <p:cTn id="3289" fill="hold">
                      <p:stCondLst>
                        <p:cond delay="indefinite"/>
                      </p:stCondLst>
                      <p:childTnLst>
                        <p:par>
                          <p:cTn id="3290" fill="hold">
                            <p:stCondLst>
                              <p:cond delay="0"/>
                            </p:stCondLst>
                            <p:childTnLst>
                              <p:par>
                                <p:cTn id="3291" nodeType="clickEffect" fill="hold" presetClass="entr" presetID="1">
                                  <p:stCondLst>
                                    <p:cond delay="0"/>
                                  </p:stCondLst>
                                  <p:childTnLst>
                                    <p:set>
                                      <p:cBhvr>
                                        <p:cTn id="3292" dur="1" fill="hold">
                                          <p:stCondLst>
                                            <p:cond delay="0"/>
                                          </p:stCondLst>
                                        </p:cTn>
                                        <p:tgtEl>
                                          <p:spTgt spid="673">
                                            <p:txEl>
                                              <p:pRg st="3" end="3"/>
                                            </p:txEl>
                                          </p:spTgt>
                                        </p:tgtEl>
                                        <p:attrNameLst>
                                          <p:attrName>style.visibility</p:attrName>
                                        </p:attrNameLst>
                                      </p:cBhvr>
                                      <p:to>
                                        <p:strVal val="visible"/>
                                      </p:to>
                                    </p:set>
                                  </p:childTnLst>
                                </p:cTn>
                              </p:par>
                            </p:childTnLst>
                          </p:cTn>
                        </p:par>
                      </p:childTnLst>
                    </p:cTn>
                  </p:par>
                  <p:par>
                    <p:cTn id="3293" fill="hold">
                      <p:stCondLst>
                        <p:cond delay="indefinite"/>
                      </p:stCondLst>
                      <p:childTnLst>
                        <p:par>
                          <p:cTn id="3294" fill="hold">
                            <p:stCondLst>
                              <p:cond delay="0"/>
                            </p:stCondLst>
                            <p:childTnLst>
                              <p:par>
                                <p:cTn id="3295" nodeType="clickEffect" fill="hold" presetClass="entr" presetID="1">
                                  <p:stCondLst>
                                    <p:cond delay="0"/>
                                  </p:stCondLst>
                                  <p:childTnLst>
                                    <p:set>
                                      <p:cBhvr>
                                        <p:cTn id="3296" dur="1" fill="hold">
                                          <p:stCondLst>
                                            <p:cond delay="0"/>
                                          </p:stCondLst>
                                        </p:cTn>
                                        <p:tgtEl>
                                          <p:spTgt spid="673">
                                            <p:txEl>
                                              <p:pRg st="4" end="4"/>
                                            </p:txEl>
                                          </p:spTgt>
                                        </p:tgtEl>
                                        <p:attrNameLst>
                                          <p:attrName>style.visibility</p:attrName>
                                        </p:attrNameLst>
                                      </p:cBhvr>
                                      <p:to>
                                        <p:strVal val="visible"/>
                                      </p:to>
                                    </p:set>
                                  </p:childTnLst>
                                </p:cTn>
                              </p:par>
                            </p:childTnLst>
                          </p:cTn>
                        </p:par>
                      </p:childTnLst>
                    </p:cTn>
                  </p:par>
                  <p:par>
                    <p:cTn id="3297" fill="hold">
                      <p:stCondLst>
                        <p:cond delay="indefinite"/>
                      </p:stCondLst>
                      <p:childTnLst>
                        <p:par>
                          <p:cTn id="3298" fill="hold">
                            <p:stCondLst>
                              <p:cond delay="0"/>
                            </p:stCondLst>
                            <p:childTnLst>
                              <p:par>
                                <p:cTn id="3299" nodeType="clickEffect" fill="hold" presetClass="entr" presetID="1">
                                  <p:stCondLst>
                                    <p:cond delay="0"/>
                                  </p:stCondLst>
                                  <p:childTnLst>
                                    <p:set>
                                      <p:cBhvr>
                                        <p:cTn id="3300" dur="1" fill="hold">
                                          <p:stCondLst>
                                            <p:cond delay="0"/>
                                          </p:stCondLst>
                                        </p:cTn>
                                        <p:tgtEl>
                                          <p:spTgt spid="673">
                                            <p:txEl>
                                              <p:pRg st="5" end="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74" name="PlaceHolder 1"/>
          <p:cNvSpPr>
            <a:spLocks noGrp="1"/>
          </p:cNvSpPr>
          <p:nvPr>
            <p:ph type="title"/>
          </p:nvPr>
        </p:nvSpPr>
        <p:spPr>
          <a:xfrm>
            <a:off x="311760" y="444960"/>
            <a:ext cx="7683120" cy="609840"/>
          </a:xfrm>
          <a:prstGeom prst="rect">
            <a:avLst/>
          </a:prstGeom>
          <a:noFill/>
          <a:ln w="0">
            <a:noFill/>
          </a:ln>
        </p:spPr>
        <p:txBody>
          <a:bodyPr lIns="91440" rIns="91440" tIns="91440" bIns="91440" anchor="t">
            <a:noAutofit/>
          </a:bodyPr>
          <a:p>
            <a:pPr indent="0">
              <a:lnSpc>
                <a:spcPct val="100000"/>
              </a:lnSpc>
              <a:buNone/>
            </a:pPr>
            <a:r>
              <a:rPr b="0" lang="en-US" sz="2800" strike="noStrike" u="none">
                <a:solidFill>
                  <a:schemeClr val="dk1"/>
                </a:solidFill>
                <a:uFillTx/>
                <a:latin typeface="Open Sans"/>
                <a:ea typeface="Open Sans"/>
              </a:rPr>
              <a:t>Learning / Practice: Automation</a:t>
            </a:r>
            <a:endParaRPr b="0" lang="en-US" sz="2800" strike="noStrike" u="none">
              <a:solidFill>
                <a:srgbClr val="000000"/>
              </a:solidFill>
              <a:uFillTx/>
              <a:latin typeface="Arial"/>
            </a:endParaRPr>
          </a:p>
        </p:txBody>
      </p:sp>
      <p:sp>
        <p:nvSpPr>
          <p:cNvPr id="675" name="PlaceHolder 2"/>
          <p:cNvSpPr>
            <a:spLocks noGrp="1"/>
          </p:cNvSpPr>
          <p:nvPr>
            <p:ph/>
          </p:nvPr>
        </p:nvSpPr>
        <p:spPr>
          <a:xfrm>
            <a:off x="311760" y="1152360"/>
            <a:ext cx="8520120" cy="3416040"/>
          </a:xfrm>
          <a:prstGeom prst="rect">
            <a:avLst/>
          </a:prstGeom>
          <a:noFill/>
          <a:ln w="0">
            <a:noFill/>
          </a:ln>
        </p:spPr>
        <p:txBody>
          <a:bodyPr lIns="91440" rIns="91440" tIns="91440" bIns="91440" anchor="t">
            <a:noAutofit/>
          </a:bodyPr>
          <a:p>
            <a:pPr marL="457200" indent="-343080">
              <a:lnSpc>
                <a:spcPct val="200000"/>
              </a:lnSpc>
              <a:buClr>
                <a:srgbClr val="595959"/>
              </a:buClr>
              <a:buFont typeface="Arial"/>
              <a:buChar char="•"/>
            </a:pPr>
            <a:r>
              <a:rPr b="0" lang="en-US" sz="1600" strike="noStrike" u="none">
                <a:solidFill>
                  <a:schemeClr val="dk2"/>
                </a:solidFill>
                <a:uFillTx/>
                <a:latin typeface="Open Sans"/>
                <a:ea typeface="Open Sans"/>
              </a:rPr>
              <a:t>Familarize with Ansible and Terraform</a:t>
            </a:r>
            <a:endParaRPr b="0" lang="en-US" sz="1600" strike="noStrike" u="none">
              <a:solidFill>
                <a:srgbClr val="000000"/>
              </a:solidFill>
              <a:uFillTx/>
              <a:latin typeface="Open Sans"/>
            </a:endParaRPr>
          </a:p>
          <a:p>
            <a:pPr marL="457200" indent="-343080">
              <a:lnSpc>
                <a:spcPct val="200000"/>
              </a:lnSpc>
              <a:buClr>
                <a:srgbClr val="595959"/>
              </a:buClr>
              <a:buFont typeface="Arial"/>
              <a:buChar char="•"/>
            </a:pPr>
            <a:r>
              <a:rPr b="0" lang="en-US" sz="1600" strike="noStrike" u="none">
                <a:solidFill>
                  <a:schemeClr val="dk2"/>
                </a:solidFill>
                <a:uFillTx/>
                <a:latin typeface="Open Sans"/>
                <a:ea typeface="Open Sans"/>
              </a:rPr>
              <a:t>Roll out at least one VM using Terraform based on Ubuntu Linux</a:t>
            </a:r>
            <a:endParaRPr b="0" lang="en-US" sz="1600" strike="noStrike" u="none">
              <a:solidFill>
                <a:srgbClr val="000000"/>
              </a:solidFill>
              <a:uFillTx/>
              <a:latin typeface="Open Sans"/>
            </a:endParaRPr>
          </a:p>
          <a:p>
            <a:pPr marL="457200" indent="-343080">
              <a:lnSpc>
                <a:spcPct val="200000"/>
              </a:lnSpc>
              <a:buClr>
                <a:srgbClr val="595959"/>
              </a:buClr>
              <a:buFont typeface="Arial"/>
              <a:buChar char="•"/>
            </a:pPr>
            <a:r>
              <a:rPr b="0" lang="en-US" sz="1600" strike="noStrike" u="none">
                <a:solidFill>
                  <a:schemeClr val="dk2"/>
                </a:solidFill>
                <a:uFillTx/>
                <a:latin typeface="Open Sans"/>
                <a:ea typeface="Open Sans"/>
              </a:rPr>
              <a:t>Update the VM using Ansible</a:t>
            </a:r>
            <a:endParaRPr b="0" lang="en-US" sz="1600" strike="noStrike" u="none">
              <a:solidFill>
                <a:srgbClr val="000000"/>
              </a:solidFill>
              <a:uFillTx/>
              <a:latin typeface="Open Sans"/>
            </a:endParaRPr>
          </a:p>
          <a:p>
            <a:pPr marL="457200" indent="-343080">
              <a:lnSpc>
                <a:spcPct val="200000"/>
              </a:lnSpc>
              <a:buClr>
                <a:srgbClr val="595959"/>
              </a:buClr>
              <a:buFont typeface="Arial"/>
              <a:buChar char="•"/>
            </a:pPr>
            <a:r>
              <a:rPr b="0" lang="en-US" sz="1600" strike="noStrike" u="none">
                <a:solidFill>
                  <a:schemeClr val="dk2"/>
                </a:solidFill>
                <a:uFillTx/>
                <a:latin typeface="Open Sans"/>
                <a:ea typeface="Open Sans"/>
              </a:rPr>
              <a:t>Install Docker using Ansible</a:t>
            </a:r>
            <a:endParaRPr b="0" lang="en-US" sz="1600" strike="noStrike" u="none">
              <a:solidFill>
                <a:srgbClr val="000000"/>
              </a:solidFill>
              <a:uFillTx/>
              <a:latin typeface="Open Sans"/>
            </a:endParaRPr>
          </a:p>
          <a:p>
            <a:pPr marL="457200" indent="-343080">
              <a:lnSpc>
                <a:spcPct val="200000"/>
              </a:lnSpc>
              <a:buClr>
                <a:srgbClr val="595959"/>
              </a:buClr>
              <a:buFont typeface="Arial"/>
              <a:buChar char="•"/>
            </a:pPr>
            <a:r>
              <a:rPr b="0" lang="en-US" sz="1600" strike="noStrike" u="none">
                <a:solidFill>
                  <a:schemeClr val="dk2"/>
                </a:solidFill>
                <a:uFillTx/>
                <a:latin typeface="Open Sans"/>
                <a:ea typeface="Open Sans"/>
              </a:rPr>
              <a:t>Destroy the VM using Terraform</a:t>
            </a:r>
            <a:endParaRPr b="0" lang="en-US" sz="1600" strike="noStrike" u="none">
              <a:solidFill>
                <a:srgbClr val="000000"/>
              </a:solidFill>
              <a:uFillTx/>
              <a:latin typeface="Open Sans"/>
            </a:endParaRPr>
          </a:p>
        </p:txBody>
      </p:sp>
    </p:spTree>
  </p:cSld>
  <mc:AlternateContent>
    <mc:Choice Requires="p14">
      <p:transition spd="slow" p14:dur="2000"/>
    </mc:Choice>
    <mc:Fallback>
      <p:transition spd="slow"/>
    </mc:Fallback>
  </mc:AlternateContent>
  <p:timing>
    <p:tnLst>
      <p:par>
        <p:cTn id="3301" dur="indefinite" restart="never" nodeType="tmRoot">
          <p:childTnLst>
            <p:seq>
              <p:cTn id="3302" dur="indefinite" nodeType="mainSeq">
                <p:childTnLst>
                  <p:par>
                    <p:cTn id="3303" fill="hold">
                      <p:stCondLst>
                        <p:cond delay="indefinite"/>
                      </p:stCondLst>
                      <p:childTnLst>
                        <p:par>
                          <p:cTn id="3304" fill="hold">
                            <p:stCondLst>
                              <p:cond delay="0"/>
                            </p:stCondLst>
                            <p:childTnLst>
                              <p:par>
                                <p:cTn id="3305" nodeType="clickEffect" fill="hold" presetClass="entr" presetID="1">
                                  <p:stCondLst>
                                    <p:cond delay="0"/>
                                  </p:stCondLst>
                                  <p:childTnLst>
                                    <p:set>
                                      <p:cBhvr>
                                        <p:cTn id="3306" dur="1" fill="hold">
                                          <p:stCondLst>
                                            <p:cond delay="0"/>
                                          </p:stCondLst>
                                        </p:cTn>
                                        <p:tgtEl>
                                          <p:spTgt spid="675">
                                            <p:txEl>
                                              <p:pRg st="0" end="0"/>
                                            </p:txEl>
                                          </p:spTgt>
                                        </p:tgtEl>
                                        <p:attrNameLst>
                                          <p:attrName>style.visibility</p:attrName>
                                        </p:attrNameLst>
                                      </p:cBhvr>
                                      <p:to>
                                        <p:strVal val="visible"/>
                                      </p:to>
                                    </p:set>
                                  </p:childTnLst>
                                </p:cTn>
                              </p:par>
                            </p:childTnLst>
                          </p:cTn>
                        </p:par>
                      </p:childTnLst>
                    </p:cTn>
                  </p:par>
                  <p:par>
                    <p:cTn id="3307" fill="hold">
                      <p:stCondLst>
                        <p:cond delay="indefinite"/>
                      </p:stCondLst>
                      <p:childTnLst>
                        <p:par>
                          <p:cTn id="3308" fill="hold">
                            <p:stCondLst>
                              <p:cond delay="0"/>
                            </p:stCondLst>
                            <p:childTnLst>
                              <p:par>
                                <p:cTn id="3309" nodeType="clickEffect" fill="hold" presetClass="entr" presetID="1">
                                  <p:stCondLst>
                                    <p:cond delay="0"/>
                                  </p:stCondLst>
                                  <p:childTnLst>
                                    <p:set>
                                      <p:cBhvr>
                                        <p:cTn id="3310" dur="1" fill="hold">
                                          <p:stCondLst>
                                            <p:cond delay="0"/>
                                          </p:stCondLst>
                                        </p:cTn>
                                        <p:tgtEl>
                                          <p:spTgt spid="675">
                                            <p:txEl>
                                              <p:pRg st="1" end="1"/>
                                            </p:txEl>
                                          </p:spTgt>
                                        </p:tgtEl>
                                        <p:attrNameLst>
                                          <p:attrName>style.visibility</p:attrName>
                                        </p:attrNameLst>
                                      </p:cBhvr>
                                      <p:to>
                                        <p:strVal val="visible"/>
                                      </p:to>
                                    </p:set>
                                  </p:childTnLst>
                                </p:cTn>
                              </p:par>
                            </p:childTnLst>
                          </p:cTn>
                        </p:par>
                      </p:childTnLst>
                    </p:cTn>
                  </p:par>
                  <p:par>
                    <p:cTn id="3311" fill="hold">
                      <p:stCondLst>
                        <p:cond delay="indefinite"/>
                      </p:stCondLst>
                      <p:childTnLst>
                        <p:par>
                          <p:cTn id="3312" fill="hold">
                            <p:stCondLst>
                              <p:cond delay="0"/>
                            </p:stCondLst>
                            <p:childTnLst>
                              <p:par>
                                <p:cTn id="3313" nodeType="clickEffect" fill="hold" presetClass="entr" presetID="1">
                                  <p:stCondLst>
                                    <p:cond delay="0"/>
                                  </p:stCondLst>
                                  <p:childTnLst>
                                    <p:set>
                                      <p:cBhvr>
                                        <p:cTn id="3314" dur="1" fill="hold">
                                          <p:stCondLst>
                                            <p:cond delay="0"/>
                                          </p:stCondLst>
                                        </p:cTn>
                                        <p:tgtEl>
                                          <p:spTgt spid="675">
                                            <p:txEl>
                                              <p:pRg st="2" end="2"/>
                                            </p:txEl>
                                          </p:spTgt>
                                        </p:tgtEl>
                                        <p:attrNameLst>
                                          <p:attrName>style.visibility</p:attrName>
                                        </p:attrNameLst>
                                      </p:cBhvr>
                                      <p:to>
                                        <p:strVal val="visible"/>
                                      </p:to>
                                    </p:set>
                                  </p:childTnLst>
                                </p:cTn>
                              </p:par>
                            </p:childTnLst>
                          </p:cTn>
                        </p:par>
                      </p:childTnLst>
                    </p:cTn>
                  </p:par>
                  <p:par>
                    <p:cTn id="3315" fill="hold">
                      <p:stCondLst>
                        <p:cond delay="indefinite"/>
                      </p:stCondLst>
                      <p:childTnLst>
                        <p:par>
                          <p:cTn id="3316" fill="hold">
                            <p:stCondLst>
                              <p:cond delay="0"/>
                            </p:stCondLst>
                            <p:childTnLst>
                              <p:par>
                                <p:cTn id="3317" nodeType="clickEffect" fill="hold" presetClass="entr" presetID="1">
                                  <p:stCondLst>
                                    <p:cond delay="0"/>
                                  </p:stCondLst>
                                  <p:childTnLst>
                                    <p:set>
                                      <p:cBhvr>
                                        <p:cTn id="3318" dur="1" fill="hold">
                                          <p:stCondLst>
                                            <p:cond delay="0"/>
                                          </p:stCondLst>
                                        </p:cTn>
                                        <p:tgtEl>
                                          <p:spTgt spid="675">
                                            <p:txEl>
                                              <p:pRg st="3" end="3"/>
                                            </p:txEl>
                                          </p:spTgt>
                                        </p:tgtEl>
                                        <p:attrNameLst>
                                          <p:attrName>style.visibility</p:attrName>
                                        </p:attrNameLst>
                                      </p:cBhvr>
                                      <p:to>
                                        <p:strVal val="visible"/>
                                      </p:to>
                                    </p:set>
                                  </p:childTnLst>
                                </p:cTn>
                              </p:par>
                            </p:childTnLst>
                          </p:cTn>
                        </p:par>
                      </p:childTnLst>
                    </p:cTn>
                  </p:par>
                  <p:par>
                    <p:cTn id="3319" fill="hold">
                      <p:stCondLst>
                        <p:cond delay="indefinite"/>
                      </p:stCondLst>
                      <p:childTnLst>
                        <p:par>
                          <p:cTn id="3320" fill="hold">
                            <p:stCondLst>
                              <p:cond delay="0"/>
                            </p:stCondLst>
                            <p:childTnLst>
                              <p:par>
                                <p:cTn id="3321" nodeType="clickEffect" fill="hold" presetClass="entr" presetID="1">
                                  <p:stCondLst>
                                    <p:cond delay="0"/>
                                  </p:stCondLst>
                                  <p:childTnLst>
                                    <p:set>
                                      <p:cBhvr>
                                        <p:cTn id="3322" dur="1" fill="hold">
                                          <p:stCondLst>
                                            <p:cond delay="0"/>
                                          </p:stCondLst>
                                        </p:cTn>
                                        <p:tgtEl>
                                          <p:spTgt spid="675">
                                            <p:txEl>
                                              <p:pRg st="4" end="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76" name="PlaceHolder 1"/>
          <p:cNvSpPr>
            <a:spLocks noGrp="1"/>
          </p:cNvSpPr>
          <p:nvPr>
            <p:ph type="title"/>
          </p:nvPr>
        </p:nvSpPr>
        <p:spPr>
          <a:xfrm>
            <a:off x="311760" y="444960"/>
            <a:ext cx="7683120" cy="609840"/>
          </a:xfrm>
          <a:prstGeom prst="rect">
            <a:avLst/>
          </a:prstGeom>
          <a:noFill/>
          <a:ln w="0">
            <a:noFill/>
          </a:ln>
        </p:spPr>
        <p:txBody>
          <a:bodyPr lIns="91440" rIns="91440" tIns="91440" bIns="91440" anchor="t">
            <a:noAutofit/>
          </a:bodyPr>
          <a:p>
            <a:pPr indent="0">
              <a:lnSpc>
                <a:spcPct val="100000"/>
              </a:lnSpc>
              <a:buNone/>
            </a:pPr>
            <a:r>
              <a:rPr b="0" lang="en-US" sz="2800" strike="noStrike" u="none">
                <a:solidFill>
                  <a:schemeClr val="dk1"/>
                </a:solidFill>
                <a:uFillTx/>
                <a:latin typeface="Open Sans"/>
                <a:ea typeface="Open Sans"/>
              </a:rPr>
              <a:t>Learning / Practice: Containers</a:t>
            </a:r>
            <a:endParaRPr b="0" lang="en-US" sz="2800" strike="noStrike" u="none">
              <a:solidFill>
                <a:srgbClr val="000000"/>
              </a:solidFill>
              <a:uFillTx/>
              <a:latin typeface="Arial"/>
            </a:endParaRPr>
          </a:p>
        </p:txBody>
      </p:sp>
      <p:sp>
        <p:nvSpPr>
          <p:cNvPr id="677" name="PlaceHolder 2"/>
          <p:cNvSpPr>
            <a:spLocks noGrp="1"/>
          </p:cNvSpPr>
          <p:nvPr>
            <p:ph/>
          </p:nvPr>
        </p:nvSpPr>
        <p:spPr>
          <a:xfrm>
            <a:off x="311760" y="1152360"/>
            <a:ext cx="8520120" cy="3416040"/>
          </a:xfrm>
          <a:prstGeom prst="rect">
            <a:avLst/>
          </a:prstGeom>
          <a:noFill/>
          <a:ln w="0">
            <a:noFill/>
          </a:ln>
        </p:spPr>
        <p:txBody>
          <a:bodyPr lIns="91440" rIns="91440" tIns="91440" bIns="91440" anchor="t">
            <a:noAutofit/>
          </a:bodyPr>
          <a:p>
            <a:pPr marL="457200" indent="-343080">
              <a:lnSpc>
                <a:spcPct val="200000"/>
              </a:lnSpc>
              <a:buClr>
                <a:srgbClr val="595959"/>
              </a:buClr>
              <a:buFont typeface="Arial"/>
              <a:buChar char="•"/>
            </a:pPr>
            <a:r>
              <a:rPr b="0" lang="en-US" sz="1600" strike="noStrike" u="none">
                <a:solidFill>
                  <a:schemeClr val="dk2"/>
                </a:solidFill>
                <a:uFillTx/>
                <a:latin typeface="Open Sans"/>
                <a:ea typeface="Open Sans"/>
              </a:rPr>
              <a:t>Familarize with Docker and Docker Compose</a:t>
            </a:r>
            <a:endParaRPr b="0" lang="en-US" sz="1600" strike="noStrike" u="none">
              <a:solidFill>
                <a:srgbClr val="000000"/>
              </a:solidFill>
              <a:uFillTx/>
              <a:latin typeface="Open Sans"/>
            </a:endParaRPr>
          </a:p>
          <a:p>
            <a:pPr marL="457200" indent="-343080">
              <a:lnSpc>
                <a:spcPct val="200000"/>
              </a:lnSpc>
              <a:buClr>
                <a:srgbClr val="595959"/>
              </a:buClr>
              <a:buFont typeface="Arial"/>
              <a:buChar char="•"/>
            </a:pPr>
            <a:r>
              <a:rPr b="0" lang="en-US" sz="1600" strike="noStrike" u="none">
                <a:solidFill>
                  <a:schemeClr val="dk2"/>
                </a:solidFill>
                <a:uFillTx/>
                <a:latin typeface="Open Sans"/>
                <a:ea typeface="Open Sans"/>
              </a:rPr>
              <a:t>Create at least one custom Container using a Dockerfile</a:t>
            </a:r>
            <a:endParaRPr b="0" lang="en-US" sz="1600" strike="noStrike" u="none">
              <a:solidFill>
                <a:srgbClr val="000000"/>
              </a:solidFill>
              <a:uFillTx/>
              <a:latin typeface="Open Sans"/>
            </a:endParaRPr>
          </a:p>
          <a:p>
            <a:pPr marL="457200" indent="-343080">
              <a:lnSpc>
                <a:spcPct val="200000"/>
              </a:lnSpc>
              <a:buClr>
                <a:srgbClr val="595959"/>
              </a:buClr>
              <a:buFont typeface="Arial"/>
              <a:buChar char="•"/>
            </a:pPr>
            <a:r>
              <a:rPr b="0" lang="en-US" sz="1600" strike="noStrike" u="none">
                <a:solidFill>
                  <a:schemeClr val="dk2"/>
                </a:solidFill>
                <a:uFillTx/>
                <a:latin typeface="Open Sans"/>
                <a:ea typeface="Open Sans"/>
              </a:rPr>
              <a:t>Create at least one custom Docker Compose deployment (Wordpress)</a:t>
            </a:r>
            <a:endParaRPr b="0" lang="en-US" sz="1600" strike="noStrike" u="none">
              <a:solidFill>
                <a:srgbClr val="000000"/>
              </a:solidFill>
              <a:uFillTx/>
              <a:latin typeface="Open Sans"/>
            </a:endParaRPr>
          </a:p>
          <a:p>
            <a:pPr marL="457200" indent="-343080">
              <a:lnSpc>
                <a:spcPct val="200000"/>
              </a:lnSpc>
              <a:buClr>
                <a:srgbClr val="595959"/>
              </a:buClr>
              <a:buFont typeface="Arial"/>
              <a:buChar char="•"/>
            </a:pPr>
            <a:r>
              <a:rPr b="0" lang="en-US" sz="1600" strike="noStrike" u="none">
                <a:solidFill>
                  <a:schemeClr val="dk2"/>
                </a:solidFill>
                <a:uFillTx/>
                <a:latin typeface="Open Sans"/>
                <a:ea typeface="Open Sans"/>
              </a:rPr>
              <a:t>Create an Ansible Script to build the Container</a:t>
            </a:r>
            <a:endParaRPr b="0" lang="en-US" sz="1600" strike="noStrike" u="none">
              <a:solidFill>
                <a:srgbClr val="000000"/>
              </a:solidFill>
              <a:uFillTx/>
              <a:latin typeface="Open Sans"/>
            </a:endParaRPr>
          </a:p>
          <a:p>
            <a:pPr marL="457200" indent="-343080">
              <a:lnSpc>
                <a:spcPct val="200000"/>
              </a:lnSpc>
              <a:buClr>
                <a:srgbClr val="595959"/>
              </a:buClr>
              <a:buFont typeface="Arial"/>
              <a:buChar char="•"/>
            </a:pPr>
            <a:r>
              <a:rPr b="0" lang="en-US" sz="1600" strike="noStrike" u="none">
                <a:solidFill>
                  <a:schemeClr val="dk2"/>
                </a:solidFill>
                <a:uFillTx/>
                <a:latin typeface="Open Sans"/>
                <a:ea typeface="Open Sans"/>
              </a:rPr>
              <a:t>Create an Ansible Script to roll out the Docker Compose deployment</a:t>
            </a:r>
            <a:endParaRPr b="0" lang="en-US" sz="1600" strike="noStrike" u="none">
              <a:solidFill>
                <a:srgbClr val="000000"/>
              </a:solidFill>
              <a:uFillTx/>
              <a:latin typeface="Open Sans"/>
            </a:endParaRPr>
          </a:p>
          <a:p>
            <a:pPr marL="457200" indent="-343080">
              <a:lnSpc>
                <a:spcPct val="200000"/>
              </a:lnSpc>
              <a:buClr>
                <a:srgbClr val="595959"/>
              </a:buClr>
              <a:buFont typeface="Arial"/>
              <a:buChar char="•"/>
            </a:pPr>
            <a:r>
              <a:rPr b="0" lang="en-US" sz="1600" strike="noStrike" u="none">
                <a:solidFill>
                  <a:schemeClr val="dk2"/>
                </a:solidFill>
                <a:uFillTx/>
                <a:latin typeface="Open Sans"/>
                <a:ea typeface="Open Sans"/>
              </a:rPr>
              <a:t>Work with Environmental-Parameters and Volume Binding</a:t>
            </a:r>
            <a:endParaRPr b="0" lang="en-US" sz="1600" strike="noStrike" u="none">
              <a:solidFill>
                <a:srgbClr val="000000"/>
              </a:solidFill>
              <a:uFillTx/>
              <a:latin typeface="Open Sans"/>
            </a:endParaRPr>
          </a:p>
        </p:txBody>
      </p:sp>
    </p:spTree>
  </p:cSld>
  <mc:AlternateContent>
    <mc:Choice Requires="p14">
      <p:transition spd="slow" p14:dur="2000"/>
    </mc:Choice>
    <mc:Fallback>
      <p:transition spd="slow"/>
    </mc:Fallback>
  </mc:AlternateContent>
  <p:timing>
    <p:tnLst>
      <p:par>
        <p:cTn id="3323" dur="indefinite" restart="never" nodeType="tmRoot">
          <p:childTnLst>
            <p:seq>
              <p:cTn id="3324" dur="indefinite" nodeType="mainSeq">
                <p:childTnLst>
                  <p:par>
                    <p:cTn id="3325" fill="hold">
                      <p:stCondLst>
                        <p:cond delay="indefinite"/>
                      </p:stCondLst>
                      <p:childTnLst>
                        <p:par>
                          <p:cTn id="3326" fill="hold">
                            <p:stCondLst>
                              <p:cond delay="0"/>
                            </p:stCondLst>
                            <p:childTnLst>
                              <p:par>
                                <p:cTn id="3327" nodeType="clickEffect" fill="hold" presetClass="entr" presetID="1">
                                  <p:stCondLst>
                                    <p:cond delay="0"/>
                                  </p:stCondLst>
                                  <p:childTnLst>
                                    <p:set>
                                      <p:cBhvr>
                                        <p:cTn id="3328" dur="1" fill="hold">
                                          <p:stCondLst>
                                            <p:cond delay="0"/>
                                          </p:stCondLst>
                                        </p:cTn>
                                        <p:tgtEl>
                                          <p:spTgt spid="677">
                                            <p:txEl>
                                              <p:pRg st="0" end="0"/>
                                            </p:txEl>
                                          </p:spTgt>
                                        </p:tgtEl>
                                        <p:attrNameLst>
                                          <p:attrName>style.visibility</p:attrName>
                                        </p:attrNameLst>
                                      </p:cBhvr>
                                      <p:to>
                                        <p:strVal val="visible"/>
                                      </p:to>
                                    </p:set>
                                  </p:childTnLst>
                                </p:cTn>
                              </p:par>
                            </p:childTnLst>
                          </p:cTn>
                        </p:par>
                      </p:childTnLst>
                    </p:cTn>
                  </p:par>
                  <p:par>
                    <p:cTn id="3329" fill="hold">
                      <p:stCondLst>
                        <p:cond delay="indefinite"/>
                      </p:stCondLst>
                      <p:childTnLst>
                        <p:par>
                          <p:cTn id="3330" fill="hold">
                            <p:stCondLst>
                              <p:cond delay="0"/>
                            </p:stCondLst>
                            <p:childTnLst>
                              <p:par>
                                <p:cTn id="3331" nodeType="clickEffect" fill="hold" presetClass="entr" presetID="1">
                                  <p:stCondLst>
                                    <p:cond delay="0"/>
                                  </p:stCondLst>
                                  <p:childTnLst>
                                    <p:set>
                                      <p:cBhvr>
                                        <p:cTn id="3332" dur="1" fill="hold">
                                          <p:stCondLst>
                                            <p:cond delay="0"/>
                                          </p:stCondLst>
                                        </p:cTn>
                                        <p:tgtEl>
                                          <p:spTgt spid="677">
                                            <p:txEl>
                                              <p:pRg st="1" end="1"/>
                                            </p:txEl>
                                          </p:spTgt>
                                        </p:tgtEl>
                                        <p:attrNameLst>
                                          <p:attrName>style.visibility</p:attrName>
                                        </p:attrNameLst>
                                      </p:cBhvr>
                                      <p:to>
                                        <p:strVal val="visible"/>
                                      </p:to>
                                    </p:set>
                                  </p:childTnLst>
                                </p:cTn>
                              </p:par>
                            </p:childTnLst>
                          </p:cTn>
                        </p:par>
                      </p:childTnLst>
                    </p:cTn>
                  </p:par>
                  <p:par>
                    <p:cTn id="3333" fill="hold">
                      <p:stCondLst>
                        <p:cond delay="indefinite"/>
                      </p:stCondLst>
                      <p:childTnLst>
                        <p:par>
                          <p:cTn id="3334" fill="hold">
                            <p:stCondLst>
                              <p:cond delay="0"/>
                            </p:stCondLst>
                            <p:childTnLst>
                              <p:par>
                                <p:cTn id="3335" nodeType="clickEffect" fill="hold" presetClass="entr" presetID="1">
                                  <p:stCondLst>
                                    <p:cond delay="0"/>
                                  </p:stCondLst>
                                  <p:childTnLst>
                                    <p:set>
                                      <p:cBhvr>
                                        <p:cTn id="3336" dur="1" fill="hold">
                                          <p:stCondLst>
                                            <p:cond delay="0"/>
                                          </p:stCondLst>
                                        </p:cTn>
                                        <p:tgtEl>
                                          <p:spTgt spid="677">
                                            <p:txEl>
                                              <p:pRg st="2" end="2"/>
                                            </p:txEl>
                                          </p:spTgt>
                                        </p:tgtEl>
                                        <p:attrNameLst>
                                          <p:attrName>style.visibility</p:attrName>
                                        </p:attrNameLst>
                                      </p:cBhvr>
                                      <p:to>
                                        <p:strVal val="visible"/>
                                      </p:to>
                                    </p:set>
                                  </p:childTnLst>
                                </p:cTn>
                              </p:par>
                            </p:childTnLst>
                          </p:cTn>
                        </p:par>
                      </p:childTnLst>
                    </p:cTn>
                  </p:par>
                  <p:par>
                    <p:cTn id="3337" fill="hold">
                      <p:stCondLst>
                        <p:cond delay="indefinite"/>
                      </p:stCondLst>
                      <p:childTnLst>
                        <p:par>
                          <p:cTn id="3338" fill="hold">
                            <p:stCondLst>
                              <p:cond delay="0"/>
                            </p:stCondLst>
                            <p:childTnLst>
                              <p:par>
                                <p:cTn id="3339" nodeType="clickEffect" fill="hold" presetClass="entr" presetID="1">
                                  <p:stCondLst>
                                    <p:cond delay="0"/>
                                  </p:stCondLst>
                                  <p:childTnLst>
                                    <p:set>
                                      <p:cBhvr>
                                        <p:cTn id="3340" dur="1" fill="hold">
                                          <p:stCondLst>
                                            <p:cond delay="0"/>
                                          </p:stCondLst>
                                        </p:cTn>
                                        <p:tgtEl>
                                          <p:spTgt spid="677">
                                            <p:txEl>
                                              <p:pRg st="3" end="3"/>
                                            </p:txEl>
                                          </p:spTgt>
                                        </p:tgtEl>
                                        <p:attrNameLst>
                                          <p:attrName>style.visibility</p:attrName>
                                        </p:attrNameLst>
                                      </p:cBhvr>
                                      <p:to>
                                        <p:strVal val="visible"/>
                                      </p:to>
                                    </p:set>
                                  </p:childTnLst>
                                </p:cTn>
                              </p:par>
                            </p:childTnLst>
                          </p:cTn>
                        </p:par>
                      </p:childTnLst>
                    </p:cTn>
                  </p:par>
                  <p:par>
                    <p:cTn id="3341" fill="hold">
                      <p:stCondLst>
                        <p:cond delay="indefinite"/>
                      </p:stCondLst>
                      <p:childTnLst>
                        <p:par>
                          <p:cTn id="3342" fill="hold">
                            <p:stCondLst>
                              <p:cond delay="0"/>
                            </p:stCondLst>
                            <p:childTnLst>
                              <p:par>
                                <p:cTn id="3343" nodeType="clickEffect" fill="hold" presetClass="entr" presetID="1">
                                  <p:stCondLst>
                                    <p:cond delay="0"/>
                                  </p:stCondLst>
                                  <p:childTnLst>
                                    <p:set>
                                      <p:cBhvr>
                                        <p:cTn id="3344" dur="1" fill="hold">
                                          <p:stCondLst>
                                            <p:cond delay="0"/>
                                          </p:stCondLst>
                                        </p:cTn>
                                        <p:tgtEl>
                                          <p:spTgt spid="677">
                                            <p:txEl>
                                              <p:pRg st="4" end="4"/>
                                            </p:txEl>
                                          </p:spTgt>
                                        </p:tgtEl>
                                        <p:attrNameLst>
                                          <p:attrName>style.visibility</p:attrName>
                                        </p:attrNameLst>
                                      </p:cBhvr>
                                      <p:to>
                                        <p:strVal val="visible"/>
                                      </p:to>
                                    </p:set>
                                  </p:childTnLst>
                                </p:cTn>
                              </p:par>
                            </p:childTnLst>
                          </p:cTn>
                        </p:par>
                      </p:childTnLst>
                    </p:cTn>
                  </p:par>
                  <p:par>
                    <p:cTn id="3345" fill="hold">
                      <p:stCondLst>
                        <p:cond delay="indefinite"/>
                      </p:stCondLst>
                      <p:childTnLst>
                        <p:par>
                          <p:cTn id="3346" fill="hold">
                            <p:stCondLst>
                              <p:cond delay="0"/>
                            </p:stCondLst>
                            <p:childTnLst>
                              <p:par>
                                <p:cTn id="3347" nodeType="clickEffect" fill="hold" presetClass="entr" presetID="1">
                                  <p:stCondLst>
                                    <p:cond delay="0"/>
                                  </p:stCondLst>
                                  <p:childTnLst>
                                    <p:set>
                                      <p:cBhvr>
                                        <p:cTn id="3348" dur="1" fill="hold">
                                          <p:stCondLst>
                                            <p:cond delay="0"/>
                                          </p:stCondLst>
                                        </p:cTn>
                                        <p:tgtEl>
                                          <p:spTgt spid="677">
                                            <p:txEl>
                                              <p:pRg st="5" end="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78" name="PlaceHolder 1"/>
          <p:cNvSpPr>
            <a:spLocks noGrp="1"/>
          </p:cNvSpPr>
          <p:nvPr>
            <p:ph type="title"/>
          </p:nvPr>
        </p:nvSpPr>
        <p:spPr>
          <a:xfrm>
            <a:off x="311760" y="444960"/>
            <a:ext cx="7683120" cy="609840"/>
          </a:xfrm>
          <a:prstGeom prst="rect">
            <a:avLst/>
          </a:prstGeom>
          <a:noFill/>
          <a:ln w="0">
            <a:noFill/>
          </a:ln>
        </p:spPr>
        <p:txBody>
          <a:bodyPr lIns="91440" rIns="91440" tIns="91440" bIns="91440" anchor="t">
            <a:noAutofit/>
          </a:bodyPr>
          <a:p>
            <a:pPr indent="0">
              <a:lnSpc>
                <a:spcPct val="100000"/>
              </a:lnSpc>
              <a:buNone/>
            </a:pPr>
            <a:r>
              <a:rPr b="0" lang="en-US" sz="2800" strike="noStrike" u="none">
                <a:solidFill>
                  <a:schemeClr val="dk1"/>
                </a:solidFill>
                <a:uFillTx/>
                <a:latin typeface="Open Sans"/>
                <a:ea typeface="Open Sans"/>
              </a:rPr>
              <a:t>Learning / Practice: Kubernetes</a:t>
            </a:r>
            <a:endParaRPr b="0" lang="en-US" sz="2800" strike="noStrike" u="none">
              <a:solidFill>
                <a:srgbClr val="000000"/>
              </a:solidFill>
              <a:uFillTx/>
              <a:latin typeface="Arial"/>
            </a:endParaRPr>
          </a:p>
        </p:txBody>
      </p:sp>
      <p:sp>
        <p:nvSpPr>
          <p:cNvPr id="679" name="PlaceHolder 2"/>
          <p:cNvSpPr>
            <a:spLocks noGrp="1"/>
          </p:cNvSpPr>
          <p:nvPr>
            <p:ph/>
          </p:nvPr>
        </p:nvSpPr>
        <p:spPr>
          <a:xfrm>
            <a:off x="311760" y="1152360"/>
            <a:ext cx="8520120" cy="3416040"/>
          </a:xfrm>
          <a:prstGeom prst="rect">
            <a:avLst/>
          </a:prstGeom>
          <a:noFill/>
          <a:ln w="0">
            <a:noFill/>
          </a:ln>
        </p:spPr>
        <p:txBody>
          <a:bodyPr lIns="91440" rIns="91440" tIns="91440" bIns="91440" anchor="t">
            <a:noAutofit/>
          </a:bodyPr>
          <a:p>
            <a:pPr marL="457200" indent="-343080">
              <a:lnSpc>
                <a:spcPct val="200000"/>
              </a:lnSpc>
              <a:buClr>
                <a:srgbClr val="595959"/>
              </a:buClr>
              <a:buFont typeface="Arial"/>
              <a:buChar char="•"/>
            </a:pPr>
            <a:r>
              <a:rPr b="0" lang="en-US" sz="1600" strike="noStrike" u="none">
                <a:solidFill>
                  <a:schemeClr val="dk2"/>
                </a:solidFill>
                <a:uFillTx/>
                <a:latin typeface="Open Sans"/>
                <a:ea typeface="Open Sans"/>
              </a:rPr>
              <a:t>Familarize with kubectl</a:t>
            </a:r>
            <a:endParaRPr b="0" lang="en-US" sz="1600" strike="noStrike" u="none">
              <a:solidFill>
                <a:srgbClr val="000000"/>
              </a:solidFill>
              <a:uFillTx/>
              <a:latin typeface="Open Sans"/>
            </a:endParaRPr>
          </a:p>
          <a:p>
            <a:pPr marL="457200" indent="-343080">
              <a:lnSpc>
                <a:spcPct val="200000"/>
              </a:lnSpc>
              <a:buClr>
                <a:srgbClr val="595959"/>
              </a:buClr>
              <a:buFont typeface="Arial"/>
              <a:buChar char="•"/>
            </a:pPr>
            <a:r>
              <a:rPr b="0" lang="en-US" sz="1600" strike="noStrike" u="none">
                <a:solidFill>
                  <a:schemeClr val="dk2"/>
                </a:solidFill>
                <a:uFillTx/>
                <a:latin typeface="Open Sans"/>
                <a:ea typeface="Open Sans"/>
              </a:rPr>
              <a:t>Set Up K3S in a Terraform-provided VM ”by hand”</a:t>
            </a:r>
            <a:endParaRPr b="0" lang="en-US" sz="1600" strike="noStrike" u="none">
              <a:solidFill>
                <a:srgbClr val="000000"/>
              </a:solidFill>
              <a:uFillTx/>
              <a:latin typeface="Open Sans"/>
            </a:endParaRPr>
          </a:p>
          <a:p>
            <a:pPr marL="457200" indent="-343080">
              <a:lnSpc>
                <a:spcPct val="200000"/>
              </a:lnSpc>
              <a:buClr>
                <a:srgbClr val="595959"/>
              </a:buClr>
              <a:buFont typeface="Arial"/>
              <a:buChar char="•"/>
            </a:pPr>
            <a:r>
              <a:rPr b="0" lang="en-US" sz="1600" strike="noStrike" u="none">
                <a:solidFill>
                  <a:schemeClr val="dk2"/>
                </a:solidFill>
                <a:uFillTx/>
                <a:latin typeface="Open Sans"/>
                <a:ea typeface="Open Sans"/>
              </a:rPr>
              <a:t>Set Up K3S in a Terraform-provided VM using Ansible</a:t>
            </a:r>
            <a:endParaRPr b="0" lang="en-US" sz="1600" strike="noStrike" u="none">
              <a:solidFill>
                <a:srgbClr val="000000"/>
              </a:solidFill>
              <a:uFillTx/>
              <a:latin typeface="Open Sans"/>
            </a:endParaRPr>
          </a:p>
          <a:p>
            <a:pPr marL="457200" indent="-343080">
              <a:lnSpc>
                <a:spcPct val="200000"/>
              </a:lnSpc>
              <a:buClr>
                <a:srgbClr val="595959"/>
              </a:buClr>
              <a:buFont typeface="Arial"/>
              <a:buChar char="•"/>
            </a:pPr>
            <a:r>
              <a:rPr b="0" lang="en-US" sz="1600" strike="noStrike" u="none">
                <a:solidFill>
                  <a:schemeClr val="dk2"/>
                </a:solidFill>
                <a:uFillTx/>
                <a:latin typeface="Open Sans"/>
                <a:ea typeface="Open Sans"/>
              </a:rPr>
              <a:t>Create a Kubernetes Deployment using YAML for WordPress (including Service)</a:t>
            </a:r>
            <a:endParaRPr b="0" lang="en-US" sz="1600" strike="noStrike" u="none">
              <a:solidFill>
                <a:srgbClr val="000000"/>
              </a:solidFill>
              <a:uFillTx/>
              <a:latin typeface="Open Sans"/>
            </a:endParaRPr>
          </a:p>
          <a:p>
            <a:pPr marL="457200" indent="-343080">
              <a:lnSpc>
                <a:spcPct val="200000"/>
              </a:lnSpc>
              <a:buClr>
                <a:srgbClr val="595959"/>
              </a:buClr>
              <a:buFont typeface="Arial"/>
              <a:buChar char="•"/>
            </a:pPr>
            <a:r>
              <a:rPr b="0" lang="en-US" sz="1600" strike="noStrike" u="none">
                <a:solidFill>
                  <a:schemeClr val="dk2"/>
                </a:solidFill>
                <a:uFillTx/>
                <a:latin typeface="Open Sans"/>
                <a:ea typeface="Open Sans"/>
              </a:rPr>
              <a:t>Scale the Deployment</a:t>
            </a:r>
            <a:endParaRPr b="0" lang="en-US" sz="1600" strike="noStrike" u="none">
              <a:solidFill>
                <a:srgbClr val="000000"/>
              </a:solidFill>
              <a:uFillTx/>
              <a:latin typeface="Open Sans"/>
            </a:endParaRPr>
          </a:p>
          <a:p>
            <a:pPr marL="457200" indent="-343080">
              <a:lnSpc>
                <a:spcPct val="200000"/>
              </a:lnSpc>
              <a:buClr>
                <a:srgbClr val="595959"/>
              </a:buClr>
              <a:buFont typeface="Arial"/>
              <a:buChar char="•"/>
            </a:pPr>
            <a:r>
              <a:rPr b="0" lang="en-US" sz="1600" strike="noStrike" u="none">
                <a:solidFill>
                  <a:schemeClr val="dk2"/>
                </a:solidFill>
                <a:uFillTx/>
                <a:latin typeface="Open Sans"/>
                <a:ea typeface="Open Sans"/>
              </a:rPr>
              <a:t>Create an Ingress Rule for the WordPress Deployment</a:t>
            </a:r>
            <a:endParaRPr b="0" lang="en-US" sz="1600" strike="noStrike" u="none">
              <a:solidFill>
                <a:srgbClr val="000000"/>
              </a:solidFill>
              <a:uFillTx/>
              <a:latin typeface="Open Sans"/>
            </a:endParaRPr>
          </a:p>
        </p:txBody>
      </p:sp>
    </p:spTree>
  </p:cSld>
  <mc:AlternateContent>
    <mc:Choice Requires="p14">
      <p:transition spd="slow" p14:dur="2000"/>
    </mc:Choice>
    <mc:Fallback>
      <p:transition spd="slow"/>
    </mc:Fallback>
  </mc:AlternateContent>
  <p:timing>
    <p:tnLst>
      <p:par>
        <p:cTn id="3349" dur="indefinite" restart="never" nodeType="tmRoot">
          <p:childTnLst>
            <p:seq>
              <p:cTn id="3350" dur="indefinite" nodeType="mainSeq">
                <p:childTnLst>
                  <p:par>
                    <p:cTn id="3351" fill="hold">
                      <p:stCondLst>
                        <p:cond delay="indefinite"/>
                      </p:stCondLst>
                      <p:childTnLst>
                        <p:par>
                          <p:cTn id="3352" fill="hold">
                            <p:stCondLst>
                              <p:cond delay="0"/>
                            </p:stCondLst>
                            <p:childTnLst>
                              <p:par>
                                <p:cTn id="3353" nodeType="clickEffect" fill="hold" presetClass="entr" presetID="1">
                                  <p:stCondLst>
                                    <p:cond delay="0"/>
                                  </p:stCondLst>
                                  <p:childTnLst>
                                    <p:set>
                                      <p:cBhvr>
                                        <p:cTn id="3354" dur="1" fill="hold">
                                          <p:stCondLst>
                                            <p:cond delay="0"/>
                                          </p:stCondLst>
                                        </p:cTn>
                                        <p:tgtEl>
                                          <p:spTgt spid="679">
                                            <p:txEl>
                                              <p:pRg st="0" end="0"/>
                                            </p:txEl>
                                          </p:spTgt>
                                        </p:tgtEl>
                                        <p:attrNameLst>
                                          <p:attrName>style.visibility</p:attrName>
                                        </p:attrNameLst>
                                      </p:cBhvr>
                                      <p:to>
                                        <p:strVal val="visible"/>
                                      </p:to>
                                    </p:set>
                                  </p:childTnLst>
                                </p:cTn>
                              </p:par>
                            </p:childTnLst>
                          </p:cTn>
                        </p:par>
                      </p:childTnLst>
                    </p:cTn>
                  </p:par>
                  <p:par>
                    <p:cTn id="3355" fill="hold">
                      <p:stCondLst>
                        <p:cond delay="indefinite"/>
                      </p:stCondLst>
                      <p:childTnLst>
                        <p:par>
                          <p:cTn id="3356" fill="hold">
                            <p:stCondLst>
                              <p:cond delay="0"/>
                            </p:stCondLst>
                            <p:childTnLst>
                              <p:par>
                                <p:cTn id="3357" nodeType="clickEffect" fill="hold" presetClass="entr" presetID="1">
                                  <p:stCondLst>
                                    <p:cond delay="0"/>
                                  </p:stCondLst>
                                  <p:childTnLst>
                                    <p:set>
                                      <p:cBhvr>
                                        <p:cTn id="3358" dur="1" fill="hold">
                                          <p:stCondLst>
                                            <p:cond delay="0"/>
                                          </p:stCondLst>
                                        </p:cTn>
                                        <p:tgtEl>
                                          <p:spTgt spid="679">
                                            <p:txEl>
                                              <p:pRg st="1" end="1"/>
                                            </p:txEl>
                                          </p:spTgt>
                                        </p:tgtEl>
                                        <p:attrNameLst>
                                          <p:attrName>style.visibility</p:attrName>
                                        </p:attrNameLst>
                                      </p:cBhvr>
                                      <p:to>
                                        <p:strVal val="visible"/>
                                      </p:to>
                                    </p:set>
                                  </p:childTnLst>
                                </p:cTn>
                              </p:par>
                            </p:childTnLst>
                          </p:cTn>
                        </p:par>
                      </p:childTnLst>
                    </p:cTn>
                  </p:par>
                  <p:par>
                    <p:cTn id="3359" fill="hold">
                      <p:stCondLst>
                        <p:cond delay="indefinite"/>
                      </p:stCondLst>
                      <p:childTnLst>
                        <p:par>
                          <p:cTn id="3360" fill="hold">
                            <p:stCondLst>
                              <p:cond delay="0"/>
                            </p:stCondLst>
                            <p:childTnLst>
                              <p:par>
                                <p:cTn id="3361" nodeType="clickEffect" fill="hold" presetClass="entr" presetID="1">
                                  <p:stCondLst>
                                    <p:cond delay="0"/>
                                  </p:stCondLst>
                                  <p:childTnLst>
                                    <p:set>
                                      <p:cBhvr>
                                        <p:cTn id="3362" dur="1" fill="hold">
                                          <p:stCondLst>
                                            <p:cond delay="0"/>
                                          </p:stCondLst>
                                        </p:cTn>
                                        <p:tgtEl>
                                          <p:spTgt spid="679">
                                            <p:txEl>
                                              <p:pRg st="2" end="2"/>
                                            </p:txEl>
                                          </p:spTgt>
                                        </p:tgtEl>
                                        <p:attrNameLst>
                                          <p:attrName>style.visibility</p:attrName>
                                        </p:attrNameLst>
                                      </p:cBhvr>
                                      <p:to>
                                        <p:strVal val="visible"/>
                                      </p:to>
                                    </p:set>
                                  </p:childTnLst>
                                </p:cTn>
                              </p:par>
                            </p:childTnLst>
                          </p:cTn>
                        </p:par>
                      </p:childTnLst>
                    </p:cTn>
                  </p:par>
                  <p:par>
                    <p:cTn id="3363" fill="hold">
                      <p:stCondLst>
                        <p:cond delay="indefinite"/>
                      </p:stCondLst>
                      <p:childTnLst>
                        <p:par>
                          <p:cTn id="3364" fill="hold">
                            <p:stCondLst>
                              <p:cond delay="0"/>
                            </p:stCondLst>
                            <p:childTnLst>
                              <p:par>
                                <p:cTn id="3365" nodeType="clickEffect" fill="hold" presetClass="entr" presetID="1">
                                  <p:stCondLst>
                                    <p:cond delay="0"/>
                                  </p:stCondLst>
                                  <p:childTnLst>
                                    <p:set>
                                      <p:cBhvr>
                                        <p:cTn id="3366" dur="1" fill="hold">
                                          <p:stCondLst>
                                            <p:cond delay="0"/>
                                          </p:stCondLst>
                                        </p:cTn>
                                        <p:tgtEl>
                                          <p:spTgt spid="679">
                                            <p:txEl>
                                              <p:pRg st="3" end="3"/>
                                            </p:txEl>
                                          </p:spTgt>
                                        </p:tgtEl>
                                        <p:attrNameLst>
                                          <p:attrName>style.visibility</p:attrName>
                                        </p:attrNameLst>
                                      </p:cBhvr>
                                      <p:to>
                                        <p:strVal val="visible"/>
                                      </p:to>
                                    </p:set>
                                  </p:childTnLst>
                                </p:cTn>
                              </p:par>
                            </p:childTnLst>
                          </p:cTn>
                        </p:par>
                      </p:childTnLst>
                    </p:cTn>
                  </p:par>
                  <p:par>
                    <p:cTn id="3367" fill="hold">
                      <p:stCondLst>
                        <p:cond delay="indefinite"/>
                      </p:stCondLst>
                      <p:childTnLst>
                        <p:par>
                          <p:cTn id="3368" fill="hold">
                            <p:stCondLst>
                              <p:cond delay="0"/>
                            </p:stCondLst>
                            <p:childTnLst>
                              <p:par>
                                <p:cTn id="3369" nodeType="clickEffect" fill="hold" presetClass="entr" presetID="1">
                                  <p:stCondLst>
                                    <p:cond delay="0"/>
                                  </p:stCondLst>
                                  <p:childTnLst>
                                    <p:set>
                                      <p:cBhvr>
                                        <p:cTn id="3370" dur="1" fill="hold">
                                          <p:stCondLst>
                                            <p:cond delay="0"/>
                                          </p:stCondLst>
                                        </p:cTn>
                                        <p:tgtEl>
                                          <p:spTgt spid="679">
                                            <p:txEl>
                                              <p:pRg st="4" end="4"/>
                                            </p:txEl>
                                          </p:spTgt>
                                        </p:tgtEl>
                                        <p:attrNameLst>
                                          <p:attrName>style.visibility</p:attrName>
                                        </p:attrNameLst>
                                      </p:cBhvr>
                                      <p:to>
                                        <p:strVal val="visible"/>
                                      </p:to>
                                    </p:set>
                                  </p:childTnLst>
                                </p:cTn>
                              </p:par>
                            </p:childTnLst>
                          </p:cTn>
                        </p:par>
                      </p:childTnLst>
                    </p:cTn>
                  </p:par>
                  <p:par>
                    <p:cTn id="3371" fill="hold">
                      <p:stCondLst>
                        <p:cond delay="indefinite"/>
                      </p:stCondLst>
                      <p:childTnLst>
                        <p:par>
                          <p:cTn id="3372" fill="hold">
                            <p:stCondLst>
                              <p:cond delay="0"/>
                            </p:stCondLst>
                            <p:childTnLst>
                              <p:par>
                                <p:cTn id="3373" nodeType="clickEffect" fill="hold" presetClass="entr" presetID="1">
                                  <p:stCondLst>
                                    <p:cond delay="0"/>
                                  </p:stCondLst>
                                  <p:childTnLst>
                                    <p:set>
                                      <p:cBhvr>
                                        <p:cTn id="3374" dur="1" fill="hold">
                                          <p:stCondLst>
                                            <p:cond delay="0"/>
                                          </p:stCondLst>
                                        </p:cTn>
                                        <p:tgtEl>
                                          <p:spTgt spid="679">
                                            <p:txEl>
                                              <p:pRg st="5" end="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80" name="PlaceHolder 1"/>
          <p:cNvSpPr>
            <a:spLocks noGrp="1"/>
          </p:cNvSpPr>
          <p:nvPr>
            <p:ph type="title"/>
          </p:nvPr>
        </p:nvSpPr>
        <p:spPr>
          <a:xfrm>
            <a:off x="311760" y="444960"/>
            <a:ext cx="7683120" cy="609840"/>
          </a:xfrm>
          <a:prstGeom prst="rect">
            <a:avLst/>
          </a:prstGeom>
          <a:noFill/>
          <a:ln w="0">
            <a:noFill/>
          </a:ln>
        </p:spPr>
        <p:txBody>
          <a:bodyPr lIns="91440" rIns="91440" tIns="91440" bIns="91440" anchor="t">
            <a:noAutofit/>
          </a:bodyPr>
          <a:p>
            <a:pPr indent="0">
              <a:lnSpc>
                <a:spcPct val="100000"/>
              </a:lnSpc>
              <a:buNone/>
            </a:pPr>
            <a:r>
              <a:rPr b="0" lang="en-US" sz="2800" strike="noStrike" u="none">
                <a:solidFill>
                  <a:schemeClr val="dk1"/>
                </a:solidFill>
                <a:uFillTx/>
                <a:latin typeface="Open Sans"/>
                <a:ea typeface="Open Sans"/>
              </a:rPr>
              <a:t>Learning / Practice: Operations</a:t>
            </a:r>
            <a:endParaRPr b="0" lang="en-US" sz="2800" strike="noStrike" u="none">
              <a:solidFill>
                <a:srgbClr val="000000"/>
              </a:solidFill>
              <a:uFillTx/>
              <a:latin typeface="Arial"/>
            </a:endParaRPr>
          </a:p>
        </p:txBody>
      </p:sp>
      <p:sp>
        <p:nvSpPr>
          <p:cNvPr id="681" name="PlaceHolder 2"/>
          <p:cNvSpPr>
            <a:spLocks noGrp="1"/>
          </p:cNvSpPr>
          <p:nvPr>
            <p:ph/>
          </p:nvPr>
        </p:nvSpPr>
        <p:spPr>
          <a:xfrm>
            <a:off x="311760" y="1152360"/>
            <a:ext cx="8520120" cy="3416040"/>
          </a:xfrm>
          <a:prstGeom prst="rect">
            <a:avLst/>
          </a:prstGeom>
          <a:noFill/>
          <a:ln w="0">
            <a:noFill/>
          </a:ln>
        </p:spPr>
        <p:txBody>
          <a:bodyPr lIns="91440" rIns="91440" tIns="91440" bIns="91440" anchor="t">
            <a:noAutofit/>
          </a:bodyPr>
          <a:p>
            <a:pPr marL="457200" indent="-343080">
              <a:lnSpc>
                <a:spcPct val="200000"/>
              </a:lnSpc>
              <a:buClr>
                <a:srgbClr val="595959"/>
              </a:buClr>
              <a:buFont typeface="Arial"/>
              <a:buChar char="•"/>
            </a:pPr>
            <a:r>
              <a:rPr b="0" lang="en-US" sz="1600" strike="noStrike" u="none">
                <a:solidFill>
                  <a:schemeClr val="dk2"/>
                </a:solidFill>
                <a:uFillTx/>
                <a:latin typeface="Open Sans"/>
                <a:ea typeface="Open Sans"/>
              </a:rPr>
              <a:t>Familarize with Grafana</a:t>
            </a:r>
            <a:endParaRPr b="0" lang="en-US" sz="1600" strike="noStrike" u="none">
              <a:solidFill>
                <a:srgbClr val="000000"/>
              </a:solidFill>
              <a:uFillTx/>
              <a:latin typeface="Open Sans"/>
            </a:endParaRPr>
          </a:p>
          <a:p>
            <a:pPr marL="457200" indent="-343080">
              <a:lnSpc>
                <a:spcPct val="200000"/>
              </a:lnSpc>
              <a:buClr>
                <a:srgbClr val="595959"/>
              </a:buClr>
              <a:buFont typeface="Arial"/>
              <a:buChar char="•"/>
            </a:pPr>
            <a:r>
              <a:rPr b="0" lang="en-US" sz="1600" strike="noStrike" u="none">
                <a:solidFill>
                  <a:schemeClr val="dk2"/>
                </a:solidFill>
                <a:uFillTx/>
                <a:latin typeface="Open Sans"/>
                <a:ea typeface="Open Sans"/>
              </a:rPr>
              <a:t>Familarize with Prometheus</a:t>
            </a:r>
            <a:endParaRPr b="0" lang="en-US" sz="1600" strike="noStrike" u="none">
              <a:solidFill>
                <a:srgbClr val="000000"/>
              </a:solidFill>
              <a:uFillTx/>
              <a:latin typeface="Open Sans"/>
            </a:endParaRPr>
          </a:p>
          <a:p>
            <a:pPr marL="457200" indent="-343080">
              <a:lnSpc>
                <a:spcPct val="200000"/>
              </a:lnSpc>
              <a:buClr>
                <a:srgbClr val="595959"/>
              </a:buClr>
              <a:buFont typeface="Arial"/>
              <a:buChar char="•"/>
            </a:pPr>
            <a:r>
              <a:rPr b="0" lang="en-US" sz="1600" strike="noStrike" u="none">
                <a:solidFill>
                  <a:schemeClr val="dk2"/>
                </a:solidFill>
                <a:uFillTx/>
                <a:latin typeface="Open Sans"/>
                <a:ea typeface="Open Sans"/>
              </a:rPr>
              <a:t>Create / Deploy Dashboards for Monitoring the SCS Cloud-in-a-Box</a:t>
            </a:r>
            <a:endParaRPr b="0" lang="en-US" sz="1600" strike="noStrike" u="none">
              <a:solidFill>
                <a:srgbClr val="000000"/>
              </a:solidFill>
              <a:uFillTx/>
              <a:latin typeface="Open Sans"/>
            </a:endParaRPr>
          </a:p>
          <a:p>
            <a:pPr marL="457200" indent="-343080">
              <a:lnSpc>
                <a:spcPct val="200000"/>
              </a:lnSpc>
              <a:buClr>
                <a:srgbClr val="595959"/>
              </a:buClr>
              <a:buFont typeface="Arial"/>
              <a:buChar char="•"/>
            </a:pPr>
            <a:r>
              <a:rPr b="0" lang="en-US" sz="1600" strike="noStrike" u="none">
                <a:solidFill>
                  <a:schemeClr val="dk2"/>
                </a:solidFill>
                <a:uFillTx/>
                <a:latin typeface="Open Sans"/>
                <a:ea typeface="Open Sans"/>
              </a:rPr>
              <a:t>Create / Deploy Dashboards for Monitoring the K3S-Instance</a:t>
            </a:r>
            <a:endParaRPr b="0" lang="en-US" sz="1600" strike="noStrike" u="none">
              <a:solidFill>
                <a:srgbClr val="000000"/>
              </a:solidFill>
              <a:uFillTx/>
              <a:latin typeface="Open Sans"/>
            </a:endParaRPr>
          </a:p>
        </p:txBody>
      </p:sp>
    </p:spTree>
  </p:cSld>
  <mc:AlternateContent>
    <mc:Choice Requires="p14">
      <p:transition spd="slow" p14:dur="2000"/>
    </mc:Choice>
    <mc:Fallback>
      <p:transition spd="slow"/>
    </mc:Fallback>
  </mc:AlternateContent>
  <p:timing>
    <p:tnLst>
      <p:par>
        <p:cTn id="3375" dur="indefinite" restart="never" nodeType="tmRoot">
          <p:childTnLst>
            <p:seq>
              <p:cTn id="3376" dur="indefinite" nodeType="mainSeq">
                <p:childTnLst>
                  <p:par>
                    <p:cTn id="3377" fill="hold">
                      <p:stCondLst>
                        <p:cond delay="indefinite"/>
                      </p:stCondLst>
                      <p:childTnLst>
                        <p:par>
                          <p:cTn id="3378" fill="hold">
                            <p:stCondLst>
                              <p:cond delay="0"/>
                            </p:stCondLst>
                            <p:childTnLst>
                              <p:par>
                                <p:cTn id="3379" nodeType="clickEffect" fill="hold" presetClass="entr" presetID="1">
                                  <p:stCondLst>
                                    <p:cond delay="0"/>
                                  </p:stCondLst>
                                  <p:childTnLst>
                                    <p:set>
                                      <p:cBhvr>
                                        <p:cTn id="3380" dur="1" fill="hold">
                                          <p:stCondLst>
                                            <p:cond delay="0"/>
                                          </p:stCondLst>
                                        </p:cTn>
                                        <p:tgtEl>
                                          <p:spTgt spid="681">
                                            <p:txEl>
                                              <p:pRg st="0" end="0"/>
                                            </p:txEl>
                                          </p:spTgt>
                                        </p:tgtEl>
                                        <p:attrNameLst>
                                          <p:attrName>style.visibility</p:attrName>
                                        </p:attrNameLst>
                                      </p:cBhvr>
                                      <p:to>
                                        <p:strVal val="visible"/>
                                      </p:to>
                                    </p:set>
                                  </p:childTnLst>
                                </p:cTn>
                              </p:par>
                            </p:childTnLst>
                          </p:cTn>
                        </p:par>
                      </p:childTnLst>
                    </p:cTn>
                  </p:par>
                  <p:par>
                    <p:cTn id="3381" fill="hold">
                      <p:stCondLst>
                        <p:cond delay="indefinite"/>
                      </p:stCondLst>
                      <p:childTnLst>
                        <p:par>
                          <p:cTn id="3382" fill="hold">
                            <p:stCondLst>
                              <p:cond delay="0"/>
                            </p:stCondLst>
                            <p:childTnLst>
                              <p:par>
                                <p:cTn id="3383" nodeType="clickEffect" fill="hold" presetClass="entr" presetID="1">
                                  <p:stCondLst>
                                    <p:cond delay="0"/>
                                  </p:stCondLst>
                                  <p:childTnLst>
                                    <p:set>
                                      <p:cBhvr>
                                        <p:cTn id="3384" dur="1" fill="hold">
                                          <p:stCondLst>
                                            <p:cond delay="0"/>
                                          </p:stCondLst>
                                        </p:cTn>
                                        <p:tgtEl>
                                          <p:spTgt spid="681">
                                            <p:txEl>
                                              <p:pRg st="1" end="1"/>
                                            </p:txEl>
                                          </p:spTgt>
                                        </p:tgtEl>
                                        <p:attrNameLst>
                                          <p:attrName>style.visibility</p:attrName>
                                        </p:attrNameLst>
                                      </p:cBhvr>
                                      <p:to>
                                        <p:strVal val="visible"/>
                                      </p:to>
                                    </p:set>
                                  </p:childTnLst>
                                </p:cTn>
                              </p:par>
                            </p:childTnLst>
                          </p:cTn>
                        </p:par>
                      </p:childTnLst>
                    </p:cTn>
                  </p:par>
                  <p:par>
                    <p:cTn id="3385" fill="hold">
                      <p:stCondLst>
                        <p:cond delay="indefinite"/>
                      </p:stCondLst>
                      <p:childTnLst>
                        <p:par>
                          <p:cTn id="3386" fill="hold">
                            <p:stCondLst>
                              <p:cond delay="0"/>
                            </p:stCondLst>
                            <p:childTnLst>
                              <p:par>
                                <p:cTn id="3387" nodeType="clickEffect" fill="hold" presetClass="entr" presetID="1">
                                  <p:stCondLst>
                                    <p:cond delay="0"/>
                                  </p:stCondLst>
                                  <p:childTnLst>
                                    <p:set>
                                      <p:cBhvr>
                                        <p:cTn id="3388" dur="1" fill="hold">
                                          <p:stCondLst>
                                            <p:cond delay="0"/>
                                          </p:stCondLst>
                                        </p:cTn>
                                        <p:tgtEl>
                                          <p:spTgt spid="681">
                                            <p:txEl>
                                              <p:pRg st="2" end="2"/>
                                            </p:txEl>
                                          </p:spTgt>
                                        </p:tgtEl>
                                        <p:attrNameLst>
                                          <p:attrName>style.visibility</p:attrName>
                                        </p:attrNameLst>
                                      </p:cBhvr>
                                      <p:to>
                                        <p:strVal val="visible"/>
                                      </p:to>
                                    </p:set>
                                  </p:childTnLst>
                                </p:cTn>
                              </p:par>
                            </p:childTnLst>
                          </p:cTn>
                        </p:par>
                      </p:childTnLst>
                    </p:cTn>
                  </p:par>
                  <p:par>
                    <p:cTn id="3389" fill="hold">
                      <p:stCondLst>
                        <p:cond delay="indefinite"/>
                      </p:stCondLst>
                      <p:childTnLst>
                        <p:par>
                          <p:cTn id="3390" fill="hold">
                            <p:stCondLst>
                              <p:cond delay="0"/>
                            </p:stCondLst>
                            <p:childTnLst>
                              <p:par>
                                <p:cTn id="3391" nodeType="clickEffect" fill="hold" presetClass="entr" presetID="1">
                                  <p:stCondLst>
                                    <p:cond delay="0"/>
                                  </p:stCondLst>
                                  <p:childTnLst>
                                    <p:set>
                                      <p:cBhvr>
                                        <p:cTn id="3392" dur="1" fill="hold">
                                          <p:stCondLst>
                                            <p:cond delay="0"/>
                                          </p:stCondLst>
                                        </p:cTn>
                                        <p:tgtEl>
                                          <p:spTgt spid="681">
                                            <p:txEl>
                                              <p:pRg st="3" end="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82" name="PlaceHolder 1"/>
          <p:cNvSpPr>
            <a:spLocks noGrp="1"/>
          </p:cNvSpPr>
          <p:nvPr>
            <p:ph type="title"/>
          </p:nvPr>
        </p:nvSpPr>
        <p:spPr>
          <a:xfrm>
            <a:off x="311760" y="2151000"/>
            <a:ext cx="8520120" cy="841320"/>
          </a:xfrm>
          <a:prstGeom prst="rect">
            <a:avLst/>
          </a:prstGeom>
          <a:noFill/>
          <a:ln w="0">
            <a:noFill/>
          </a:ln>
        </p:spPr>
        <p:txBody>
          <a:bodyPr lIns="91440" rIns="91440" tIns="91440" bIns="91440" anchor="ctr">
            <a:noAutofit/>
          </a:bodyPr>
          <a:p>
            <a:pPr indent="0" algn="ctr">
              <a:lnSpc>
                <a:spcPct val="100000"/>
              </a:lnSpc>
              <a:buNone/>
            </a:pPr>
            <a:r>
              <a:rPr b="0" lang="en-US" sz="3600" strike="noStrike" u="none">
                <a:solidFill>
                  <a:schemeClr val="lt2">
                    <a:lumMod val="50000"/>
                  </a:schemeClr>
                </a:solidFill>
                <a:uFillTx/>
                <a:latin typeface="Open Sans"/>
                <a:ea typeface="Open Sans"/>
              </a:rPr>
              <a:t>Requirements Cloud-in-a-Box</a:t>
            </a:r>
            <a:endParaRPr b="0" lang="en-US" sz="36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20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83" name="PlaceHolder 1"/>
          <p:cNvSpPr>
            <a:spLocks noGrp="1"/>
          </p:cNvSpPr>
          <p:nvPr>
            <p:ph type="title"/>
          </p:nvPr>
        </p:nvSpPr>
        <p:spPr>
          <a:xfrm>
            <a:off x="311760" y="444960"/>
            <a:ext cx="7683120" cy="609840"/>
          </a:xfrm>
          <a:prstGeom prst="rect">
            <a:avLst/>
          </a:prstGeom>
          <a:noFill/>
          <a:ln w="0">
            <a:noFill/>
          </a:ln>
        </p:spPr>
        <p:txBody>
          <a:bodyPr lIns="91440" rIns="91440" tIns="91440" bIns="91440" anchor="t">
            <a:noAutofit/>
          </a:bodyPr>
          <a:p>
            <a:pPr indent="0">
              <a:lnSpc>
                <a:spcPct val="100000"/>
              </a:lnSpc>
              <a:buNone/>
            </a:pPr>
            <a:r>
              <a:rPr b="0" lang="en-US" sz="2800" strike="noStrike" u="none">
                <a:solidFill>
                  <a:schemeClr val="dk1"/>
                </a:solidFill>
                <a:uFillTx/>
                <a:latin typeface="Open Sans"/>
                <a:ea typeface="Open Sans"/>
              </a:rPr>
              <a:t>CIAB Minimum Requirements</a:t>
            </a:r>
            <a:endParaRPr b="0" lang="en-US" sz="2800" strike="noStrike" u="none">
              <a:solidFill>
                <a:srgbClr val="000000"/>
              </a:solidFill>
              <a:uFillTx/>
              <a:latin typeface="Arial"/>
            </a:endParaRPr>
          </a:p>
        </p:txBody>
      </p:sp>
      <p:sp>
        <p:nvSpPr>
          <p:cNvPr id="684" name="PlaceHolder 2"/>
          <p:cNvSpPr>
            <a:spLocks noGrp="1"/>
          </p:cNvSpPr>
          <p:nvPr>
            <p:ph/>
          </p:nvPr>
        </p:nvSpPr>
        <p:spPr>
          <a:xfrm>
            <a:off x="311760" y="1152360"/>
            <a:ext cx="8520120" cy="3416040"/>
          </a:xfrm>
          <a:prstGeom prst="rect">
            <a:avLst/>
          </a:prstGeom>
          <a:noFill/>
          <a:ln w="0">
            <a:noFill/>
          </a:ln>
        </p:spPr>
        <p:txBody>
          <a:bodyPr lIns="91440" rIns="91440" tIns="91440" bIns="91440" anchor="t">
            <a:noAutofit/>
          </a:bodyPr>
          <a:p>
            <a:pPr marL="457200" indent="-343080">
              <a:lnSpc>
                <a:spcPct val="200000"/>
              </a:lnSpc>
              <a:buClr>
                <a:srgbClr val="595959"/>
              </a:buClr>
              <a:buFont typeface="Arial"/>
              <a:buChar char="•"/>
            </a:pPr>
            <a:r>
              <a:rPr b="0" lang="en-US" sz="1600" strike="noStrike" u="none">
                <a:solidFill>
                  <a:schemeClr val="dk2"/>
                </a:solidFill>
                <a:uFillTx/>
                <a:latin typeface="Open Sans"/>
                <a:ea typeface="Open Sans"/>
              </a:rPr>
              <a:t>32 GB RAM</a:t>
            </a:r>
            <a:endParaRPr b="0" lang="en-US" sz="1600" strike="noStrike" u="none">
              <a:solidFill>
                <a:srgbClr val="000000"/>
              </a:solidFill>
              <a:uFillTx/>
              <a:latin typeface="Open Sans"/>
            </a:endParaRPr>
          </a:p>
          <a:p>
            <a:pPr marL="457200" indent="-343080">
              <a:lnSpc>
                <a:spcPct val="200000"/>
              </a:lnSpc>
              <a:buClr>
                <a:srgbClr val="595959"/>
              </a:buClr>
              <a:buFont typeface="Arial"/>
              <a:buChar char="•"/>
            </a:pPr>
            <a:r>
              <a:rPr b="0" lang="en-US" sz="1600" strike="noStrike" u="none">
                <a:solidFill>
                  <a:schemeClr val="dk2"/>
                </a:solidFill>
                <a:uFillTx/>
                <a:latin typeface="Open Sans"/>
                <a:ea typeface="Open Sans"/>
              </a:rPr>
              <a:t>1 TB Storage</a:t>
            </a:r>
            <a:endParaRPr b="0" lang="en-US" sz="1600" strike="noStrike" u="none">
              <a:solidFill>
                <a:srgbClr val="000000"/>
              </a:solidFill>
              <a:uFillTx/>
              <a:latin typeface="Open Sans"/>
            </a:endParaRPr>
          </a:p>
          <a:p>
            <a:pPr marL="457200" indent="-343080">
              <a:lnSpc>
                <a:spcPct val="200000"/>
              </a:lnSpc>
              <a:buClr>
                <a:srgbClr val="595959"/>
              </a:buClr>
              <a:buFont typeface="Arial"/>
              <a:buChar char="•"/>
            </a:pPr>
            <a:r>
              <a:rPr b="0" lang="en-US" sz="1600" strike="noStrike" u="none">
                <a:solidFill>
                  <a:schemeClr val="dk2"/>
                </a:solidFill>
                <a:uFillTx/>
                <a:latin typeface="Open Sans"/>
                <a:ea typeface="Open Sans"/>
              </a:rPr>
              <a:t>4 Core CPU</a:t>
            </a:r>
            <a:endParaRPr b="0" lang="en-US" sz="1600" strike="noStrike" u="none">
              <a:solidFill>
                <a:srgbClr val="000000"/>
              </a:solidFill>
              <a:uFillTx/>
              <a:latin typeface="Open Sans"/>
            </a:endParaRPr>
          </a:p>
        </p:txBody>
      </p:sp>
    </p:spTree>
  </p:cSld>
  <mc:AlternateContent>
    <mc:Choice Requires="p14">
      <p:transition spd="slow" p14:dur="2000"/>
    </mc:Choice>
    <mc:Fallback>
      <p:transition spd="slow"/>
    </mc:Fallback>
  </mc:AlternateContent>
  <p:timing>
    <p:tnLst>
      <p:par>
        <p:cTn id="3393" dur="indefinite" restart="never" nodeType="tmRoot">
          <p:childTnLst>
            <p:seq>
              <p:cTn id="3394" dur="indefinite" nodeType="mainSeq">
                <p:childTnLst>
                  <p:par>
                    <p:cTn id="3395" fill="hold">
                      <p:stCondLst>
                        <p:cond delay="indefinite"/>
                      </p:stCondLst>
                      <p:childTnLst>
                        <p:par>
                          <p:cTn id="3396" fill="hold">
                            <p:stCondLst>
                              <p:cond delay="0"/>
                            </p:stCondLst>
                            <p:childTnLst>
                              <p:par>
                                <p:cTn id="3397" nodeType="clickEffect" fill="hold" presetClass="entr" presetID="1">
                                  <p:stCondLst>
                                    <p:cond delay="0"/>
                                  </p:stCondLst>
                                  <p:childTnLst>
                                    <p:set>
                                      <p:cBhvr>
                                        <p:cTn id="3398" dur="1" fill="hold">
                                          <p:stCondLst>
                                            <p:cond delay="0"/>
                                          </p:stCondLst>
                                        </p:cTn>
                                        <p:tgtEl>
                                          <p:spTgt spid="684">
                                            <p:txEl>
                                              <p:pRg st="0" end="0"/>
                                            </p:txEl>
                                          </p:spTgt>
                                        </p:tgtEl>
                                        <p:attrNameLst>
                                          <p:attrName>style.visibility</p:attrName>
                                        </p:attrNameLst>
                                      </p:cBhvr>
                                      <p:to>
                                        <p:strVal val="visible"/>
                                      </p:to>
                                    </p:set>
                                  </p:childTnLst>
                                </p:cTn>
                              </p:par>
                            </p:childTnLst>
                          </p:cTn>
                        </p:par>
                      </p:childTnLst>
                    </p:cTn>
                  </p:par>
                  <p:par>
                    <p:cTn id="3399" fill="hold">
                      <p:stCondLst>
                        <p:cond delay="indefinite"/>
                      </p:stCondLst>
                      <p:childTnLst>
                        <p:par>
                          <p:cTn id="3400" fill="hold">
                            <p:stCondLst>
                              <p:cond delay="0"/>
                            </p:stCondLst>
                            <p:childTnLst>
                              <p:par>
                                <p:cTn id="3401" nodeType="clickEffect" fill="hold" presetClass="entr" presetID="1">
                                  <p:stCondLst>
                                    <p:cond delay="0"/>
                                  </p:stCondLst>
                                  <p:childTnLst>
                                    <p:set>
                                      <p:cBhvr>
                                        <p:cTn id="3402" dur="1" fill="hold">
                                          <p:stCondLst>
                                            <p:cond delay="0"/>
                                          </p:stCondLst>
                                        </p:cTn>
                                        <p:tgtEl>
                                          <p:spTgt spid="684">
                                            <p:txEl>
                                              <p:pRg st="1" end="1"/>
                                            </p:txEl>
                                          </p:spTgt>
                                        </p:tgtEl>
                                        <p:attrNameLst>
                                          <p:attrName>style.visibility</p:attrName>
                                        </p:attrNameLst>
                                      </p:cBhvr>
                                      <p:to>
                                        <p:strVal val="visible"/>
                                      </p:to>
                                    </p:set>
                                  </p:childTnLst>
                                </p:cTn>
                              </p:par>
                            </p:childTnLst>
                          </p:cTn>
                        </p:par>
                      </p:childTnLst>
                    </p:cTn>
                  </p:par>
                  <p:par>
                    <p:cTn id="3403" fill="hold">
                      <p:stCondLst>
                        <p:cond delay="indefinite"/>
                      </p:stCondLst>
                      <p:childTnLst>
                        <p:par>
                          <p:cTn id="3404" fill="hold">
                            <p:stCondLst>
                              <p:cond delay="0"/>
                            </p:stCondLst>
                            <p:childTnLst>
                              <p:par>
                                <p:cTn id="3405" nodeType="clickEffect" fill="hold" presetClass="entr" presetID="1">
                                  <p:stCondLst>
                                    <p:cond delay="0"/>
                                  </p:stCondLst>
                                  <p:childTnLst>
                                    <p:set>
                                      <p:cBhvr>
                                        <p:cTn id="3406" dur="1" fill="hold">
                                          <p:stCondLst>
                                            <p:cond delay="0"/>
                                          </p:stCondLst>
                                        </p:cTn>
                                        <p:tgtEl>
                                          <p:spTgt spid="684">
                                            <p:txEl>
                                              <p:pRg st="2" end="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85" name="PlaceHolder 1"/>
          <p:cNvSpPr>
            <a:spLocks noGrp="1"/>
          </p:cNvSpPr>
          <p:nvPr>
            <p:ph type="subTitle"/>
          </p:nvPr>
        </p:nvSpPr>
        <p:spPr>
          <a:xfrm>
            <a:off x="381960" y="3725280"/>
            <a:ext cx="8520120" cy="792360"/>
          </a:xfrm>
          <a:prstGeom prst="rect">
            <a:avLst/>
          </a:prstGeom>
          <a:noFill/>
          <a:ln w="0">
            <a:noFill/>
          </a:ln>
        </p:spPr>
        <p:txBody>
          <a:bodyPr lIns="91440" rIns="91440" tIns="91440" bIns="91440" anchor="t">
            <a:noAutofit/>
          </a:bodyPr>
          <a:p>
            <a:pPr marL="457200" indent="-343080" algn="ctr">
              <a:lnSpc>
                <a:spcPct val="100000"/>
              </a:lnSpc>
              <a:tabLst>
                <a:tab algn="l" pos="0"/>
              </a:tabLst>
            </a:pPr>
            <a:r>
              <a:rPr b="0" lang="en-US" sz="2800" strike="noStrike" u="none">
                <a:solidFill>
                  <a:schemeClr val="lt2">
                    <a:lumMod val="50000"/>
                  </a:schemeClr>
                </a:solidFill>
                <a:uFillTx/>
                <a:latin typeface="Open Sans"/>
                <a:ea typeface="Open Sans"/>
              </a:rPr>
              <a:t>Let’s Stay in Touch!</a:t>
            </a:r>
            <a:endParaRPr b="0" lang="en-US" sz="28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20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86" name="PlaceHolder 1"/>
          <p:cNvSpPr>
            <a:spLocks noGrp="1"/>
          </p:cNvSpPr>
          <p:nvPr>
            <p:ph type="title"/>
          </p:nvPr>
        </p:nvSpPr>
        <p:spPr>
          <a:xfrm>
            <a:off x="311760" y="444960"/>
            <a:ext cx="7683120" cy="609840"/>
          </a:xfrm>
          <a:prstGeom prst="rect">
            <a:avLst/>
          </a:prstGeom>
          <a:noFill/>
          <a:ln w="0">
            <a:noFill/>
          </a:ln>
        </p:spPr>
        <p:txBody>
          <a:bodyPr lIns="91440" rIns="91440" tIns="91440" bIns="91440" anchor="t">
            <a:noAutofit/>
          </a:bodyPr>
          <a:p>
            <a:pPr indent="0">
              <a:lnSpc>
                <a:spcPct val="100000"/>
              </a:lnSpc>
              <a:buNone/>
            </a:pPr>
            <a:r>
              <a:rPr b="0" lang="en-US" sz="2800" strike="noStrike" u="none">
                <a:solidFill>
                  <a:schemeClr val="dk1"/>
                </a:solidFill>
                <a:uFillTx/>
                <a:latin typeface="Open Sans"/>
                <a:ea typeface="Open Sans"/>
              </a:rPr>
              <a:t>Let’s Stay in Toch</a:t>
            </a:r>
            <a:endParaRPr b="0" lang="en-US" sz="2800" strike="noStrike" u="none">
              <a:solidFill>
                <a:srgbClr val="000000"/>
              </a:solidFill>
              <a:uFillTx/>
              <a:latin typeface="Arial"/>
            </a:endParaRPr>
          </a:p>
        </p:txBody>
      </p:sp>
      <p:sp>
        <p:nvSpPr>
          <p:cNvPr id="687" name="PlaceHolder 2"/>
          <p:cNvSpPr>
            <a:spLocks noGrp="1"/>
          </p:cNvSpPr>
          <p:nvPr>
            <p:ph/>
          </p:nvPr>
        </p:nvSpPr>
        <p:spPr>
          <a:xfrm>
            <a:off x="311760" y="1152360"/>
            <a:ext cx="8520120" cy="3416040"/>
          </a:xfrm>
          <a:prstGeom prst="rect">
            <a:avLst/>
          </a:prstGeom>
          <a:noFill/>
          <a:ln w="0">
            <a:noFill/>
          </a:ln>
        </p:spPr>
        <p:txBody>
          <a:bodyPr lIns="91440" rIns="91440" tIns="91440" bIns="91440" anchor="t">
            <a:noAutofit/>
          </a:bodyPr>
          <a:p>
            <a:pPr marL="457200" indent="-343080">
              <a:lnSpc>
                <a:spcPct val="200000"/>
              </a:lnSpc>
              <a:buClr>
                <a:srgbClr val="595959"/>
              </a:buClr>
              <a:buFont typeface="Arial"/>
              <a:buChar char="•"/>
            </a:pPr>
            <a:r>
              <a:rPr b="0" lang="en-US" sz="1600" strike="noStrike" u="none">
                <a:solidFill>
                  <a:schemeClr val="dk2"/>
                </a:solidFill>
                <a:uFillTx/>
                <a:latin typeface="Open Sans"/>
                <a:ea typeface="Open Sans"/>
              </a:rPr>
              <a:t>Karsten Samaschke</a:t>
            </a:r>
            <a:endParaRPr b="0" lang="en-US" sz="1600" strike="noStrike" u="none">
              <a:solidFill>
                <a:srgbClr val="000000"/>
              </a:solidFill>
              <a:uFillTx/>
              <a:latin typeface="Open Sans"/>
            </a:endParaRPr>
          </a:p>
          <a:p>
            <a:pPr marL="457200" indent="-343080">
              <a:lnSpc>
                <a:spcPct val="200000"/>
              </a:lnSpc>
              <a:buClr>
                <a:srgbClr val="595959"/>
              </a:buClr>
              <a:buFont typeface="Arial"/>
              <a:buChar char="•"/>
            </a:pPr>
            <a:r>
              <a:rPr b="0" lang="en-US" sz="1600" strike="noStrike" u="none">
                <a:solidFill>
                  <a:schemeClr val="dk2"/>
                </a:solidFill>
                <a:uFillTx/>
                <a:latin typeface="Open Sans"/>
                <a:ea typeface="Open Sans"/>
              </a:rPr>
              <a:t>Email: </a:t>
            </a:r>
            <a:r>
              <a:rPr b="0" lang="en-US" sz="1600" strike="noStrike" u="sng">
                <a:solidFill>
                  <a:schemeClr val="dk2"/>
                </a:solidFill>
                <a:uFillTx/>
                <a:latin typeface="Open Sans"/>
                <a:ea typeface="Open Sans"/>
                <a:hlinkClick r:id="rId1"/>
              </a:rPr>
              <a:t>karsten@vanillacore.net</a:t>
            </a:r>
            <a:endParaRPr b="0" lang="en-US" sz="1600" strike="noStrike" u="none">
              <a:solidFill>
                <a:srgbClr val="000000"/>
              </a:solidFill>
              <a:uFillTx/>
              <a:latin typeface="Open Sans"/>
            </a:endParaRPr>
          </a:p>
          <a:p>
            <a:pPr marL="457200" indent="-343080">
              <a:lnSpc>
                <a:spcPct val="200000"/>
              </a:lnSpc>
              <a:buClr>
                <a:srgbClr val="595959"/>
              </a:buClr>
              <a:buFont typeface="Arial"/>
              <a:buChar char="•"/>
            </a:pPr>
            <a:r>
              <a:rPr b="0" lang="en-US" sz="1600" strike="noStrike" u="none">
                <a:solidFill>
                  <a:schemeClr val="dk2"/>
                </a:solidFill>
                <a:uFillTx/>
                <a:latin typeface="Open Sans"/>
                <a:ea typeface="Open Sans"/>
              </a:rPr>
              <a:t>Homepage: </a:t>
            </a:r>
            <a:r>
              <a:rPr b="0" lang="en-US" sz="1600" strike="noStrike" u="sng">
                <a:solidFill>
                  <a:schemeClr val="dk2"/>
                </a:solidFill>
                <a:uFillTx/>
                <a:latin typeface="Open Sans"/>
                <a:ea typeface="Open Sans"/>
                <a:hlinkClick r:id="rId2"/>
              </a:rPr>
              <a:t>https://vanillacore.net</a:t>
            </a:r>
            <a:r>
              <a:rPr b="0" lang="en-US" sz="1600" strike="noStrike" u="none">
                <a:solidFill>
                  <a:schemeClr val="dk2"/>
                </a:solidFill>
                <a:uFillTx/>
                <a:latin typeface="Open Sans"/>
                <a:ea typeface="Open Sans"/>
              </a:rPr>
              <a:t> (from Feb 15th!)</a:t>
            </a:r>
            <a:endParaRPr b="0" lang="en-US" sz="1600" strike="noStrike" u="none">
              <a:solidFill>
                <a:srgbClr val="000000"/>
              </a:solidFill>
              <a:uFillTx/>
              <a:latin typeface="Open Sans"/>
            </a:endParaRPr>
          </a:p>
          <a:p>
            <a:pPr marL="457200" indent="-343080">
              <a:lnSpc>
                <a:spcPct val="200000"/>
              </a:lnSpc>
              <a:buClr>
                <a:srgbClr val="595959"/>
              </a:buClr>
              <a:buFont typeface="Arial"/>
              <a:buChar char="•"/>
            </a:pPr>
            <a:r>
              <a:rPr b="0" lang="en-US" sz="1600" strike="noStrike" u="none">
                <a:solidFill>
                  <a:schemeClr val="dk2"/>
                </a:solidFill>
                <a:uFillTx/>
                <a:latin typeface="Open Sans"/>
                <a:ea typeface="Open Sans"/>
              </a:rPr>
              <a:t>LinkedIn: </a:t>
            </a:r>
            <a:r>
              <a:rPr b="0" lang="en-US" sz="1600" strike="noStrike" u="sng">
                <a:solidFill>
                  <a:schemeClr val="dk2"/>
                </a:solidFill>
                <a:uFillTx/>
                <a:latin typeface="Open Sans"/>
                <a:ea typeface="Open Sans"/>
                <a:hlinkClick r:id="rId3"/>
              </a:rPr>
              <a:t>https://www.linkedin.com/in/samaschke/</a:t>
            </a:r>
            <a:r>
              <a:rPr b="0" lang="en-US" sz="1600" strike="noStrike" u="none">
                <a:solidFill>
                  <a:schemeClr val="dk2"/>
                </a:solidFill>
                <a:uFillTx/>
                <a:latin typeface="Open Sans"/>
                <a:ea typeface="Open Sans"/>
              </a:rPr>
              <a:t> </a:t>
            </a:r>
            <a:endParaRPr b="0" lang="en-US" sz="1600" strike="noStrike" u="none">
              <a:solidFill>
                <a:srgbClr val="000000"/>
              </a:solidFill>
              <a:uFillTx/>
              <a:latin typeface="Open Sans"/>
            </a:endParaRPr>
          </a:p>
          <a:p>
            <a:pPr marL="457200" indent="-343080">
              <a:lnSpc>
                <a:spcPct val="200000"/>
              </a:lnSpc>
              <a:buClr>
                <a:srgbClr val="595959"/>
              </a:buClr>
              <a:buFont typeface="Arial"/>
              <a:buChar char="•"/>
            </a:pPr>
            <a:r>
              <a:rPr b="0" lang="en-US" sz="1600" strike="noStrike" u="none">
                <a:solidFill>
                  <a:schemeClr val="dk2"/>
                </a:solidFill>
                <a:uFillTx/>
                <a:latin typeface="Open Sans"/>
                <a:ea typeface="Open Sans"/>
              </a:rPr>
              <a:t>WhatsApp: +491717888155 or +971501888009</a:t>
            </a:r>
            <a:endParaRPr b="0" lang="en-US" sz="1600" strike="noStrike" u="none">
              <a:solidFill>
                <a:srgbClr val="000000"/>
              </a:solidFill>
              <a:uFillTx/>
              <a:latin typeface="Open Sans"/>
            </a:endParaRPr>
          </a:p>
        </p:txBody>
      </p:sp>
    </p:spTree>
  </p:cSld>
  <mc:AlternateContent>
    <mc:Choice Requires="p14">
      <p:transition spd="slow" p14:dur="2000"/>
    </mc:Choice>
    <mc:Fallback>
      <p:transition spd="slow"/>
    </mc:Fallback>
  </mc:AlternateContent>
  <p:timing>
    <p:tnLst>
      <p:par>
        <p:cTn id="3407" dur="indefinite" restart="never" nodeType="tmRoot">
          <p:childTnLst>
            <p:seq>
              <p:cTn id="3408" dur="indefinite" nodeType="mainSeq">
                <p:childTnLst>
                  <p:par>
                    <p:cTn id="3409" fill="hold">
                      <p:stCondLst>
                        <p:cond delay="indefinite"/>
                      </p:stCondLst>
                      <p:childTnLst>
                        <p:par>
                          <p:cTn id="3410" fill="hold">
                            <p:stCondLst>
                              <p:cond delay="0"/>
                            </p:stCondLst>
                            <p:childTnLst>
                              <p:par>
                                <p:cTn id="3411" nodeType="clickEffect" fill="hold" presetClass="entr" presetID="1">
                                  <p:stCondLst>
                                    <p:cond delay="0"/>
                                  </p:stCondLst>
                                  <p:childTnLst>
                                    <p:set>
                                      <p:cBhvr>
                                        <p:cTn id="3412" dur="1" fill="hold">
                                          <p:stCondLst>
                                            <p:cond delay="0"/>
                                          </p:stCondLst>
                                        </p:cTn>
                                        <p:tgtEl>
                                          <p:spTgt spid="687">
                                            <p:txEl>
                                              <p:pRg st="0" end="0"/>
                                            </p:txEl>
                                          </p:spTgt>
                                        </p:tgtEl>
                                        <p:attrNameLst>
                                          <p:attrName>style.visibility</p:attrName>
                                        </p:attrNameLst>
                                      </p:cBhvr>
                                      <p:to>
                                        <p:strVal val="visible"/>
                                      </p:to>
                                    </p:set>
                                  </p:childTnLst>
                                </p:cTn>
                              </p:par>
                            </p:childTnLst>
                          </p:cTn>
                        </p:par>
                      </p:childTnLst>
                    </p:cTn>
                  </p:par>
                  <p:par>
                    <p:cTn id="3413" fill="hold">
                      <p:stCondLst>
                        <p:cond delay="indefinite"/>
                      </p:stCondLst>
                      <p:childTnLst>
                        <p:par>
                          <p:cTn id="3414" fill="hold">
                            <p:stCondLst>
                              <p:cond delay="0"/>
                            </p:stCondLst>
                            <p:childTnLst>
                              <p:par>
                                <p:cTn id="3415" nodeType="clickEffect" fill="hold" presetClass="entr" presetID="1">
                                  <p:stCondLst>
                                    <p:cond delay="0"/>
                                  </p:stCondLst>
                                  <p:childTnLst>
                                    <p:set>
                                      <p:cBhvr>
                                        <p:cTn id="3416" dur="1" fill="hold">
                                          <p:stCondLst>
                                            <p:cond delay="0"/>
                                          </p:stCondLst>
                                        </p:cTn>
                                        <p:tgtEl>
                                          <p:spTgt spid="687">
                                            <p:txEl>
                                              <p:pRg st="1" end="1"/>
                                            </p:txEl>
                                          </p:spTgt>
                                        </p:tgtEl>
                                        <p:attrNameLst>
                                          <p:attrName>style.visibility</p:attrName>
                                        </p:attrNameLst>
                                      </p:cBhvr>
                                      <p:to>
                                        <p:strVal val="visible"/>
                                      </p:to>
                                    </p:set>
                                  </p:childTnLst>
                                </p:cTn>
                              </p:par>
                            </p:childTnLst>
                          </p:cTn>
                        </p:par>
                      </p:childTnLst>
                    </p:cTn>
                  </p:par>
                  <p:par>
                    <p:cTn id="3417" fill="hold">
                      <p:stCondLst>
                        <p:cond delay="indefinite"/>
                      </p:stCondLst>
                      <p:childTnLst>
                        <p:par>
                          <p:cTn id="3418" fill="hold">
                            <p:stCondLst>
                              <p:cond delay="0"/>
                            </p:stCondLst>
                            <p:childTnLst>
                              <p:par>
                                <p:cTn id="3419" nodeType="clickEffect" fill="hold" presetClass="entr" presetID="1">
                                  <p:stCondLst>
                                    <p:cond delay="0"/>
                                  </p:stCondLst>
                                  <p:childTnLst>
                                    <p:set>
                                      <p:cBhvr>
                                        <p:cTn id="3420" dur="1" fill="hold">
                                          <p:stCondLst>
                                            <p:cond delay="0"/>
                                          </p:stCondLst>
                                        </p:cTn>
                                        <p:tgtEl>
                                          <p:spTgt spid="687">
                                            <p:txEl>
                                              <p:pRg st="2" end="2"/>
                                            </p:txEl>
                                          </p:spTgt>
                                        </p:tgtEl>
                                        <p:attrNameLst>
                                          <p:attrName>style.visibility</p:attrName>
                                        </p:attrNameLst>
                                      </p:cBhvr>
                                      <p:to>
                                        <p:strVal val="visible"/>
                                      </p:to>
                                    </p:set>
                                  </p:childTnLst>
                                </p:cTn>
                              </p:par>
                            </p:childTnLst>
                          </p:cTn>
                        </p:par>
                      </p:childTnLst>
                    </p:cTn>
                  </p:par>
                  <p:par>
                    <p:cTn id="3421" fill="hold">
                      <p:stCondLst>
                        <p:cond delay="indefinite"/>
                      </p:stCondLst>
                      <p:childTnLst>
                        <p:par>
                          <p:cTn id="3422" fill="hold">
                            <p:stCondLst>
                              <p:cond delay="0"/>
                            </p:stCondLst>
                            <p:childTnLst>
                              <p:par>
                                <p:cTn id="3423" nodeType="clickEffect" fill="hold" presetClass="entr" presetID="1">
                                  <p:stCondLst>
                                    <p:cond delay="0"/>
                                  </p:stCondLst>
                                  <p:childTnLst>
                                    <p:set>
                                      <p:cBhvr>
                                        <p:cTn id="3424" dur="1" fill="hold">
                                          <p:stCondLst>
                                            <p:cond delay="0"/>
                                          </p:stCondLst>
                                        </p:cTn>
                                        <p:tgtEl>
                                          <p:spTgt spid="687">
                                            <p:txEl>
                                              <p:pRg st="3" end="3"/>
                                            </p:txEl>
                                          </p:spTgt>
                                        </p:tgtEl>
                                        <p:attrNameLst>
                                          <p:attrName>style.visibility</p:attrName>
                                        </p:attrNameLst>
                                      </p:cBhvr>
                                      <p:to>
                                        <p:strVal val="visible"/>
                                      </p:to>
                                    </p:set>
                                  </p:childTnLst>
                                </p:cTn>
                              </p:par>
                            </p:childTnLst>
                          </p:cTn>
                        </p:par>
                      </p:childTnLst>
                    </p:cTn>
                  </p:par>
                  <p:par>
                    <p:cTn id="3425" fill="hold">
                      <p:stCondLst>
                        <p:cond delay="indefinite"/>
                      </p:stCondLst>
                      <p:childTnLst>
                        <p:par>
                          <p:cTn id="3426" fill="hold">
                            <p:stCondLst>
                              <p:cond delay="0"/>
                            </p:stCondLst>
                            <p:childTnLst>
                              <p:par>
                                <p:cTn id="3427" nodeType="clickEffect" fill="hold" presetClass="entr" presetID="1">
                                  <p:stCondLst>
                                    <p:cond delay="0"/>
                                  </p:stCondLst>
                                  <p:childTnLst>
                                    <p:set>
                                      <p:cBhvr>
                                        <p:cTn id="3428" dur="1" fill="hold">
                                          <p:stCondLst>
                                            <p:cond delay="0"/>
                                          </p:stCondLst>
                                        </p:cTn>
                                        <p:tgtEl>
                                          <p:spTgt spid="687">
                                            <p:txEl>
                                              <p:pRg st="4" end="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rPr sz="3600" b="0">
                <a:solidFill>
                  <a:srgbClr val="444444"/>
                </a:solidFill>
                <a:latin typeface="Open Sans"/>
              </a:rPr>
              <a:t>Abstract Factory - Problem</a:t>
            </a:r>
          </a:p>
        </p:txBody>
      </p:sp>
      <p:sp>
        <p:nvSpPr>
          <p:cNvPr id="3" name="Subtitle 2"/>
          <p:cNvSpPr>
            <a:spLocks noGrp="1"/>
          </p:cNvSpPr>
          <p:nvPr>
            <p:ph type="subTitle"/>
          </p:nvPr>
        </p:nvSpPr>
        <p:spPr/>
        <p:txBody>
          <a:bodyPr anchor="t" tIns="152400" bIns="152400" lIns="152400" rIns="152400"/>
          <a:lstStyle/>
          <a:p/>
          <a:p>
            <a:pPr>
              <a:spcBef>
                <a:spcPts val="0"/>
              </a:spcBef>
              <a:spcAft>
                <a:spcPts val="1000"/>
              </a:spcAft>
              <a:defRPr sz="1800">
                <a:latin typeface="Open Sans Light"/>
              </a:defRPr>
            </a:pPr>
            <a:r>
              <a:t>Problem: Familien von verwandten Objekten</a:t>
            </a:r>
          </a:p>
          <a:p>
            <a:pPr>
              <a:spcBef>
                <a:spcPts val="400"/>
              </a:spcBef>
              <a:spcAft>
                <a:spcPts val="1000"/>
              </a:spcAft>
              <a:defRPr sz="1800">
                <a:latin typeface="Open Sans Light"/>
              </a:defRPr>
            </a:pPr>
          </a:p>
          <a:p>
            <a:pPr>
              <a:spcBef>
                <a:spcPts val="400"/>
              </a:spcBef>
              <a:spcAft>
                <a:spcPts val="1000"/>
              </a:spcAft>
              <a:defRPr sz="1800">
                <a:latin typeface="Open Sans Light"/>
              </a:defRPr>
            </a:pPr>
            <a:r>
              <a:t>Telekom-Szenario: UI-Komponenten für verschiedene Plattformen</a:t>
            </a:r>
          </a:p>
          <a:p>
            <a:pPr>
              <a:spcBef>
                <a:spcPts val="400"/>
              </a:spcBef>
              <a:spcAft>
                <a:spcPts val="1000"/>
              </a:spcAft>
              <a:defRPr sz="1800">
                <a:latin typeface="Open Sans Light"/>
              </a:defRPr>
            </a:pPr>
            <a:r>
              <a:t>• Desktop-Anwendung (Swing)</a:t>
            </a:r>
          </a:p>
          <a:p>
            <a:pPr>
              <a:spcBef>
                <a:spcPts val="400"/>
              </a:spcBef>
              <a:spcAft>
                <a:spcPts val="1000"/>
              </a:spcAft>
              <a:defRPr sz="1800">
                <a:latin typeface="Open Sans Light"/>
              </a:defRPr>
            </a:pPr>
            <a:r>
              <a:t>• Web-Anwendung (HTML)</a:t>
            </a:r>
          </a:p>
          <a:p>
            <a:pPr>
              <a:spcBef>
                <a:spcPts val="400"/>
              </a:spcBef>
              <a:spcAft>
                <a:spcPts val="1000"/>
              </a:spcAft>
              <a:defRPr sz="1800">
                <a:latin typeface="Open Sans Light"/>
              </a:defRPr>
            </a:pPr>
            <a:r>
              <a:t>• Mobile-App (Native)</a:t>
            </a:r>
          </a:p>
          <a:p>
            <a:pPr>
              <a:spcBef>
                <a:spcPts val="400"/>
              </a:spcBef>
              <a:spcAft>
                <a:spcPts val="1000"/>
              </a:spcAft>
              <a:defRPr sz="1800">
                <a:latin typeface="Open Sans Light"/>
              </a:defRPr>
            </a:pPr>
          </a:p>
          <a:p>
            <a:pPr>
              <a:spcBef>
                <a:spcPts val="400"/>
              </a:spcBef>
              <a:spcAft>
                <a:spcPts val="1000"/>
              </a:spcAft>
              <a:defRPr sz="1800">
                <a:latin typeface="Open Sans Light"/>
              </a:defRPr>
            </a:pPr>
            <a:r>
              <a:t>Jede Plattform benötigt:</a:t>
            </a:r>
          </a:p>
          <a:p>
            <a:pPr>
              <a:spcBef>
                <a:spcPts val="400"/>
              </a:spcBef>
              <a:spcAft>
                <a:spcPts val="1000"/>
              </a:spcAft>
              <a:defRPr sz="1800">
                <a:latin typeface="Open Sans Light"/>
              </a:defRPr>
            </a:pPr>
            <a:r>
              <a:t>• Button, TextField, Dialog, Menu</a:t>
            </a:r>
          </a:p>
          <a:p>
            <a:pPr>
              <a:spcBef>
                <a:spcPts val="400"/>
              </a:spcBef>
              <a:spcAft>
                <a:spcPts val="1000"/>
              </a:spcAft>
              <a:defRPr sz="1800">
                <a:latin typeface="Open Sans Light"/>
              </a:defRPr>
            </a:pPr>
            <a:r>
              <a:t>• Konsistentes Look &amp; Feel pro Plattform</a:t>
            </a:r>
          </a:p>
          <a:p>
            <a:pPr>
              <a:spcBef>
                <a:spcPts val="400"/>
              </a:spcBef>
              <a:spcAft>
                <a:spcPts val="1000"/>
              </a:spcAft>
              <a:defRPr sz="1800">
                <a:latin typeface="Open Sans Light"/>
              </a:defRPr>
            </a:pPr>
            <a:r>
              <a:t>• Austauschbarkeit zwischen Plattformen</a:t>
            </a:r>
          </a:p>
        </p:txBody>
      </p:sp>
    </p:spTree>
  </p:cSld>
  <p:clrMapOvr>
    <a:masterClrMapping/>
  </p:clrMapOvr>
</p:sld>
</file>

<file path=ppt/slides/slide2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rPr sz="3600" b="0">
                <a:solidFill>
                  <a:srgbClr val="444444"/>
                </a:solidFill>
                <a:latin typeface="Open Sans"/>
              </a:rPr>
              <a:t>Abstract Factory - Problem</a:t>
            </a:r>
          </a:p>
        </p:txBody>
      </p:sp>
      <p:sp>
        <p:nvSpPr>
          <p:cNvPr id="3" name="Subtitle 2"/>
          <p:cNvSpPr>
            <a:spLocks noGrp="1"/>
          </p:cNvSpPr>
          <p:nvPr>
            <p:ph type="subTitle"/>
          </p:nvPr>
        </p:nvSpPr>
        <p:spPr/>
        <p:txBody>
          <a:bodyPr anchor="t" tIns="152400" bIns="152400" lIns="152400" rIns="152400"/>
          <a:lstStyle/>
          <a:p/>
          <a:p>
            <a:pPr>
              <a:spcBef>
                <a:spcPts val="0"/>
              </a:spcBef>
              <a:spcAft>
                <a:spcPts val="1000"/>
              </a:spcAft>
              <a:defRPr sz="1800">
                <a:latin typeface="Open Sans Light"/>
              </a:defRPr>
            </a:pPr>
            <a:r>
              <a:t>Problem: Familien von verwandten Objekten</a:t>
            </a:r>
          </a:p>
          <a:p>
            <a:pPr>
              <a:spcBef>
                <a:spcPts val="400"/>
              </a:spcBef>
              <a:spcAft>
                <a:spcPts val="1000"/>
              </a:spcAft>
              <a:defRPr sz="1800">
                <a:latin typeface="Open Sans Light"/>
              </a:defRPr>
            </a:pPr>
          </a:p>
          <a:p>
            <a:pPr>
              <a:spcBef>
                <a:spcPts val="400"/>
              </a:spcBef>
              <a:spcAft>
                <a:spcPts val="1000"/>
              </a:spcAft>
              <a:defRPr sz="1800">
                <a:latin typeface="Open Sans Light"/>
              </a:defRPr>
            </a:pPr>
            <a:r>
              <a:t>Telekom-Szenario: UI-Komponenten für verschiedene Plattformen</a:t>
            </a:r>
          </a:p>
          <a:p>
            <a:pPr>
              <a:spcBef>
                <a:spcPts val="400"/>
              </a:spcBef>
              <a:spcAft>
                <a:spcPts val="1000"/>
              </a:spcAft>
              <a:defRPr sz="1800">
                <a:latin typeface="Open Sans Light"/>
              </a:defRPr>
            </a:pPr>
            <a:r>
              <a:t>• Desktop-Anwendung (Swing)</a:t>
            </a:r>
          </a:p>
          <a:p>
            <a:pPr>
              <a:spcBef>
                <a:spcPts val="400"/>
              </a:spcBef>
              <a:spcAft>
                <a:spcPts val="1000"/>
              </a:spcAft>
              <a:defRPr sz="1800">
                <a:latin typeface="Open Sans Light"/>
              </a:defRPr>
            </a:pPr>
            <a:r>
              <a:t>• Web-Anwendung (HTML)</a:t>
            </a:r>
          </a:p>
          <a:p>
            <a:pPr>
              <a:spcBef>
                <a:spcPts val="400"/>
              </a:spcBef>
              <a:spcAft>
                <a:spcPts val="1000"/>
              </a:spcAft>
              <a:defRPr sz="1800">
                <a:latin typeface="Open Sans Light"/>
              </a:defRPr>
            </a:pPr>
            <a:r>
              <a:t>• Mobile-App (Native)</a:t>
            </a:r>
          </a:p>
          <a:p>
            <a:pPr>
              <a:spcBef>
                <a:spcPts val="400"/>
              </a:spcBef>
              <a:spcAft>
                <a:spcPts val="1000"/>
              </a:spcAft>
              <a:defRPr sz="1800">
                <a:latin typeface="Open Sans Light"/>
              </a:defRPr>
            </a:pPr>
          </a:p>
          <a:p>
            <a:pPr>
              <a:spcBef>
                <a:spcPts val="400"/>
              </a:spcBef>
              <a:spcAft>
                <a:spcPts val="1000"/>
              </a:spcAft>
              <a:defRPr sz="1800">
                <a:latin typeface="Open Sans Light"/>
              </a:defRPr>
            </a:pPr>
            <a:r>
              <a:t>Jede Plattform benötigt:</a:t>
            </a:r>
          </a:p>
          <a:p>
            <a:pPr>
              <a:spcBef>
                <a:spcPts val="400"/>
              </a:spcBef>
              <a:spcAft>
                <a:spcPts val="1000"/>
              </a:spcAft>
              <a:defRPr sz="1800">
                <a:latin typeface="Open Sans Light"/>
              </a:defRPr>
            </a:pPr>
            <a:r>
              <a:t>• Button, TextField, Dialog, Menu</a:t>
            </a:r>
          </a:p>
          <a:p>
            <a:pPr>
              <a:spcBef>
                <a:spcPts val="400"/>
              </a:spcBef>
              <a:spcAft>
                <a:spcPts val="1000"/>
              </a:spcAft>
              <a:defRPr sz="1800">
                <a:latin typeface="Open Sans Light"/>
              </a:defRPr>
            </a:pPr>
            <a:r>
              <a:t>• Konsistentes Look &amp; Feel pro Plattform</a:t>
            </a:r>
          </a:p>
          <a:p>
            <a:pPr>
              <a:spcBef>
                <a:spcPts val="400"/>
              </a:spcBef>
              <a:spcAft>
                <a:spcPts val="1000"/>
              </a:spcAft>
              <a:defRPr sz="1800">
                <a:latin typeface="Open Sans Light"/>
              </a:defRPr>
            </a:pPr>
            <a:r>
              <a:t>• Austauschbarkeit zwischen Plattformen</a:t>
            </a:r>
          </a:p>
        </p:txBody>
      </p:sp>
    </p:spTree>
  </p:cSld>
  <p:clrMapOvr>
    <a:masterClrMapping/>
  </p:clrMapOvr>
</p:sld>
</file>

<file path=ppt/slides/slide2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88" name="PlaceHolder 1"/>
          <p:cNvSpPr>
            <a:spLocks noGrp="1"/>
          </p:cNvSpPr>
          <p:nvPr>
            <p:ph type="title"/>
          </p:nvPr>
        </p:nvSpPr>
        <p:spPr>
          <a:xfrm>
            <a:off x="311760" y="2151000"/>
            <a:ext cx="8520120" cy="841320"/>
          </a:xfrm>
          <a:prstGeom prst="rect">
            <a:avLst/>
          </a:prstGeom>
          <a:noFill/>
          <a:ln w="0">
            <a:noFill/>
          </a:ln>
        </p:spPr>
        <p:txBody>
          <a:bodyPr lIns="91440" rIns="91440" tIns="91440" bIns="91440" anchor="ctr">
            <a:noAutofit/>
          </a:bodyPr>
          <a:p>
            <a:pPr indent="0" algn="ctr">
              <a:lnSpc>
                <a:spcPct val="100000"/>
              </a:lnSpc>
              <a:buNone/>
            </a:pPr>
            <a:r>
              <a:rPr b="0" lang="en-US" sz="3600" strike="noStrike" u="none">
                <a:solidFill>
                  <a:schemeClr val="lt2">
                    <a:lumMod val="50000"/>
                  </a:schemeClr>
                </a:solidFill>
                <a:uFillTx/>
                <a:latin typeface="Open Sans"/>
                <a:ea typeface="Open Sans"/>
              </a:rPr>
              <a:t>Please fill out the Evaluation Form!</a:t>
            </a:r>
            <a:endParaRPr b="0" lang="en-US" sz="36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2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89" name="PlaceHolder 1"/>
          <p:cNvSpPr>
            <a:spLocks noGrp="1"/>
          </p:cNvSpPr>
          <p:nvPr>
            <p:ph type="title"/>
          </p:nvPr>
        </p:nvSpPr>
        <p:spPr>
          <a:xfrm>
            <a:off x="311760" y="2151000"/>
            <a:ext cx="8520120" cy="841320"/>
          </a:xfrm>
          <a:prstGeom prst="rect">
            <a:avLst/>
          </a:prstGeom>
          <a:noFill/>
          <a:ln w="0">
            <a:noFill/>
          </a:ln>
        </p:spPr>
        <p:txBody>
          <a:bodyPr lIns="91440" rIns="91440" tIns="91440" bIns="91440" anchor="ctr">
            <a:noAutofit/>
          </a:bodyPr>
          <a:p>
            <a:pPr indent="0" algn="ctr">
              <a:lnSpc>
                <a:spcPct val="100000"/>
              </a:lnSpc>
              <a:buNone/>
            </a:pPr>
            <a:r>
              <a:rPr b="0" lang="en-US" sz="3600" strike="noStrike" u="none">
                <a:solidFill>
                  <a:schemeClr val="lt2">
                    <a:lumMod val="50000"/>
                  </a:schemeClr>
                </a:solidFill>
                <a:uFillTx/>
                <a:latin typeface="Open Sans"/>
                <a:ea typeface="Open Sans"/>
              </a:rPr>
              <a:t>Questions?</a:t>
            </a:r>
            <a:endParaRPr b="0" lang="en-US" sz="36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rPr sz="3600" b="0">
                <a:solidFill>
                  <a:srgbClr val="444444"/>
                </a:solidFill>
                <a:latin typeface="Open Sans"/>
              </a:rPr>
              <a:t>Abstract Factory - Struktur</a:t>
            </a:r>
          </a:p>
        </p:txBody>
      </p:sp>
      <p:sp>
        <p:nvSpPr>
          <p:cNvPr id="3" name="Subtitle 2"/>
          <p:cNvSpPr>
            <a:spLocks noGrp="1"/>
          </p:cNvSpPr>
          <p:nvPr>
            <p:ph type="subTitle"/>
          </p:nvPr>
        </p:nvSpPr>
        <p:spPr/>
        <p:txBody>
          <a:bodyPr anchor="t" tIns="152400" bIns="152400" lIns="152400" rIns="152400"/>
          <a:lstStyle/>
          <a:p/>
          <a:p>
            <a:pPr>
              <a:spcAft>
                <a:spcPts val="0"/>
              </a:spcAft>
              <a:defRPr sz="1400" b="0">
                <a:latin typeface="Source Code Pro"/>
              </a:defRPr>
            </a:pPr>
            <a:r>
              <a:t>// Abstract Factory</a:t>
            </a:r>
            <a:br/>
            <a:r>
              <a:t>public interface UIComponentFactory {</a:t>
            </a:r>
            <a:br/>
            <a:r>
              <a:t>    Button createButton();</a:t>
            </a:r>
            <a:br/>
            <a:r>
              <a:t>    TextField createTextField();</a:t>
            </a:r>
            <a:br/>
            <a:r>
              <a:t>    Dialog createDialog();</a:t>
            </a:r>
            <a:br/>
            <a:r>
              <a:t>}</a:t>
            </a:r>
            <a:br/>
            <a:br/>
            <a:r>
              <a:t>// Product Interfaces</a:t>
            </a:r>
            <a:br/>
            <a:r>
              <a:t>public interface Button {</a:t>
            </a:r>
            <a:br/>
            <a:r>
              <a:t>    void click();</a:t>
            </a:r>
            <a:br/>
            <a:r>
              <a:t>    void setLabel(String text);</a:t>
            </a:r>
            <a:br/>
            <a:r>
              <a:t>}</a:t>
            </a:r>
            <a:br/>
            <a:br/>
            <a:r>
              <a:t>public interface TextField {</a:t>
            </a:r>
            <a:br/>
            <a:r>
              <a:t>    void setText(String text);</a:t>
            </a:r>
            <a:br/>
            <a:r>
              <a:t>    String getText();</a:t>
            </a:r>
            <a:br/>
            <a:r>
              <a:t>}</a:t>
            </a:r>
            <a:br/>
            <a:br/>
            <a:r>
              <a:t>// Concrete Factory</a:t>
            </a:r>
            <a:br/>
            <a:r>
              <a:t>public class WebUIFactory implements UIComponentFactory {</a:t>
            </a:r>
            <a:br/>
            <a:r>
              <a:t>    @Override</a:t>
            </a:r>
            <a:br/>
            <a:r>
              <a:t>    public Button createButton() {</a:t>
            </a:r>
            <a:br/>
            <a:r>
              <a:t>        return new HTMLButton();</a:t>
            </a:r>
            <a:br/>
            <a:r>
              <a:t>    }</a:t>
            </a:r>
            <a:br/>
            <a:r>
              <a:t>    </a:t>
            </a:r>
            <a:br/>
            <a:r>
              <a:t>    @Override</a:t>
            </a:r>
            <a:br/>
            <a:r>
              <a:t>    public TextField createTextField() {</a:t>
            </a:r>
            <a:br/>
            <a:r>
              <a:t>        return new HTMLTextField();</a:t>
            </a:r>
            <a:br/>
            <a:r>
              <a:t>    }</a:t>
            </a:r>
            <a:br/>
            <a:r>
              <a:t>    </a:t>
            </a:r>
            <a:br/>
            <a:r>
              <a:t>    @Override</a:t>
            </a:r>
            <a:br/>
            <a:r>
              <a:t>    public Dialog createDialog() {</a:t>
            </a:r>
            <a:br/>
            <a:r>
              <a:t>        return new HTMLDialog();</a:t>
            </a:r>
            <a:br/>
            <a:r>
              <a:t>    }</a:t>
            </a:r>
            <a:br/>
            <a:r>
              <a:t>}</a:t>
            </a:r>
          </a:p>
        </p:txBody>
      </p:sp>
    </p:spTree>
  </p:cSld>
  <p:clrMapOvr>
    <a:masterClrMapping/>
  </p:clrMapOvr>
</p:sld>
</file>

<file path=ppt/slides/slide2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rPr sz="3600" b="0">
                <a:solidFill>
                  <a:srgbClr val="444444"/>
                </a:solidFill>
                <a:latin typeface="Open Sans"/>
              </a:rPr>
              <a:t>Abstract Factory - Struktur</a:t>
            </a:r>
          </a:p>
        </p:txBody>
      </p:sp>
      <p:sp>
        <p:nvSpPr>
          <p:cNvPr id="3" name="Subtitle 2"/>
          <p:cNvSpPr>
            <a:spLocks noGrp="1"/>
          </p:cNvSpPr>
          <p:nvPr>
            <p:ph type="subTitle"/>
          </p:nvPr>
        </p:nvSpPr>
        <p:spPr/>
        <p:txBody>
          <a:bodyPr anchor="t" tIns="152400" bIns="152400" lIns="152400" rIns="152400"/>
          <a:lstStyle/>
          <a:p/>
          <a:p>
            <a:pPr>
              <a:spcAft>
                <a:spcPts val="0"/>
              </a:spcAft>
              <a:defRPr sz="1400" b="0">
                <a:latin typeface="Source Code Pro"/>
              </a:defRPr>
            </a:pPr>
            <a:r>
              <a:t>// Abstract Factory</a:t>
            </a:r>
            <a:br/>
            <a:r>
              <a:t>public interface UIComponentFactory {</a:t>
            </a:r>
            <a:br/>
            <a:r>
              <a:t>    Button createButton();</a:t>
            </a:r>
            <a:br/>
            <a:r>
              <a:t>    TextField createTextField();</a:t>
            </a:r>
            <a:br/>
            <a:r>
              <a:t>    Dialog createDialog();</a:t>
            </a:r>
            <a:br/>
            <a:r>
              <a:t>}</a:t>
            </a:r>
            <a:br/>
            <a:br/>
            <a:r>
              <a:t>// Product Interfaces</a:t>
            </a:r>
            <a:br/>
            <a:r>
              <a:t>public interface Button {</a:t>
            </a:r>
            <a:br/>
            <a:r>
              <a:t>    void click();</a:t>
            </a:r>
            <a:br/>
            <a:r>
              <a:t>    void setLabel(String text);</a:t>
            </a:r>
            <a:br/>
            <a:r>
              <a:t>}</a:t>
            </a:r>
            <a:br/>
            <a:br/>
            <a:r>
              <a:t>public interface TextField {</a:t>
            </a:r>
            <a:br/>
            <a:r>
              <a:t>    void setText(String text);</a:t>
            </a:r>
            <a:br/>
            <a:r>
              <a:t>    String getText();</a:t>
            </a:r>
            <a:br/>
            <a:r>
              <a:t>}</a:t>
            </a:r>
            <a:br/>
            <a:br/>
            <a:r>
              <a:t>// Concrete Factory</a:t>
            </a:r>
            <a:br/>
            <a:r>
              <a:t>public class WebUIFactory implements UIComponentFactory {</a:t>
            </a:r>
            <a:br/>
            <a:r>
              <a:t>    @Override</a:t>
            </a:r>
            <a:br/>
            <a:r>
              <a:t>    public Button createButton() {</a:t>
            </a:r>
            <a:br/>
            <a:r>
              <a:t>        return new HTMLButton();</a:t>
            </a:r>
            <a:br/>
            <a:r>
              <a:t>    }</a:t>
            </a:r>
            <a:br/>
            <a:r>
              <a:t>    </a:t>
            </a:r>
            <a:br/>
            <a:r>
              <a:t>    @Override</a:t>
            </a:r>
            <a:br/>
            <a:r>
              <a:t>    public TextField createTextField() {</a:t>
            </a:r>
            <a:br/>
            <a:r>
              <a:t>        return new HTMLTextField();</a:t>
            </a:r>
            <a:br/>
            <a:r>
              <a:t>    }</a:t>
            </a:r>
            <a:br/>
            <a:r>
              <a:t>    </a:t>
            </a:r>
            <a:br/>
            <a:r>
              <a:t>    @Override</a:t>
            </a:r>
            <a:br/>
            <a:r>
              <a:t>    public Dialog createDialog() {</a:t>
            </a:r>
            <a:br/>
            <a:r>
              <a:t>        return new HTMLDialog();</a:t>
            </a:r>
            <a:br/>
            <a:r>
              <a:t>    }</a:t>
            </a:r>
            <a:br/>
            <a:r>
              <a:t>}</a:t>
            </a:r>
          </a:p>
        </p:txBody>
      </p:sp>
    </p:spTree>
  </p:cSld>
  <p:clrMapOvr>
    <a:masterClrMapping/>
  </p:clrMapOvr>
</p:sld>
</file>

<file path=ppt/slides/slide2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rPr sz="3600" b="0">
                <a:solidFill>
                  <a:srgbClr val="444444"/>
                </a:solidFill>
                <a:latin typeface="Open Sans"/>
              </a:rPr>
              <a:t>Abstract Factory - Telekom Use Case</a:t>
            </a:r>
          </a:p>
        </p:txBody>
      </p:sp>
      <p:sp>
        <p:nvSpPr>
          <p:cNvPr id="3" name="Subtitle 2"/>
          <p:cNvSpPr>
            <a:spLocks noGrp="1"/>
          </p:cNvSpPr>
          <p:nvPr>
            <p:ph type="subTitle"/>
          </p:nvPr>
        </p:nvSpPr>
        <p:spPr/>
        <p:txBody>
          <a:bodyPr anchor="t" tIns="152400" bIns="152400" lIns="152400" rIns="152400"/>
          <a:lstStyle/>
          <a:p/>
          <a:p>
            <a:pPr>
              <a:spcBef>
                <a:spcPts val="0"/>
              </a:spcBef>
              <a:spcAft>
                <a:spcPts val="1000"/>
              </a:spcAft>
              <a:defRPr sz="1800">
                <a:latin typeface="Open Sans Light"/>
              </a:defRPr>
            </a:pPr>
            <a:r>
              <a:t>Telekom Abstract Factory - Service-Bundles:</a:t>
            </a:r>
          </a:p>
          <a:p>
            <a:pPr>
              <a:spcBef>
                <a:spcPts val="400"/>
              </a:spcBef>
              <a:spcAft>
                <a:spcPts val="1000"/>
              </a:spcAft>
              <a:defRPr sz="1800">
                <a:latin typeface="Open Sans Light"/>
              </a:defRPr>
            </a:pPr>
          </a:p>
          <a:p>
            <a:pPr>
              <a:spcBef>
                <a:spcPts val="400"/>
              </a:spcBef>
              <a:spcAft>
                <a:spcPts val="1000"/>
              </a:spcAft>
              <a:defRPr sz="1800">
                <a:latin typeface="Open Sans Light"/>
              </a:defRPr>
            </a:pPr>
            <a:r>
              <a:t>TelecomServiceBundleFactory:</a:t>
            </a:r>
          </a:p>
          <a:p>
            <a:pPr>
              <a:spcBef>
                <a:spcPts val="400"/>
              </a:spcBef>
              <a:spcAft>
                <a:spcPts val="1000"/>
              </a:spcAft>
              <a:defRPr sz="1800">
                <a:latin typeface="Open Sans Light"/>
              </a:defRPr>
            </a:pPr>
            <a:r>
              <a:t>• createInternetService() → Internet-Tarif</a:t>
            </a:r>
          </a:p>
          <a:p>
            <a:pPr>
              <a:spcBef>
                <a:spcPts val="400"/>
              </a:spcBef>
              <a:spcAft>
                <a:spcPts val="1000"/>
              </a:spcAft>
              <a:defRPr sz="1800">
                <a:latin typeface="Open Sans Light"/>
              </a:defRPr>
            </a:pPr>
            <a:r>
              <a:t>• createPhoneService() → Telefon-Service</a:t>
            </a:r>
          </a:p>
          <a:p>
            <a:pPr>
              <a:spcBef>
                <a:spcPts val="400"/>
              </a:spcBef>
              <a:spcAft>
                <a:spcPts val="1000"/>
              </a:spcAft>
              <a:defRPr sz="1800">
                <a:latin typeface="Open Sans Light"/>
              </a:defRPr>
            </a:pPr>
            <a:r>
              <a:t>• createTVService() → Entertainment-Paket</a:t>
            </a:r>
          </a:p>
          <a:p>
            <a:pPr>
              <a:spcBef>
                <a:spcPts val="400"/>
              </a:spcBef>
              <a:spcAft>
                <a:spcPts val="1000"/>
              </a:spcAft>
              <a:defRPr sz="1800">
                <a:latin typeface="Open Sans Light"/>
              </a:defRPr>
            </a:pPr>
          </a:p>
          <a:p>
            <a:pPr>
              <a:spcBef>
                <a:spcPts val="400"/>
              </a:spcBef>
              <a:spcAft>
                <a:spcPts val="1000"/>
              </a:spcAft>
              <a:defRPr sz="1800">
                <a:latin typeface="Open Sans Light"/>
              </a:defRPr>
            </a:pPr>
            <a:r>
              <a:t>Konkrete Bundle-Factories:</a:t>
            </a:r>
          </a:p>
          <a:p>
            <a:pPr>
              <a:spcBef>
                <a:spcPts val="400"/>
              </a:spcBef>
              <a:spcAft>
                <a:spcPts val="1000"/>
              </a:spcAft>
              <a:defRPr sz="1800">
                <a:latin typeface="Open Sans Light"/>
              </a:defRPr>
            </a:pPr>
            <a:r>
              <a:t>• BasicBundleFactory → Basis-Services</a:t>
            </a:r>
          </a:p>
          <a:p>
            <a:pPr>
              <a:spcBef>
                <a:spcPts val="400"/>
              </a:spcBef>
              <a:spcAft>
                <a:spcPts val="1000"/>
              </a:spcAft>
              <a:defRPr sz="1800">
                <a:latin typeface="Open Sans Light"/>
              </a:defRPr>
            </a:pPr>
            <a:r>
              <a:t>• PremiumBundleFactory → Premium-Services</a:t>
            </a:r>
          </a:p>
          <a:p>
            <a:pPr>
              <a:spcBef>
                <a:spcPts val="400"/>
              </a:spcBef>
              <a:spcAft>
                <a:spcPts val="1000"/>
              </a:spcAft>
              <a:defRPr sz="1800">
                <a:latin typeface="Open Sans Light"/>
              </a:defRPr>
            </a:pPr>
            <a:r>
              <a:t>• BusinessBundleFactory → Business-Services</a:t>
            </a:r>
          </a:p>
          <a:p>
            <a:pPr>
              <a:spcBef>
                <a:spcPts val="400"/>
              </a:spcBef>
              <a:spcAft>
                <a:spcPts val="1000"/>
              </a:spcAft>
              <a:defRPr sz="1800">
                <a:latin typeface="Open Sans Light"/>
              </a:defRPr>
            </a:pPr>
          </a:p>
          <a:p>
            <a:pPr>
              <a:spcBef>
                <a:spcPts val="400"/>
              </a:spcBef>
              <a:spcAft>
                <a:spcPts val="1000"/>
              </a:spcAft>
              <a:defRPr sz="1800">
                <a:latin typeface="Open Sans Light"/>
              </a:defRPr>
            </a:pPr>
            <a:r>
              <a:t>Vorteil: Konsistente Service-Kombinationen</a:t>
            </a:r>
          </a:p>
        </p:txBody>
      </p:sp>
    </p:spTree>
  </p:cSld>
  <p:clrMapOvr>
    <a:masterClrMapping/>
  </p:clrMapOvr>
</p:sld>
</file>

<file path=ppt/slides/slide2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rPr sz="3600" b="0">
                <a:solidFill>
                  <a:srgbClr val="444444"/>
                </a:solidFill>
                <a:latin typeface="Open Sans"/>
              </a:rPr>
              <a:t>Abstract Factory - Telekom Use Case</a:t>
            </a:r>
          </a:p>
        </p:txBody>
      </p:sp>
      <p:sp>
        <p:nvSpPr>
          <p:cNvPr id="3" name="Subtitle 2"/>
          <p:cNvSpPr>
            <a:spLocks noGrp="1"/>
          </p:cNvSpPr>
          <p:nvPr>
            <p:ph type="subTitle"/>
          </p:nvPr>
        </p:nvSpPr>
        <p:spPr/>
        <p:txBody>
          <a:bodyPr anchor="t" tIns="152400" bIns="152400" lIns="152400" rIns="152400"/>
          <a:lstStyle/>
          <a:p/>
          <a:p>
            <a:pPr>
              <a:spcBef>
                <a:spcPts val="0"/>
              </a:spcBef>
              <a:spcAft>
                <a:spcPts val="1000"/>
              </a:spcAft>
              <a:defRPr sz="1800">
                <a:latin typeface="Open Sans Light"/>
              </a:defRPr>
            </a:pPr>
            <a:r>
              <a:t>Telekom Abstract Factory - Service-Bundles:</a:t>
            </a:r>
          </a:p>
          <a:p>
            <a:pPr>
              <a:spcBef>
                <a:spcPts val="400"/>
              </a:spcBef>
              <a:spcAft>
                <a:spcPts val="1000"/>
              </a:spcAft>
              <a:defRPr sz="1800">
                <a:latin typeface="Open Sans Light"/>
              </a:defRPr>
            </a:pPr>
          </a:p>
          <a:p>
            <a:pPr>
              <a:spcBef>
                <a:spcPts val="400"/>
              </a:spcBef>
              <a:spcAft>
                <a:spcPts val="1000"/>
              </a:spcAft>
              <a:defRPr sz="1800">
                <a:latin typeface="Open Sans Light"/>
              </a:defRPr>
            </a:pPr>
            <a:r>
              <a:t>TelecomServiceBundleFactory:</a:t>
            </a:r>
          </a:p>
          <a:p>
            <a:pPr>
              <a:spcBef>
                <a:spcPts val="400"/>
              </a:spcBef>
              <a:spcAft>
                <a:spcPts val="1000"/>
              </a:spcAft>
              <a:defRPr sz="1800">
                <a:latin typeface="Open Sans Light"/>
              </a:defRPr>
            </a:pPr>
            <a:r>
              <a:t>• createInternetService() → Internet-Tarif</a:t>
            </a:r>
          </a:p>
          <a:p>
            <a:pPr>
              <a:spcBef>
                <a:spcPts val="400"/>
              </a:spcBef>
              <a:spcAft>
                <a:spcPts val="1000"/>
              </a:spcAft>
              <a:defRPr sz="1800">
                <a:latin typeface="Open Sans Light"/>
              </a:defRPr>
            </a:pPr>
            <a:r>
              <a:t>• createPhoneService() → Telefon-Service</a:t>
            </a:r>
          </a:p>
          <a:p>
            <a:pPr>
              <a:spcBef>
                <a:spcPts val="400"/>
              </a:spcBef>
              <a:spcAft>
                <a:spcPts val="1000"/>
              </a:spcAft>
              <a:defRPr sz="1800">
                <a:latin typeface="Open Sans Light"/>
              </a:defRPr>
            </a:pPr>
            <a:r>
              <a:t>• createTVService() → Entertainment-Paket</a:t>
            </a:r>
          </a:p>
          <a:p>
            <a:pPr>
              <a:spcBef>
                <a:spcPts val="400"/>
              </a:spcBef>
              <a:spcAft>
                <a:spcPts val="1000"/>
              </a:spcAft>
              <a:defRPr sz="1800">
                <a:latin typeface="Open Sans Light"/>
              </a:defRPr>
            </a:pPr>
          </a:p>
          <a:p>
            <a:pPr>
              <a:spcBef>
                <a:spcPts val="400"/>
              </a:spcBef>
              <a:spcAft>
                <a:spcPts val="1000"/>
              </a:spcAft>
              <a:defRPr sz="1800">
                <a:latin typeface="Open Sans Light"/>
              </a:defRPr>
            </a:pPr>
            <a:r>
              <a:t>Konkrete Bundle-Factories:</a:t>
            </a:r>
          </a:p>
          <a:p>
            <a:pPr>
              <a:spcBef>
                <a:spcPts val="400"/>
              </a:spcBef>
              <a:spcAft>
                <a:spcPts val="1000"/>
              </a:spcAft>
              <a:defRPr sz="1800">
                <a:latin typeface="Open Sans Light"/>
              </a:defRPr>
            </a:pPr>
            <a:r>
              <a:t>• BasicBundleFactory → Basis-Services</a:t>
            </a:r>
          </a:p>
          <a:p>
            <a:pPr>
              <a:spcBef>
                <a:spcPts val="400"/>
              </a:spcBef>
              <a:spcAft>
                <a:spcPts val="1000"/>
              </a:spcAft>
              <a:defRPr sz="1800">
                <a:latin typeface="Open Sans Light"/>
              </a:defRPr>
            </a:pPr>
            <a:r>
              <a:t>• PremiumBundleFactory → Premium-Services</a:t>
            </a:r>
          </a:p>
          <a:p>
            <a:pPr>
              <a:spcBef>
                <a:spcPts val="400"/>
              </a:spcBef>
              <a:spcAft>
                <a:spcPts val="1000"/>
              </a:spcAft>
              <a:defRPr sz="1800">
                <a:latin typeface="Open Sans Light"/>
              </a:defRPr>
            </a:pPr>
            <a:r>
              <a:t>• BusinessBundleFactory → Business-Services</a:t>
            </a:r>
          </a:p>
          <a:p>
            <a:pPr>
              <a:spcBef>
                <a:spcPts val="400"/>
              </a:spcBef>
              <a:spcAft>
                <a:spcPts val="1000"/>
              </a:spcAft>
              <a:defRPr sz="1800">
                <a:latin typeface="Open Sans Light"/>
              </a:defRPr>
            </a:pPr>
          </a:p>
          <a:p>
            <a:pPr>
              <a:spcBef>
                <a:spcPts val="400"/>
              </a:spcBef>
              <a:spcAft>
                <a:spcPts val="1000"/>
              </a:spcAft>
              <a:defRPr sz="1800">
                <a:latin typeface="Open Sans Light"/>
              </a:defRPr>
            </a:pPr>
            <a:r>
              <a:t>Vorteil: Konsistente Service-Kombinationen</a:t>
            </a:r>
          </a:p>
        </p:txBody>
      </p:sp>
    </p:spTree>
  </p:cSld>
  <p:clrMapOvr>
    <a:masterClrMapping/>
  </p:clrMapOvr>
</p:sld>
</file>

<file path=ppt/slides/slide2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rPr sz="3600" b="0">
                <a:solidFill>
                  <a:srgbClr val="444444"/>
                </a:solidFill>
                <a:latin typeface="Open Sans"/>
              </a:rPr>
              <a:t>Builder Pattern - Problem</a:t>
            </a:r>
          </a:p>
        </p:txBody>
      </p:sp>
      <p:sp>
        <p:nvSpPr>
          <p:cNvPr id="3" name="Subtitle 2"/>
          <p:cNvSpPr>
            <a:spLocks noGrp="1"/>
          </p:cNvSpPr>
          <p:nvPr>
            <p:ph type="subTitle"/>
          </p:nvPr>
        </p:nvSpPr>
        <p:spPr/>
        <p:txBody>
          <a:bodyPr anchor="t" tIns="152400" bIns="152400" lIns="152400" rIns="152400"/>
          <a:lstStyle/>
          <a:p/>
          <a:p>
            <a:pPr>
              <a:spcBef>
                <a:spcPts val="0"/>
              </a:spcBef>
              <a:spcAft>
                <a:spcPts val="1000"/>
              </a:spcAft>
              <a:defRPr sz="1800">
                <a:latin typeface="Open Sans Light"/>
              </a:defRPr>
            </a:pPr>
            <a:r>
              <a:t>Problem: Komplexe Objektkonstruktion</a:t>
            </a:r>
          </a:p>
          <a:p>
            <a:pPr>
              <a:spcBef>
                <a:spcPts val="400"/>
              </a:spcBef>
              <a:spcAft>
                <a:spcPts val="1000"/>
              </a:spcAft>
              <a:defRPr sz="1800">
                <a:latin typeface="Open Sans Light"/>
              </a:defRPr>
            </a:pPr>
          </a:p>
          <a:p>
            <a:pPr>
              <a:spcBef>
                <a:spcPts val="400"/>
              </a:spcBef>
              <a:spcAft>
                <a:spcPts val="1000"/>
              </a:spcAft>
              <a:defRPr sz="1800">
                <a:latin typeface="Open Sans Light"/>
              </a:defRPr>
            </a:pPr>
            <a:r>
              <a:t>Telekom Service-Konfiguration mit vielen Parametern:</a:t>
            </a:r>
          </a:p>
          <a:p>
            <a:pPr>
              <a:spcBef>
                <a:spcPts val="400"/>
              </a:spcBef>
              <a:spcAft>
                <a:spcPts val="1000"/>
              </a:spcAft>
              <a:defRPr sz="1800">
                <a:latin typeface="Open Sans Light"/>
              </a:defRPr>
            </a:pPr>
            <a:r>
              <a:t>• 15+ optionale Konfigurationsparameter</a:t>
            </a:r>
          </a:p>
          <a:p>
            <a:pPr>
              <a:spcBef>
                <a:spcPts val="400"/>
              </a:spcBef>
              <a:spcAft>
                <a:spcPts val="1000"/>
              </a:spcAft>
              <a:defRPr sz="1800">
                <a:latin typeface="Open Sans Light"/>
              </a:defRPr>
            </a:pPr>
            <a:r>
              <a:t>• Verschiedene Konfigurationskombinationen</a:t>
            </a:r>
          </a:p>
          <a:p>
            <a:pPr>
              <a:spcBef>
                <a:spcPts val="400"/>
              </a:spcBef>
              <a:spcAft>
                <a:spcPts val="1000"/>
              </a:spcAft>
              <a:defRPr sz="1800">
                <a:latin typeface="Open Sans Light"/>
              </a:defRPr>
            </a:pPr>
            <a:r>
              <a:t>• Validierungen zwischen Parametern</a:t>
            </a:r>
          </a:p>
          <a:p>
            <a:pPr>
              <a:spcBef>
                <a:spcPts val="400"/>
              </a:spcBef>
              <a:spcAft>
                <a:spcPts val="1000"/>
              </a:spcAft>
              <a:defRPr sz="1800">
                <a:latin typeface="Open Sans Light"/>
              </a:defRPr>
            </a:pPr>
            <a:r>
              <a:t>• Schrittweise Konfiguration erforderlich</a:t>
            </a:r>
          </a:p>
          <a:p>
            <a:pPr>
              <a:spcBef>
                <a:spcPts val="400"/>
              </a:spcBef>
              <a:spcAft>
                <a:spcPts val="1000"/>
              </a:spcAft>
              <a:defRPr sz="1800">
                <a:latin typeface="Open Sans Light"/>
              </a:defRPr>
            </a:pPr>
          </a:p>
          <a:p>
            <a:pPr>
              <a:spcBef>
                <a:spcPts val="400"/>
              </a:spcBef>
              <a:spcAft>
                <a:spcPts val="1000"/>
              </a:spcAft>
              <a:defRPr sz="1800">
                <a:latin typeface="Open Sans Light"/>
              </a:defRPr>
            </a:pPr>
            <a:r>
              <a:t>Probleme mit Konstruktor-Ansatz:</a:t>
            </a:r>
          </a:p>
          <a:p>
            <a:pPr>
              <a:spcBef>
                <a:spcPts val="400"/>
              </a:spcBef>
              <a:spcAft>
                <a:spcPts val="1000"/>
              </a:spcAft>
              <a:defRPr sz="1800">
                <a:latin typeface="Open Sans Light"/>
              </a:defRPr>
            </a:pPr>
            <a:r>
              <a:t>• Konstruktor mit vielen Parametern (Telescoping)</a:t>
            </a:r>
          </a:p>
          <a:p>
            <a:pPr>
              <a:spcBef>
                <a:spcPts val="400"/>
              </a:spcBef>
              <a:spcAft>
                <a:spcPts val="1000"/>
              </a:spcAft>
              <a:defRPr sz="1800">
                <a:latin typeface="Open Sans Light"/>
              </a:defRPr>
            </a:pPr>
            <a:r>
              <a:t>• Unübersichtliche Parameter-Reihenfolge</a:t>
            </a:r>
          </a:p>
          <a:p>
            <a:pPr>
              <a:spcBef>
                <a:spcPts val="400"/>
              </a:spcBef>
              <a:spcAft>
                <a:spcPts val="1000"/>
              </a:spcAft>
              <a:defRPr sz="1800">
                <a:latin typeface="Open Sans Light"/>
              </a:defRPr>
            </a:pPr>
            <a:r>
              <a:t>• Schwierige Validierung</a:t>
            </a:r>
          </a:p>
        </p:txBody>
      </p:sp>
    </p:spTree>
  </p:cSld>
  <p:clrMapOvr>
    <a:masterClrMapping/>
  </p:clrMapOvr>
</p:sld>
</file>

<file path=ppt/slides/slide2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rPr sz="3600" b="0">
                <a:solidFill>
                  <a:srgbClr val="444444"/>
                </a:solidFill>
                <a:latin typeface="Open Sans"/>
              </a:rPr>
              <a:t>Builder Pattern - Problem</a:t>
            </a:r>
          </a:p>
        </p:txBody>
      </p:sp>
      <p:sp>
        <p:nvSpPr>
          <p:cNvPr id="3" name="Subtitle 2"/>
          <p:cNvSpPr>
            <a:spLocks noGrp="1"/>
          </p:cNvSpPr>
          <p:nvPr>
            <p:ph type="subTitle"/>
          </p:nvPr>
        </p:nvSpPr>
        <p:spPr/>
        <p:txBody>
          <a:bodyPr anchor="t" tIns="152400" bIns="152400" lIns="152400" rIns="152400"/>
          <a:lstStyle/>
          <a:p/>
          <a:p>
            <a:pPr>
              <a:spcBef>
                <a:spcPts val="0"/>
              </a:spcBef>
              <a:spcAft>
                <a:spcPts val="1000"/>
              </a:spcAft>
              <a:defRPr sz="1800">
                <a:latin typeface="Open Sans Light"/>
              </a:defRPr>
            </a:pPr>
            <a:r>
              <a:t>Problem: Komplexe Objektkonstruktion</a:t>
            </a:r>
          </a:p>
          <a:p>
            <a:pPr>
              <a:spcBef>
                <a:spcPts val="400"/>
              </a:spcBef>
              <a:spcAft>
                <a:spcPts val="1000"/>
              </a:spcAft>
              <a:defRPr sz="1800">
                <a:latin typeface="Open Sans Light"/>
              </a:defRPr>
            </a:pPr>
          </a:p>
          <a:p>
            <a:pPr>
              <a:spcBef>
                <a:spcPts val="400"/>
              </a:spcBef>
              <a:spcAft>
                <a:spcPts val="1000"/>
              </a:spcAft>
              <a:defRPr sz="1800">
                <a:latin typeface="Open Sans Light"/>
              </a:defRPr>
            </a:pPr>
            <a:r>
              <a:t>Telekom Service-Konfiguration mit vielen Parametern:</a:t>
            </a:r>
          </a:p>
          <a:p>
            <a:pPr>
              <a:spcBef>
                <a:spcPts val="400"/>
              </a:spcBef>
              <a:spcAft>
                <a:spcPts val="1000"/>
              </a:spcAft>
              <a:defRPr sz="1800">
                <a:latin typeface="Open Sans Light"/>
              </a:defRPr>
            </a:pPr>
            <a:r>
              <a:t>• 15+ optionale Konfigurationsparameter</a:t>
            </a:r>
          </a:p>
          <a:p>
            <a:pPr>
              <a:spcBef>
                <a:spcPts val="400"/>
              </a:spcBef>
              <a:spcAft>
                <a:spcPts val="1000"/>
              </a:spcAft>
              <a:defRPr sz="1800">
                <a:latin typeface="Open Sans Light"/>
              </a:defRPr>
            </a:pPr>
            <a:r>
              <a:t>• Verschiedene Konfigurationskombinationen</a:t>
            </a:r>
          </a:p>
          <a:p>
            <a:pPr>
              <a:spcBef>
                <a:spcPts val="400"/>
              </a:spcBef>
              <a:spcAft>
                <a:spcPts val="1000"/>
              </a:spcAft>
              <a:defRPr sz="1800">
                <a:latin typeface="Open Sans Light"/>
              </a:defRPr>
            </a:pPr>
            <a:r>
              <a:t>• Validierungen zwischen Parametern</a:t>
            </a:r>
          </a:p>
          <a:p>
            <a:pPr>
              <a:spcBef>
                <a:spcPts val="400"/>
              </a:spcBef>
              <a:spcAft>
                <a:spcPts val="1000"/>
              </a:spcAft>
              <a:defRPr sz="1800">
                <a:latin typeface="Open Sans Light"/>
              </a:defRPr>
            </a:pPr>
            <a:r>
              <a:t>• Schrittweise Konfiguration erforderlich</a:t>
            </a:r>
          </a:p>
          <a:p>
            <a:pPr>
              <a:spcBef>
                <a:spcPts val="400"/>
              </a:spcBef>
              <a:spcAft>
                <a:spcPts val="1000"/>
              </a:spcAft>
              <a:defRPr sz="1800">
                <a:latin typeface="Open Sans Light"/>
              </a:defRPr>
            </a:pPr>
          </a:p>
          <a:p>
            <a:pPr>
              <a:spcBef>
                <a:spcPts val="400"/>
              </a:spcBef>
              <a:spcAft>
                <a:spcPts val="1000"/>
              </a:spcAft>
              <a:defRPr sz="1800">
                <a:latin typeface="Open Sans Light"/>
              </a:defRPr>
            </a:pPr>
            <a:r>
              <a:t>Probleme mit Konstruktor-Ansatz:</a:t>
            </a:r>
          </a:p>
          <a:p>
            <a:pPr>
              <a:spcBef>
                <a:spcPts val="400"/>
              </a:spcBef>
              <a:spcAft>
                <a:spcPts val="1000"/>
              </a:spcAft>
              <a:defRPr sz="1800">
                <a:latin typeface="Open Sans Light"/>
              </a:defRPr>
            </a:pPr>
            <a:r>
              <a:t>• Konstruktor mit vielen Parametern (Telescoping)</a:t>
            </a:r>
          </a:p>
          <a:p>
            <a:pPr>
              <a:spcBef>
                <a:spcPts val="400"/>
              </a:spcBef>
              <a:spcAft>
                <a:spcPts val="1000"/>
              </a:spcAft>
              <a:defRPr sz="1800">
                <a:latin typeface="Open Sans Light"/>
              </a:defRPr>
            </a:pPr>
            <a:r>
              <a:t>• Unübersichtliche Parameter-Reihenfolge</a:t>
            </a:r>
          </a:p>
          <a:p>
            <a:pPr>
              <a:spcBef>
                <a:spcPts val="400"/>
              </a:spcBef>
              <a:spcAft>
                <a:spcPts val="1000"/>
              </a:spcAft>
              <a:defRPr sz="1800">
                <a:latin typeface="Open Sans Light"/>
              </a:defRPr>
            </a:pPr>
            <a:r>
              <a:t>• Schwierige Validierung</a:t>
            </a:r>
          </a:p>
        </p:txBody>
      </p:sp>
    </p:spTree>
  </p:cSld>
  <p:clrMapOvr>
    <a:masterClrMapping/>
  </p:clrMapOvr>
</p:sld>
</file>

<file path=ppt/slides/slide2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rPr sz="3600" b="0">
                <a:solidFill>
                  <a:srgbClr val="444444"/>
                </a:solidFill>
                <a:latin typeface="Open Sans"/>
              </a:rPr>
              <a:t>Builder Pattern - Implementation</a:t>
            </a:r>
          </a:p>
        </p:txBody>
      </p:sp>
      <p:sp>
        <p:nvSpPr>
          <p:cNvPr id="3" name="Subtitle 2"/>
          <p:cNvSpPr>
            <a:spLocks noGrp="1"/>
          </p:cNvSpPr>
          <p:nvPr>
            <p:ph type="subTitle"/>
          </p:nvPr>
        </p:nvSpPr>
        <p:spPr/>
        <p:txBody>
          <a:bodyPr anchor="t" tIns="152400" bIns="152400" lIns="152400" rIns="152400"/>
          <a:lstStyle/>
          <a:p/>
          <a:p>
            <a:pPr>
              <a:spcAft>
                <a:spcPts val="0"/>
              </a:spcAft>
              <a:defRPr sz="1400" b="0">
                <a:latin typeface="Source Code Pro"/>
              </a:defRPr>
            </a:pPr>
            <a:r>
              <a:t>// Product</a:t>
            </a:r>
            <a:br/>
            <a:r>
              <a:t>public class TelecomServiceConfig {</a:t>
            </a:r>
            <a:br/>
            <a:r>
              <a:t>    private String serviceName;</a:t>
            </a:r>
            <a:br/>
            <a:r>
              <a:t>    private int bandwidth;</a:t>
            </a:r>
            <a:br/>
            <a:r>
              <a:t>    private boolean hasIPv6;</a:t>
            </a:r>
            <a:br/>
            <a:r>
              <a:t>    private String qosLevel;</a:t>
            </a:r>
            <a:br/>
            <a:r>
              <a:t>    private List&lt;String&gt; addOns;</a:t>
            </a:r>
            <a:br/>
            <a:r>
              <a:t>    </a:t>
            </a:r>
            <a:br/>
            <a:r>
              <a:t>    // Private constructor - nur Builder kann erstellen</a:t>
            </a:r>
            <a:br/>
            <a:r>
              <a:t>    private TelecomServiceConfig(Builder builder) {</a:t>
            </a:r>
            <a:br/>
            <a:r>
              <a:t>        this.serviceName = builder.serviceName;</a:t>
            </a:r>
            <a:br/>
            <a:r>
              <a:t>        this.bandwidth = builder.bandwidth;</a:t>
            </a:r>
            <a:br/>
            <a:r>
              <a:t>        this.hasIPv6 = builder.hasIPv6;</a:t>
            </a:r>
            <a:br/>
            <a:r>
              <a:t>        this.qosLevel = builder.qosLevel;</a:t>
            </a:r>
            <a:br/>
            <a:r>
              <a:t>        this.addOns = builder.addOns;</a:t>
            </a:r>
            <a:br/>
            <a:r>
              <a:t>    }</a:t>
            </a:r>
            <a:br/>
            <a:r>
              <a:t>    </a:t>
            </a:r>
            <a:br/>
            <a:r>
              <a:t>    // Builder Class</a:t>
            </a:r>
            <a:br/>
            <a:r>
              <a:t>    public static class Builder {</a:t>
            </a:r>
            <a:br/>
            <a:r>
              <a:t>        private String serviceName;</a:t>
            </a:r>
            <a:br/>
            <a:r>
              <a:t>        private int bandwidth = 100; // Default</a:t>
            </a:r>
            <a:br/>
            <a:r>
              <a:t>        private boolean hasIPv6 = false;</a:t>
            </a:r>
            <a:br/>
            <a:r>
              <a:t>        private String qosLevel = "STANDARD";</a:t>
            </a:r>
            <a:br/>
            <a:r>
              <a:t>        private List&lt;String&gt; addOns = new ArrayList&lt;&gt;();</a:t>
            </a:r>
            <a:br/>
            <a:r>
              <a:t>        </a:t>
            </a:r>
            <a:br/>
            <a:r>
              <a:t>        public Builder(String serviceName) {</a:t>
            </a:r>
            <a:br/>
            <a:r>
              <a:t>            this.serviceName = serviceName;</a:t>
            </a:r>
            <a:br/>
            <a:r>
              <a:t>        }</a:t>
            </a:r>
            <a:br/>
            <a:r>
              <a:t>        </a:t>
            </a:r>
            <a:br/>
            <a:r>
              <a:t>        public Builder bandwidth(int bandwidth) {</a:t>
            </a:r>
            <a:br/>
            <a:r>
              <a:t>            this.bandwidth = bandwidth;</a:t>
            </a:r>
            <a:br/>
            <a:r>
              <a:t>            return this;</a:t>
            </a:r>
            <a:br/>
            <a:r>
              <a:t>        }</a:t>
            </a:r>
            <a:br/>
            <a:r>
              <a:t>        </a:t>
            </a:r>
            <a:br/>
            <a:r>
              <a:t>        public Builder enableIPv6() {</a:t>
            </a:r>
            <a:br/>
            <a:r>
              <a:t>            this.hasIPv6 = true;</a:t>
            </a:r>
            <a:br/>
            <a:r>
              <a:t>            return this;</a:t>
            </a:r>
            <a:br/>
            <a:r>
              <a:t>        }</a:t>
            </a:r>
            <a:br/>
            <a:r>
              <a:t>        </a:t>
            </a:r>
            <a:br/>
            <a:r>
              <a:t>        public Builder qosLevel(String level) {</a:t>
            </a:r>
            <a:br/>
            <a:r>
              <a:t>            this.qosLevel = level;</a:t>
            </a:r>
            <a:br/>
            <a:r>
              <a:t>            return this;</a:t>
            </a:r>
            <a:br/>
            <a:r>
              <a:t>        }</a:t>
            </a:r>
            <a:br/>
            <a:r>
              <a:t>        </a:t>
            </a:r>
            <a:br/>
            <a:r>
              <a:t>        public TelecomServiceConfig build() {</a:t>
            </a:r>
            <a:br/>
            <a:r>
              <a:t>            // Validierungen hier</a:t>
            </a:r>
            <a:br/>
            <a:r>
              <a:t>            return new TelecomServiceConfig(this);</a:t>
            </a:r>
            <a:br/>
            <a:r>
              <a:t>        }</a:t>
            </a:r>
            <a:br/>
            <a:r>
              <a:t>    }</a:t>
            </a:r>
            <a:br/>
            <a:r>
              <a:t>}</a:t>
            </a:r>
          </a:p>
        </p:txBody>
      </p:sp>
    </p:spTree>
  </p:cSld>
  <p:clrMapOvr>
    <a:masterClrMapping/>
  </p:clrMapOvr>
</p:sld>
</file>

<file path=ppt/slides/slide2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rPr sz="3600" b="0">
                <a:solidFill>
                  <a:srgbClr val="444444"/>
                </a:solidFill>
                <a:latin typeface="Open Sans"/>
              </a:rPr>
              <a:t>Builder Pattern - Implementation</a:t>
            </a:r>
          </a:p>
        </p:txBody>
      </p:sp>
      <p:sp>
        <p:nvSpPr>
          <p:cNvPr id="3" name="Subtitle 2"/>
          <p:cNvSpPr>
            <a:spLocks noGrp="1"/>
          </p:cNvSpPr>
          <p:nvPr>
            <p:ph type="subTitle"/>
          </p:nvPr>
        </p:nvSpPr>
        <p:spPr/>
        <p:txBody>
          <a:bodyPr anchor="t" tIns="152400" bIns="152400" lIns="152400" rIns="152400"/>
          <a:lstStyle/>
          <a:p/>
          <a:p>
            <a:pPr>
              <a:spcAft>
                <a:spcPts val="0"/>
              </a:spcAft>
              <a:defRPr sz="1400" b="0">
                <a:latin typeface="Source Code Pro"/>
              </a:defRPr>
            </a:pPr>
            <a:r>
              <a:t>// Product</a:t>
            </a:r>
            <a:br/>
            <a:r>
              <a:t>public class TelecomServiceConfig {</a:t>
            </a:r>
            <a:br/>
            <a:r>
              <a:t>    private String serviceName;</a:t>
            </a:r>
            <a:br/>
            <a:r>
              <a:t>    private int bandwidth;</a:t>
            </a:r>
            <a:br/>
            <a:r>
              <a:t>    private boolean hasIPv6;</a:t>
            </a:r>
            <a:br/>
            <a:r>
              <a:t>    private String qosLevel;</a:t>
            </a:r>
            <a:br/>
            <a:r>
              <a:t>    private List&lt;String&gt; addOns;</a:t>
            </a:r>
            <a:br/>
            <a:r>
              <a:t>    </a:t>
            </a:r>
            <a:br/>
            <a:r>
              <a:t>    // Private constructor - nur Builder kann erstellen</a:t>
            </a:r>
            <a:br/>
            <a:r>
              <a:t>    private TelecomServiceConfig(Builder builder) {</a:t>
            </a:r>
            <a:br/>
            <a:r>
              <a:t>        this.serviceName = builder.serviceName;</a:t>
            </a:r>
            <a:br/>
            <a:r>
              <a:t>        this.bandwidth = builder.bandwidth;</a:t>
            </a:r>
            <a:br/>
            <a:r>
              <a:t>        this.hasIPv6 = builder.hasIPv6;</a:t>
            </a:r>
            <a:br/>
            <a:r>
              <a:t>        this.qosLevel = builder.qosLevel;</a:t>
            </a:r>
            <a:br/>
            <a:r>
              <a:t>        this.addOns = builder.addOns;</a:t>
            </a:r>
            <a:br/>
            <a:r>
              <a:t>    }</a:t>
            </a:r>
            <a:br/>
            <a:r>
              <a:t>    </a:t>
            </a:r>
            <a:br/>
            <a:r>
              <a:t>    // Builder Class</a:t>
            </a:r>
            <a:br/>
            <a:r>
              <a:t>    public static class Builder {</a:t>
            </a:r>
            <a:br/>
            <a:r>
              <a:t>        private String serviceName;</a:t>
            </a:r>
            <a:br/>
            <a:r>
              <a:t>        private int bandwidth = 100; // Default</a:t>
            </a:r>
            <a:br/>
            <a:r>
              <a:t>        private boolean hasIPv6 = false;</a:t>
            </a:r>
            <a:br/>
            <a:r>
              <a:t>        private String qosLevel = "STANDARD";</a:t>
            </a:r>
            <a:br/>
            <a:r>
              <a:t>        private List&lt;String&gt; addOns = new ArrayList&lt;&gt;();</a:t>
            </a:r>
            <a:br/>
            <a:r>
              <a:t>        </a:t>
            </a:r>
            <a:br/>
            <a:r>
              <a:t>        public Builder(String serviceName) {</a:t>
            </a:r>
            <a:br/>
            <a:r>
              <a:t>            this.serviceName = serviceName;</a:t>
            </a:r>
            <a:br/>
            <a:r>
              <a:t>        }</a:t>
            </a:r>
            <a:br/>
            <a:r>
              <a:t>        </a:t>
            </a:r>
            <a:br/>
            <a:r>
              <a:t>        public Builder bandwidth(int bandwidth) {</a:t>
            </a:r>
            <a:br/>
            <a:r>
              <a:t>            this.bandwidth = bandwidth;</a:t>
            </a:r>
            <a:br/>
            <a:r>
              <a:t>            return this;</a:t>
            </a:r>
            <a:br/>
            <a:r>
              <a:t>        }</a:t>
            </a:r>
            <a:br/>
            <a:r>
              <a:t>        </a:t>
            </a:r>
            <a:br/>
            <a:r>
              <a:t>        public Builder enableIPv6() {</a:t>
            </a:r>
            <a:br/>
            <a:r>
              <a:t>            this.hasIPv6 = true;</a:t>
            </a:r>
            <a:br/>
            <a:r>
              <a:t>            return this;</a:t>
            </a:r>
            <a:br/>
            <a:r>
              <a:t>        }</a:t>
            </a:r>
            <a:br/>
            <a:r>
              <a:t>        </a:t>
            </a:r>
            <a:br/>
            <a:r>
              <a:t>        public Builder qosLevel(String level) {</a:t>
            </a:r>
            <a:br/>
            <a:r>
              <a:t>            this.qosLevel = level;</a:t>
            </a:r>
            <a:br/>
            <a:r>
              <a:t>            return this;</a:t>
            </a:r>
            <a:br/>
            <a:r>
              <a:t>        }</a:t>
            </a:r>
            <a:br/>
            <a:r>
              <a:t>        </a:t>
            </a:r>
            <a:br/>
            <a:r>
              <a:t>        public TelecomServiceConfig build() {</a:t>
            </a:r>
            <a:br/>
            <a:r>
              <a:t>            // Validierungen hier</a:t>
            </a:r>
            <a:br/>
            <a:r>
              <a:t>            return new TelecomServiceConfig(this);</a:t>
            </a:r>
            <a:br/>
            <a:r>
              <a:t>        }</a:t>
            </a:r>
            <a:br/>
            <a:r>
              <a:t>    }</a:t>
            </a:r>
            <a:br/>
            <a:r>
              <a:t>}</a:t>
            </a:r>
          </a:p>
        </p:txBody>
      </p:sp>
    </p:spTree>
  </p:cSld>
  <p:clrMapOvr>
    <a:masterClrMapping/>
  </p:clrMapOvr>
</p:sld>
</file>

<file path=ppt/slides/slide2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rPr sz="3600" b="0">
                <a:solidFill>
                  <a:srgbClr val="444444"/>
                </a:solidFill>
                <a:latin typeface="Open Sans"/>
              </a:rPr>
              <a:t>Builder Pattern - Verwendung</a:t>
            </a:r>
          </a:p>
        </p:txBody>
      </p:sp>
      <p:sp>
        <p:nvSpPr>
          <p:cNvPr id="3" name="Subtitle 2"/>
          <p:cNvSpPr>
            <a:spLocks noGrp="1"/>
          </p:cNvSpPr>
          <p:nvPr>
            <p:ph type="subTitle"/>
          </p:nvPr>
        </p:nvSpPr>
        <p:spPr/>
        <p:txBody>
          <a:bodyPr anchor="t" tIns="152400" bIns="152400" lIns="152400" rIns="152400"/>
          <a:lstStyle/>
          <a:p/>
          <a:p>
            <a:pPr>
              <a:spcAft>
                <a:spcPts val="0"/>
              </a:spcAft>
              <a:defRPr sz="1400" b="0">
                <a:latin typeface="Source Code Pro"/>
              </a:defRPr>
            </a:pPr>
            <a:r>
              <a:t>// Fluent Interface Usage</a:t>
            </a:r>
            <a:br/>
            <a:r>
              <a:t>TelecomServiceConfig config = new TelecomServiceConfig.Builder("DSL-Premium")</a:t>
            </a:r>
            <a:br/>
            <a:r>
              <a:t>    .bandwidth(1000)</a:t>
            </a:r>
            <a:br/>
            <a:r>
              <a:t>    .enableIPv6()</a:t>
            </a:r>
            <a:br/>
            <a:r>
              <a:t>    .qosLevel("PREMIUM")</a:t>
            </a:r>
            <a:br/>
            <a:r>
              <a:t>    .build();</a:t>
            </a:r>
            <a:br/>
            <a:br/>
            <a:r>
              <a:t>// Director Pattern für vordefinierte Konfigurationen</a:t>
            </a:r>
            <a:br/>
            <a:r>
              <a:t>public class ServiceConfigDirector {</a:t>
            </a:r>
            <a:br/>
            <a:r>
              <a:t>    private TelecomServiceConfig.Builder builder;</a:t>
            </a:r>
            <a:br/>
            <a:r>
              <a:t>    </a:t>
            </a:r>
            <a:br/>
            <a:r>
              <a:t>    public ServiceConfigDirector(TelecomServiceConfig.Builder builder) {</a:t>
            </a:r>
            <a:br/>
            <a:r>
              <a:t>        this.builder = builder;</a:t>
            </a:r>
            <a:br/>
            <a:r>
              <a:t>    }</a:t>
            </a:r>
            <a:br/>
            <a:r>
              <a:t>    </a:t>
            </a:r>
            <a:br/>
            <a:r>
              <a:t>    public TelecomServiceConfig createBasicConfig() {</a:t>
            </a:r>
            <a:br/>
            <a:r>
              <a:t>        return builder</a:t>
            </a:r>
            <a:br/>
            <a:r>
              <a:t>            .bandwidth(100)</a:t>
            </a:r>
            <a:br/>
            <a:r>
              <a:t>            .qosLevel("STANDARD")</a:t>
            </a:r>
            <a:br/>
            <a:r>
              <a:t>            .build();</a:t>
            </a:r>
            <a:br/>
            <a:r>
              <a:t>    }</a:t>
            </a:r>
            <a:br/>
            <a:r>
              <a:t>    </a:t>
            </a:r>
            <a:br/>
            <a:r>
              <a:t>    public TelecomServiceConfig createPremiumConfig() {</a:t>
            </a:r>
            <a:br/>
            <a:r>
              <a:t>        return builder</a:t>
            </a:r>
            <a:br/>
            <a:r>
              <a:t>            .bandwidth(1000)</a:t>
            </a:r>
            <a:br/>
            <a:r>
              <a:t>            .enableIPv6()</a:t>
            </a:r>
            <a:br/>
            <a:r>
              <a:t>            .qosLevel("PREMIUM")</a:t>
            </a:r>
            <a:br/>
            <a:r>
              <a:t>            .build();</a:t>
            </a:r>
            <a:br/>
            <a:r>
              <a:t>    }</a:t>
            </a:r>
            <a:br/>
            <a:r>
              <a:t>}</a:t>
            </a:r>
            <a:br/>
            <a:br/>
            <a:r>
              <a:t>// Usage with Director</a:t>
            </a:r>
            <a:br/>
            <a:r>
              <a:t>ServiceConfigDirector director = new ServiceConfigDirector(</a:t>
            </a:r>
            <a:br/>
            <a:r>
              <a:t>    new TelecomServiceConfig.Builder("Fiber")</a:t>
            </a:r>
            <a:br/>
            <a:r>
              <a:t>);</a:t>
            </a:r>
            <a:br/>
            <a:r>
              <a:t>TelecomServiceConfig premiumConfig = director.createPremiumConfig();</a:t>
            </a:r>
          </a:p>
        </p:txBody>
      </p:sp>
    </p:spTree>
  </p:cSld>
  <p:clrMapOvr>
    <a:masterClrMapping/>
  </p:clrMapOvr>
</p:sld>
</file>

<file path=ppt/slides/slide2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rPr sz="3600" b="0">
                <a:solidFill>
                  <a:srgbClr val="444444"/>
                </a:solidFill>
                <a:latin typeface="Open Sans"/>
              </a:rPr>
              <a:t>Builder Pattern - Verwendung</a:t>
            </a:r>
          </a:p>
        </p:txBody>
      </p:sp>
      <p:sp>
        <p:nvSpPr>
          <p:cNvPr id="3" name="Subtitle 2"/>
          <p:cNvSpPr>
            <a:spLocks noGrp="1"/>
          </p:cNvSpPr>
          <p:nvPr>
            <p:ph type="subTitle"/>
          </p:nvPr>
        </p:nvSpPr>
        <p:spPr/>
        <p:txBody>
          <a:bodyPr anchor="t" tIns="152400" bIns="152400" lIns="152400" rIns="152400"/>
          <a:lstStyle/>
          <a:p/>
          <a:p>
            <a:pPr>
              <a:spcAft>
                <a:spcPts val="0"/>
              </a:spcAft>
              <a:defRPr sz="1400" b="0">
                <a:latin typeface="Source Code Pro"/>
              </a:defRPr>
            </a:pPr>
            <a:r>
              <a:t>// Fluent Interface Usage</a:t>
            </a:r>
            <a:br/>
            <a:r>
              <a:t>TelecomServiceConfig config = new TelecomServiceConfig.Builder("DSL-Premium")</a:t>
            </a:r>
            <a:br/>
            <a:r>
              <a:t>    .bandwidth(1000)</a:t>
            </a:r>
            <a:br/>
            <a:r>
              <a:t>    .enableIPv6()</a:t>
            </a:r>
            <a:br/>
            <a:r>
              <a:t>    .qosLevel("PREMIUM")</a:t>
            </a:r>
            <a:br/>
            <a:r>
              <a:t>    .build();</a:t>
            </a:r>
            <a:br/>
            <a:br/>
            <a:r>
              <a:t>// Director Pattern für vordefinierte Konfigurationen</a:t>
            </a:r>
            <a:br/>
            <a:r>
              <a:t>public class ServiceConfigDirector {</a:t>
            </a:r>
            <a:br/>
            <a:r>
              <a:t>    private TelecomServiceConfig.Builder builder;</a:t>
            </a:r>
            <a:br/>
            <a:r>
              <a:t>    </a:t>
            </a:r>
            <a:br/>
            <a:r>
              <a:t>    public ServiceConfigDirector(TelecomServiceConfig.Builder builder) {</a:t>
            </a:r>
            <a:br/>
            <a:r>
              <a:t>        this.builder = builder;</a:t>
            </a:r>
            <a:br/>
            <a:r>
              <a:t>    }</a:t>
            </a:r>
            <a:br/>
            <a:r>
              <a:t>    </a:t>
            </a:r>
            <a:br/>
            <a:r>
              <a:t>    public TelecomServiceConfig createBasicConfig() {</a:t>
            </a:r>
            <a:br/>
            <a:r>
              <a:t>        return builder</a:t>
            </a:r>
            <a:br/>
            <a:r>
              <a:t>            .bandwidth(100)</a:t>
            </a:r>
            <a:br/>
            <a:r>
              <a:t>            .qosLevel("STANDARD")</a:t>
            </a:r>
            <a:br/>
            <a:r>
              <a:t>            .build();</a:t>
            </a:r>
            <a:br/>
            <a:r>
              <a:t>    }</a:t>
            </a:r>
            <a:br/>
            <a:r>
              <a:t>    </a:t>
            </a:r>
            <a:br/>
            <a:r>
              <a:t>    public TelecomServiceConfig createPremiumConfig() {</a:t>
            </a:r>
            <a:br/>
            <a:r>
              <a:t>        return builder</a:t>
            </a:r>
            <a:br/>
            <a:r>
              <a:t>            .bandwidth(1000)</a:t>
            </a:r>
            <a:br/>
            <a:r>
              <a:t>            .enableIPv6()</a:t>
            </a:r>
            <a:br/>
            <a:r>
              <a:t>            .qosLevel("PREMIUM")</a:t>
            </a:r>
            <a:br/>
            <a:r>
              <a:t>            .build();</a:t>
            </a:r>
            <a:br/>
            <a:r>
              <a:t>    }</a:t>
            </a:r>
            <a:br/>
            <a:r>
              <a:t>}</a:t>
            </a:r>
            <a:br/>
            <a:br/>
            <a:r>
              <a:t>// Usage with Director</a:t>
            </a:r>
            <a:br/>
            <a:r>
              <a:t>ServiceConfigDirector director = new ServiceConfigDirector(</a:t>
            </a:r>
            <a:br/>
            <a:r>
              <a:t>    new TelecomServiceConfig.Builder("Fiber")</a:t>
            </a:r>
            <a:br/>
            <a:r>
              <a:t>);</a:t>
            </a:r>
            <a:br/>
            <a:r>
              <a:t>TelecomServiceConfig premiumConfig = director.createPremiumConfig();</a:t>
            </a:r>
          </a:p>
        </p:txBody>
      </p:sp>
    </p:spTree>
  </p:cSld>
  <p:clrMapOvr>
    <a:masterClrMapping/>
  </p:clrMapOvr>
</p:sld>
</file>

<file path=ppt/slides/slide2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rPr sz="3600" b="0">
                <a:solidFill>
                  <a:srgbClr val="444444"/>
                </a:solidFill>
                <a:latin typeface="Open Sans"/>
              </a:rPr>
              <a:t>Prototype Pattern - Problem</a:t>
            </a:r>
          </a:p>
        </p:txBody>
      </p:sp>
      <p:sp>
        <p:nvSpPr>
          <p:cNvPr id="3" name="Subtitle 2"/>
          <p:cNvSpPr>
            <a:spLocks noGrp="1"/>
          </p:cNvSpPr>
          <p:nvPr>
            <p:ph type="subTitle"/>
          </p:nvPr>
        </p:nvSpPr>
        <p:spPr/>
        <p:txBody>
          <a:bodyPr anchor="t" tIns="152400" bIns="152400" lIns="152400" rIns="152400"/>
          <a:lstStyle/>
          <a:p/>
          <a:p>
            <a:pPr>
              <a:spcBef>
                <a:spcPts val="0"/>
              </a:spcBef>
              <a:spcAft>
                <a:spcPts val="1000"/>
              </a:spcAft>
              <a:defRPr sz="1800">
                <a:latin typeface="Open Sans Light"/>
              </a:defRPr>
            </a:pPr>
            <a:r>
              <a:t>Problem: Kostspielige Objekterstellung</a:t>
            </a:r>
          </a:p>
          <a:p>
            <a:pPr>
              <a:spcBef>
                <a:spcPts val="400"/>
              </a:spcBef>
              <a:spcAft>
                <a:spcPts val="1000"/>
              </a:spcAft>
              <a:defRPr sz="1800">
                <a:latin typeface="Open Sans Light"/>
              </a:defRPr>
            </a:pPr>
          </a:p>
          <a:p>
            <a:pPr>
              <a:spcBef>
                <a:spcPts val="400"/>
              </a:spcBef>
              <a:spcAft>
                <a:spcPts val="1000"/>
              </a:spcAft>
              <a:defRPr sz="1800">
                <a:latin typeface="Open Sans Light"/>
              </a:defRPr>
            </a:pPr>
            <a:r>
              <a:t>Telekom-Szenario: Service-Templates laden</a:t>
            </a:r>
          </a:p>
          <a:p>
            <a:pPr>
              <a:spcBef>
                <a:spcPts val="400"/>
              </a:spcBef>
              <a:spcAft>
                <a:spcPts val="1000"/>
              </a:spcAft>
              <a:defRPr sz="1800">
                <a:latin typeface="Open Sans Light"/>
              </a:defRPr>
            </a:pPr>
            <a:r>
              <a:t>• Konfigurationen aus externen Systemen laden</a:t>
            </a:r>
          </a:p>
          <a:p>
            <a:pPr>
              <a:spcBef>
                <a:spcPts val="400"/>
              </a:spcBef>
              <a:spcAft>
                <a:spcPts val="1000"/>
              </a:spcAft>
              <a:defRPr sz="1800">
                <a:latin typeface="Open Sans Light"/>
              </a:defRPr>
            </a:pPr>
            <a:r>
              <a:t>• Komplexe Berechnungen für Service-Parameter</a:t>
            </a:r>
          </a:p>
          <a:p>
            <a:pPr>
              <a:spcBef>
                <a:spcPts val="400"/>
              </a:spcBef>
              <a:spcAft>
                <a:spcPts val="1000"/>
              </a:spcAft>
              <a:defRPr sz="1800">
                <a:latin typeface="Open Sans Light"/>
              </a:defRPr>
            </a:pPr>
            <a:r>
              <a:t>• Datenbankabfragen für Referenzdaten</a:t>
            </a:r>
          </a:p>
          <a:p>
            <a:pPr>
              <a:spcBef>
                <a:spcPts val="400"/>
              </a:spcBef>
              <a:spcAft>
                <a:spcPts val="1000"/>
              </a:spcAft>
              <a:defRPr sz="1800">
                <a:latin typeface="Open Sans Light"/>
              </a:defRPr>
            </a:pPr>
            <a:r>
              <a:t>• Netzwerk-Latenz bei API-Aufrufen</a:t>
            </a:r>
          </a:p>
          <a:p>
            <a:pPr>
              <a:spcBef>
                <a:spcPts val="400"/>
              </a:spcBef>
              <a:spcAft>
                <a:spcPts val="1000"/>
              </a:spcAft>
              <a:defRPr sz="1800">
                <a:latin typeface="Open Sans Light"/>
              </a:defRPr>
            </a:pPr>
          </a:p>
          <a:p>
            <a:pPr>
              <a:spcBef>
                <a:spcPts val="400"/>
              </a:spcBef>
              <a:spcAft>
                <a:spcPts val="1000"/>
              </a:spcAft>
              <a:defRPr sz="1800">
                <a:latin typeface="Open Sans Light"/>
              </a:defRPr>
            </a:pPr>
            <a:r>
              <a:t>Traditionelle Lösung: Jedes Mal neu erstellen</a:t>
            </a:r>
          </a:p>
          <a:p>
            <a:pPr>
              <a:spcBef>
                <a:spcPts val="400"/>
              </a:spcBef>
              <a:spcAft>
                <a:spcPts val="1000"/>
              </a:spcAft>
              <a:defRPr sz="1800">
                <a:latin typeface="Open Sans Light"/>
              </a:defRPr>
            </a:pPr>
            <a:r>
              <a:t>• Performance-Problem bei häufiger Nutzung</a:t>
            </a:r>
          </a:p>
          <a:p>
            <a:pPr>
              <a:spcBef>
                <a:spcPts val="400"/>
              </a:spcBef>
              <a:spcAft>
                <a:spcPts val="1000"/>
              </a:spcAft>
              <a:defRPr sz="1800">
                <a:latin typeface="Open Sans Light"/>
              </a:defRPr>
            </a:pPr>
            <a:r>
              <a:t>• Redundante externe Aufrufe</a:t>
            </a:r>
          </a:p>
          <a:p>
            <a:pPr>
              <a:spcBef>
                <a:spcPts val="400"/>
              </a:spcBef>
              <a:spcAft>
                <a:spcPts val="1000"/>
              </a:spcAft>
              <a:defRPr sz="1800">
                <a:latin typeface="Open Sans Light"/>
              </a:defRPr>
            </a:pPr>
            <a:r>
              <a:t>• Ressourcenverschwendung</a:t>
            </a:r>
          </a:p>
        </p:txBody>
      </p:sp>
    </p:spTree>
  </p:cSld>
  <p:clrMapOvr>
    <a:masterClrMapping/>
  </p:clrMapOvr>
</p:sld>
</file>

<file path=ppt/slides/slide2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rPr sz="3600" b="0">
                <a:solidFill>
                  <a:srgbClr val="444444"/>
                </a:solidFill>
                <a:latin typeface="Open Sans"/>
              </a:rPr>
              <a:t>Prototype Pattern - Problem</a:t>
            </a:r>
          </a:p>
        </p:txBody>
      </p:sp>
      <p:sp>
        <p:nvSpPr>
          <p:cNvPr id="3" name="Subtitle 2"/>
          <p:cNvSpPr>
            <a:spLocks noGrp="1"/>
          </p:cNvSpPr>
          <p:nvPr>
            <p:ph type="subTitle"/>
          </p:nvPr>
        </p:nvSpPr>
        <p:spPr/>
        <p:txBody>
          <a:bodyPr anchor="t" tIns="152400" bIns="152400" lIns="152400" rIns="152400"/>
          <a:lstStyle/>
          <a:p/>
          <a:p>
            <a:pPr>
              <a:spcBef>
                <a:spcPts val="0"/>
              </a:spcBef>
              <a:spcAft>
                <a:spcPts val="1000"/>
              </a:spcAft>
              <a:defRPr sz="1800">
                <a:latin typeface="Open Sans Light"/>
              </a:defRPr>
            </a:pPr>
            <a:r>
              <a:t>Problem: Kostspielige Objekterstellung</a:t>
            </a:r>
          </a:p>
          <a:p>
            <a:pPr>
              <a:spcBef>
                <a:spcPts val="400"/>
              </a:spcBef>
              <a:spcAft>
                <a:spcPts val="1000"/>
              </a:spcAft>
              <a:defRPr sz="1800">
                <a:latin typeface="Open Sans Light"/>
              </a:defRPr>
            </a:pPr>
          </a:p>
          <a:p>
            <a:pPr>
              <a:spcBef>
                <a:spcPts val="400"/>
              </a:spcBef>
              <a:spcAft>
                <a:spcPts val="1000"/>
              </a:spcAft>
              <a:defRPr sz="1800">
                <a:latin typeface="Open Sans Light"/>
              </a:defRPr>
            </a:pPr>
            <a:r>
              <a:t>Telekom-Szenario: Service-Templates laden</a:t>
            </a:r>
          </a:p>
          <a:p>
            <a:pPr>
              <a:spcBef>
                <a:spcPts val="400"/>
              </a:spcBef>
              <a:spcAft>
                <a:spcPts val="1000"/>
              </a:spcAft>
              <a:defRPr sz="1800">
                <a:latin typeface="Open Sans Light"/>
              </a:defRPr>
            </a:pPr>
            <a:r>
              <a:t>• Konfigurationen aus externen Systemen laden</a:t>
            </a:r>
          </a:p>
          <a:p>
            <a:pPr>
              <a:spcBef>
                <a:spcPts val="400"/>
              </a:spcBef>
              <a:spcAft>
                <a:spcPts val="1000"/>
              </a:spcAft>
              <a:defRPr sz="1800">
                <a:latin typeface="Open Sans Light"/>
              </a:defRPr>
            </a:pPr>
            <a:r>
              <a:t>• Komplexe Berechnungen für Service-Parameter</a:t>
            </a:r>
          </a:p>
          <a:p>
            <a:pPr>
              <a:spcBef>
                <a:spcPts val="400"/>
              </a:spcBef>
              <a:spcAft>
                <a:spcPts val="1000"/>
              </a:spcAft>
              <a:defRPr sz="1800">
                <a:latin typeface="Open Sans Light"/>
              </a:defRPr>
            </a:pPr>
            <a:r>
              <a:t>• Datenbankabfragen für Referenzdaten</a:t>
            </a:r>
          </a:p>
          <a:p>
            <a:pPr>
              <a:spcBef>
                <a:spcPts val="400"/>
              </a:spcBef>
              <a:spcAft>
                <a:spcPts val="1000"/>
              </a:spcAft>
              <a:defRPr sz="1800">
                <a:latin typeface="Open Sans Light"/>
              </a:defRPr>
            </a:pPr>
            <a:r>
              <a:t>• Netzwerk-Latenz bei API-Aufrufen</a:t>
            </a:r>
          </a:p>
          <a:p>
            <a:pPr>
              <a:spcBef>
                <a:spcPts val="400"/>
              </a:spcBef>
              <a:spcAft>
                <a:spcPts val="1000"/>
              </a:spcAft>
              <a:defRPr sz="1800">
                <a:latin typeface="Open Sans Light"/>
              </a:defRPr>
            </a:pPr>
          </a:p>
          <a:p>
            <a:pPr>
              <a:spcBef>
                <a:spcPts val="400"/>
              </a:spcBef>
              <a:spcAft>
                <a:spcPts val="1000"/>
              </a:spcAft>
              <a:defRPr sz="1800">
                <a:latin typeface="Open Sans Light"/>
              </a:defRPr>
            </a:pPr>
            <a:r>
              <a:t>Traditionelle Lösung: Jedes Mal neu erstellen</a:t>
            </a:r>
          </a:p>
          <a:p>
            <a:pPr>
              <a:spcBef>
                <a:spcPts val="400"/>
              </a:spcBef>
              <a:spcAft>
                <a:spcPts val="1000"/>
              </a:spcAft>
              <a:defRPr sz="1800">
                <a:latin typeface="Open Sans Light"/>
              </a:defRPr>
            </a:pPr>
            <a:r>
              <a:t>• Performance-Problem bei häufiger Nutzung</a:t>
            </a:r>
          </a:p>
          <a:p>
            <a:pPr>
              <a:spcBef>
                <a:spcPts val="400"/>
              </a:spcBef>
              <a:spcAft>
                <a:spcPts val="1000"/>
              </a:spcAft>
              <a:defRPr sz="1800">
                <a:latin typeface="Open Sans Light"/>
              </a:defRPr>
            </a:pPr>
            <a:r>
              <a:t>• Redundante externe Aufrufe</a:t>
            </a:r>
          </a:p>
          <a:p>
            <a:pPr>
              <a:spcBef>
                <a:spcPts val="400"/>
              </a:spcBef>
              <a:spcAft>
                <a:spcPts val="1000"/>
              </a:spcAft>
              <a:defRPr sz="1800">
                <a:latin typeface="Open Sans Light"/>
              </a:defRPr>
            </a:pPr>
            <a:r>
              <a:t>• Ressourcenverschwendung</a:t>
            </a:r>
          </a:p>
        </p:txBody>
      </p:sp>
    </p:spTree>
  </p:cSld>
  <p:clrMapOvr>
    <a:masterClrMapping/>
  </p:clrMapOvr>
</p:sld>
</file>

<file path=ppt/slides/slide2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rPr sz="3600" b="0">
                <a:solidFill>
                  <a:srgbClr val="444444"/>
                </a:solidFill>
                <a:latin typeface="Open Sans"/>
              </a:rPr>
              <a:t>Prototype Pattern - Implementation</a:t>
            </a:r>
          </a:p>
        </p:txBody>
      </p:sp>
      <p:sp>
        <p:nvSpPr>
          <p:cNvPr id="3" name="Subtitle 2"/>
          <p:cNvSpPr>
            <a:spLocks noGrp="1"/>
          </p:cNvSpPr>
          <p:nvPr>
            <p:ph type="subTitle"/>
          </p:nvPr>
        </p:nvSpPr>
        <p:spPr/>
        <p:txBody>
          <a:bodyPr anchor="t" tIns="152400" bIns="152400" lIns="152400" rIns="152400"/>
          <a:lstStyle/>
          <a:p/>
          <a:p>
            <a:pPr>
              <a:spcAft>
                <a:spcPts val="0"/>
              </a:spcAft>
              <a:defRPr sz="1400" b="0">
                <a:latin typeface="Source Code Pro"/>
              </a:defRPr>
            </a:pPr>
            <a:r>
              <a:t>// Prototype Interface</a:t>
            </a:r>
            <a:br/>
            <a:r>
              <a:t>public interface ServiceTemplate extends Cloneable {</a:t>
            </a:r>
            <a:br/>
            <a:r>
              <a:t>    ServiceTemplate clone();</a:t>
            </a:r>
            <a:br/>
            <a:r>
              <a:t>    void customize(Map&lt;String, Object&gt; parameters);</a:t>
            </a:r>
            <a:br/>
            <a:r>
              <a:t>}</a:t>
            </a:r>
            <a:br/>
            <a:br/>
            <a:r>
              <a:t>// Concrete Prototype</a:t>
            </a:r>
            <a:br/>
            <a:r>
              <a:t>public class DSLServiceTemplate implements ServiceTemplate {</a:t>
            </a:r>
            <a:br/>
            <a:r>
              <a:t>    private String templateName;</a:t>
            </a:r>
            <a:br/>
            <a:r>
              <a:t>    private Map&lt;String, Object&gt; baseConfiguration;</a:t>
            </a:r>
            <a:br/>
            <a:r>
              <a:t>    private List&lt;String&gt; requiredComponents;</a:t>
            </a:r>
            <a:br/>
            <a:r>
              <a:t>    </a:t>
            </a:r>
            <a:br/>
            <a:r>
              <a:t>    public DSLServiceTemplate() {</a:t>
            </a:r>
            <a:br/>
            <a:r>
              <a:t>        // Kostspielige Initialisierung</a:t>
            </a:r>
            <a:br/>
            <a:r>
              <a:t>        loadFromExternalSystem();</a:t>
            </a:r>
            <a:br/>
            <a:r>
              <a:t>        calculateBaseParameters();</a:t>
            </a:r>
            <a:br/>
            <a:r>
              <a:t>        loadRequiredComponents();</a:t>
            </a:r>
            <a:br/>
            <a:r>
              <a:t>    }</a:t>
            </a:r>
            <a:br/>
            <a:r>
              <a:t>    </a:t>
            </a:r>
            <a:br/>
            <a:r>
              <a:t>    @Override</a:t>
            </a:r>
            <a:br/>
            <a:r>
              <a:t>    public ServiceTemplate clone() {</a:t>
            </a:r>
            <a:br/>
            <a:r>
              <a:t>        try {</a:t>
            </a:r>
            <a:br/>
            <a:r>
              <a:t>            DSLServiceTemplate cloned = (DSLServiceTemplate) super.clone();</a:t>
            </a:r>
            <a:br/>
            <a:r>
              <a:t>            // Deep Copy für mutable Objekte</a:t>
            </a:r>
            <a:br/>
            <a:r>
              <a:t>            cloned.baseConfiguration = new HashMap&lt;&gt;(this.baseConfiguration);</a:t>
            </a:r>
            <a:br/>
            <a:r>
              <a:t>            cloned.requiredComponents = new ArrayList&lt;&gt;(this.requiredComponents);</a:t>
            </a:r>
            <a:br/>
            <a:r>
              <a:t>            return cloned;</a:t>
            </a:r>
            <a:br/>
            <a:r>
              <a:t>        } catch (CloneNotSupportedException e) {</a:t>
            </a:r>
            <a:br/>
            <a:r>
              <a:t>            throw new RuntimeException("Clone not supported", e);</a:t>
            </a:r>
            <a:br/>
            <a:r>
              <a:t>        }</a:t>
            </a:r>
            <a:br/>
            <a:r>
              <a:t>    }</a:t>
            </a:r>
            <a:br/>
            <a:r>
              <a:t>    </a:t>
            </a:r>
            <a:br/>
            <a:r>
              <a:t>    @Override</a:t>
            </a:r>
            <a:br/>
            <a:r>
              <a:t>    public void customize(Map&lt;String, Object&gt; parameters) {</a:t>
            </a:r>
            <a:br/>
            <a:r>
              <a:t>        // Template an spezifische Anforderungen anpassen</a:t>
            </a:r>
            <a:br/>
            <a:r>
              <a:t>        baseConfiguration.putAll(parameters);</a:t>
            </a:r>
            <a:br/>
            <a:r>
              <a:t>    }</a:t>
            </a:r>
            <a:br/>
            <a:r>
              <a:t>    </a:t>
            </a:r>
            <a:br/>
            <a:r>
              <a:t>    private void loadFromExternalSystem() {</a:t>
            </a:r>
            <a:br/>
            <a:r>
              <a:t>        // Simuliert kostspielige Operation</a:t>
            </a:r>
            <a:br/>
            <a:r>
              <a:t>        try { Thread.sleep(1000); } catch (InterruptedException e) {}</a:t>
            </a:r>
            <a:br/>
            <a:r>
              <a:t>    }</a:t>
            </a:r>
            <a:br/>
            <a:r>
              <a:t>}</a:t>
            </a:r>
          </a:p>
        </p:txBody>
      </p:sp>
    </p:spTree>
  </p:cSld>
  <p:clrMapOvr>
    <a:masterClrMapping/>
  </p:clrMapOvr>
</p:sld>
</file>

<file path=ppt/slides/slide2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rPr sz="3600" b="0">
                <a:solidFill>
                  <a:srgbClr val="444444"/>
                </a:solidFill>
                <a:latin typeface="Open Sans"/>
              </a:rPr>
              <a:t>Prototype Pattern - Implementation</a:t>
            </a:r>
          </a:p>
        </p:txBody>
      </p:sp>
      <p:sp>
        <p:nvSpPr>
          <p:cNvPr id="3" name="Subtitle 2"/>
          <p:cNvSpPr>
            <a:spLocks noGrp="1"/>
          </p:cNvSpPr>
          <p:nvPr>
            <p:ph type="subTitle"/>
          </p:nvPr>
        </p:nvSpPr>
        <p:spPr/>
        <p:txBody>
          <a:bodyPr anchor="t" tIns="152400" bIns="152400" lIns="152400" rIns="152400"/>
          <a:lstStyle/>
          <a:p/>
          <a:p>
            <a:pPr>
              <a:spcAft>
                <a:spcPts val="0"/>
              </a:spcAft>
              <a:defRPr sz="1400" b="0">
                <a:latin typeface="Source Code Pro"/>
              </a:defRPr>
            </a:pPr>
            <a:r>
              <a:t>// Prototype Interface</a:t>
            </a:r>
            <a:br/>
            <a:r>
              <a:t>public interface ServiceTemplate extends Cloneable {</a:t>
            </a:r>
            <a:br/>
            <a:r>
              <a:t>    ServiceTemplate clone();</a:t>
            </a:r>
            <a:br/>
            <a:r>
              <a:t>    void customize(Map&lt;String, Object&gt; parameters);</a:t>
            </a:r>
            <a:br/>
            <a:r>
              <a:t>}</a:t>
            </a:r>
            <a:br/>
            <a:br/>
            <a:r>
              <a:t>// Concrete Prototype</a:t>
            </a:r>
            <a:br/>
            <a:r>
              <a:t>public class DSLServiceTemplate implements ServiceTemplate {</a:t>
            </a:r>
            <a:br/>
            <a:r>
              <a:t>    private String templateName;</a:t>
            </a:r>
            <a:br/>
            <a:r>
              <a:t>    private Map&lt;String, Object&gt; baseConfiguration;</a:t>
            </a:r>
            <a:br/>
            <a:r>
              <a:t>    private List&lt;String&gt; requiredComponents;</a:t>
            </a:r>
            <a:br/>
            <a:r>
              <a:t>    </a:t>
            </a:r>
            <a:br/>
            <a:r>
              <a:t>    public DSLServiceTemplate() {</a:t>
            </a:r>
            <a:br/>
            <a:r>
              <a:t>        // Kostspielige Initialisierung</a:t>
            </a:r>
            <a:br/>
            <a:r>
              <a:t>        loadFromExternalSystem();</a:t>
            </a:r>
            <a:br/>
            <a:r>
              <a:t>        calculateBaseParameters();</a:t>
            </a:r>
            <a:br/>
            <a:r>
              <a:t>        loadRequiredComponents();</a:t>
            </a:r>
            <a:br/>
            <a:r>
              <a:t>    }</a:t>
            </a:r>
            <a:br/>
            <a:r>
              <a:t>    </a:t>
            </a:r>
            <a:br/>
            <a:r>
              <a:t>    @Override</a:t>
            </a:r>
            <a:br/>
            <a:r>
              <a:t>    public ServiceTemplate clone() {</a:t>
            </a:r>
            <a:br/>
            <a:r>
              <a:t>        try {</a:t>
            </a:r>
            <a:br/>
            <a:r>
              <a:t>            DSLServiceTemplate cloned = (DSLServiceTemplate) super.clone();</a:t>
            </a:r>
            <a:br/>
            <a:r>
              <a:t>            // Deep Copy für mutable Objekte</a:t>
            </a:r>
            <a:br/>
            <a:r>
              <a:t>            cloned.baseConfiguration = new HashMap&lt;&gt;(this.baseConfiguration);</a:t>
            </a:r>
            <a:br/>
            <a:r>
              <a:t>            cloned.requiredComponents = new ArrayList&lt;&gt;(this.requiredComponents);</a:t>
            </a:r>
            <a:br/>
            <a:r>
              <a:t>            return cloned;</a:t>
            </a:r>
            <a:br/>
            <a:r>
              <a:t>        } catch (CloneNotSupportedException e) {</a:t>
            </a:r>
            <a:br/>
            <a:r>
              <a:t>            throw new RuntimeException("Clone not supported", e);</a:t>
            </a:r>
            <a:br/>
            <a:r>
              <a:t>        }</a:t>
            </a:r>
            <a:br/>
            <a:r>
              <a:t>    }</a:t>
            </a:r>
            <a:br/>
            <a:r>
              <a:t>    </a:t>
            </a:r>
            <a:br/>
            <a:r>
              <a:t>    @Override</a:t>
            </a:r>
            <a:br/>
            <a:r>
              <a:t>    public void customize(Map&lt;String, Object&gt; parameters) {</a:t>
            </a:r>
            <a:br/>
            <a:r>
              <a:t>        // Template an spezifische Anforderungen anpassen</a:t>
            </a:r>
            <a:br/>
            <a:r>
              <a:t>        baseConfiguration.putAll(parameters);</a:t>
            </a:r>
            <a:br/>
            <a:r>
              <a:t>    }</a:t>
            </a:r>
            <a:br/>
            <a:r>
              <a:t>    </a:t>
            </a:r>
            <a:br/>
            <a:r>
              <a:t>    private void loadFromExternalSystem() {</a:t>
            </a:r>
            <a:br/>
            <a:r>
              <a:t>        // Simuliert kostspielige Operation</a:t>
            </a:r>
            <a:br/>
            <a:r>
              <a:t>        try { Thread.sleep(1000); } catch (InterruptedException e) {}</a:t>
            </a:r>
            <a:br/>
            <a:r>
              <a:t>    }</a:t>
            </a:r>
            <a:br/>
            <a:r>
              <a:t>}</a:t>
            </a:r>
          </a:p>
        </p:txBody>
      </p:sp>
    </p:spTree>
  </p:cSld>
  <p:clrMapOvr>
    <a:masterClrMapping/>
  </p:clrMapOvr>
</p:sld>
</file>

<file path=ppt/slides/slide2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rPr sz="3600" b="0">
                <a:solidFill>
                  <a:srgbClr val="444444"/>
                </a:solidFill>
                <a:latin typeface="Open Sans"/>
              </a:rPr>
              <a:t>Prototype - Deep vs Shallow Copy</a:t>
            </a:r>
          </a:p>
        </p:txBody>
      </p:sp>
      <p:sp>
        <p:nvSpPr>
          <p:cNvPr id="3" name="Subtitle 2"/>
          <p:cNvSpPr>
            <a:spLocks noGrp="1"/>
          </p:cNvSpPr>
          <p:nvPr>
            <p:ph type="subTitle"/>
          </p:nvPr>
        </p:nvSpPr>
        <p:spPr/>
        <p:txBody>
          <a:bodyPr anchor="t" tIns="152400" bIns="152400" lIns="152400" rIns="152400"/>
          <a:lstStyle/>
          <a:p/>
          <a:p>
            <a:pPr>
              <a:spcBef>
                <a:spcPts val="0"/>
              </a:spcBef>
              <a:spcAft>
                <a:spcPts val="1000"/>
              </a:spcAft>
              <a:defRPr sz="1800">
                <a:latin typeface="Open Sans Light"/>
              </a:defRPr>
            </a:pPr>
            <a:r>
              <a:t>Shallow Copy vs Deep Copy - Wichtiger Unterschied:</a:t>
            </a:r>
          </a:p>
          <a:p>
            <a:pPr>
              <a:spcBef>
                <a:spcPts val="400"/>
              </a:spcBef>
              <a:spcAft>
                <a:spcPts val="1000"/>
              </a:spcAft>
              <a:defRPr sz="1800">
                <a:latin typeface="Open Sans Light"/>
              </a:defRPr>
            </a:pPr>
          </a:p>
          <a:p>
            <a:pPr>
              <a:spcBef>
                <a:spcPts val="400"/>
              </a:spcBef>
              <a:spcAft>
                <a:spcPts val="1000"/>
              </a:spcAft>
              <a:defRPr sz="1800">
                <a:latin typeface="Open Sans Light"/>
              </a:defRPr>
            </a:pPr>
            <a:r>
              <a:t>Shallow Copy:</a:t>
            </a:r>
          </a:p>
          <a:p>
            <a:pPr>
              <a:spcBef>
                <a:spcPts val="400"/>
              </a:spcBef>
              <a:spcAft>
                <a:spcPts val="1000"/>
              </a:spcAft>
              <a:defRPr sz="1800">
                <a:latin typeface="Open Sans Light"/>
              </a:defRPr>
            </a:pPr>
            <a:r>
              <a:t>• Kopiert nur Referenzen auf Objekte</a:t>
            </a:r>
          </a:p>
          <a:p>
            <a:pPr>
              <a:spcBef>
                <a:spcPts val="400"/>
              </a:spcBef>
              <a:spcAft>
                <a:spcPts val="1000"/>
              </a:spcAft>
              <a:defRPr sz="1800">
                <a:latin typeface="Open Sans Light"/>
              </a:defRPr>
            </a:pPr>
            <a:r>
              <a:t>• Mutable Objekte werden geteilt</a:t>
            </a:r>
          </a:p>
          <a:p>
            <a:pPr>
              <a:spcBef>
                <a:spcPts val="400"/>
              </a:spcBef>
              <a:spcAft>
                <a:spcPts val="1000"/>
              </a:spcAft>
              <a:defRPr sz="1800">
                <a:latin typeface="Open Sans Light"/>
              </a:defRPr>
            </a:pPr>
            <a:r>
              <a:t>• Änderungen betreffen alle Klone</a:t>
            </a:r>
          </a:p>
          <a:p>
            <a:pPr>
              <a:spcBef>
                <a:spcPts val="400"/>
              </a:spcBef>
              <a:spcAft>
                <a:spcPts val="1000"/>
              </a:spcAft>
              <a:defRPr sz="1800">
                <a:latin typeface="Open Sans Light"/>
              </a:defRPr>
            </a:pPr>
            <a:r>
              <a:t>• Performance: Sehr schnell</a:t>
            </a:r>
          </a:p>
          <a:p>
            <a:pPr>
              <a:spcBef>
                <a:spcPts val="400"/>
              </a:spcBef>
              <a:spcAft>
                <a:spcPts val="1000"/>
              </a:spcAft>
              <a:defRPr sz="1800">
                <a:latin typeface="Open Sans Light"/>
              </a:defRPr>
            </a:pPr>
          </a:p>
          <a:p>
            <a:pPr>
              <a:spcBef>
                <a:spcPts val="400"/>
              </a:spcBef>
              <a:spcAft>
                <a:spcPts val="1000"/>
              </a:spcAft>
              <a:defRPr sz="1800">
                <a:latin typeface="Open Sans Light"/>
              </a:defRPr>
            </a:pPr>
            <a:r>
              <a:t>Deep Copy:</a:t>
            </a:r>
          </a:p>
          <a:p>
            <a:pPr>
              <a:spcBef>
                <a:spcPts val="400"/>
              </a:spcBef>
              <a:spcAft>
                <a:spcPts val="1000"/>
              </a:spcAft>
              <a:defRPr sz="1800">
                <a:latin typeface="Open Sans Light"/>
              </a:defRPr>
            </a:pPr>
            <a:r>
              <a:t>• Kopiert auch referenzierte Objekte</a:t>
            </a:r>
          </a:p>
          <a:p>
            <a:pPr>
              <a:spcBef>
                <a:spcPts val="400"/>
              </a:spcBef>
              <a:spcAft>
                <a:spcPts val="1000"/>
              </a:spcAft>
              <a:defRPr sz="1800">
                <a:latin typeface="Open Sans Light"/>
              </a:defRPr>
            </a:pPr>
            <a:r>
              <a:t>• Jeder Klon ist vollständig unabhängig</a:t>
            </a:r>
          </a:p>
          <a:p>
            <a:pPr>
              <a:spcBef>
                <a:spcPts val="400"/>
              </a:spcBef>
              <a:spcAft>
                <a:spcPts val="1000"/>
              </a:spcAft>
              <a:defRPr sz="1800">
                <a:latin typeface="Open Sans Light"/>
              </a:defRPr>
            </a:pPr>
            <a:r>
              <a:t>• Keine unerwünschten Seiteneffekte</a:t>
            </a:r>
          </a:p>
          <a:p>
            <a:pPr>
              <a:spcBef>
                <a:spcPts val="400"/>
              </a:spcBef>
              <a:spcAft>
                <a:spcPts val="1000"/>
              </a:spcAft>
              <a:defRPr sz="1800">
                <a:latin typeface="Open Sans Light"/>
              </a:defRPr>
            </a:pPr>
            <a:r>
              <a:t>• Performance: Langsamer, aber sicherer</a:t>
            </a:r>
          </a:p>
          <a:p>
            <a:pPr>
              <a:spcBef>
                <a:spcPts val="400"/>
              </a:spcBef>
              <a:spcAft>
                <a:spcPts val="1000"/>
              </a:spcAft>
              <a:defRPr sz="1800">
                <a:latin typeface="Open Sans Light"/>
              </a:defRPr>
            </a:pPr>
          </a:p>
          <a:p>
            <a:pPr>
              <a:spcBef>
                <a:spcPts val="400"/>
              </a:spcBef>
              <a:spcAft>
                <a:spcPts val="1000"/>
              </a:spcAft>
              <a:defRPr sz="1800">
                <a:latin typeface="Open Sans Light"/>
              </a:defRPr>
            </a:pPr>
            <a:r>
              <a:t>Telekom-Regel: Deep Copy für Konfigurationsobjekte</a:t>
            </a:r>
          </a:p>
        </p:txBody>
      </p:sp>
    </p:spTree>
  </p:cSld>
  <p:clrMapOvr>
    <a:masterClrMapping/>
  </p:clrMapOvr>
</p:sld>
</file>

<file path=ppt/slides/slide2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rPr sz="3600" b="0">
                <a:solidFill>
                  <a:srgbClr val="444444"/>
                </a:solidFill>
                <a:latin typeface="Open Sans"/>
              </a:rPr>
              <a:t>Prototype - Deep vs Shallow Copy</a:t>
            </a:r>
          </a:p>
        </p:txBody>
      </p:sp>
      <p:sp>
        <p:nvSpPr>
          <p:cNvPr id="3" name="Subtitle 2"/>
          <p:cNvSpPr>
            <a:spLocks noGrp="1"/>
          </p:cNvSpPr>
          <p:nvPr>
            <p:ph type="subTitle"/>
          </p:nvPr>
        </p:nvSpPr>
        <p:spPr/>
        <p:txBody>
          <a:bodyPr anchor="t" tIns="152400" bIns="152400" lIns="152400" rIns="152400"/>
          <a:lstStyle/>
          <a:p/>
          <a:p>
            <a:pPr>
              <a:spcBef>
                <a:spcPts val="0"/>
              </a:spcBef>
              <a:spcAft>
                <a:spcPts val="1000"/>
              </a:spcAft>
              <a:defRPr sz="1800">
                <a:latin typeface="Open Sans Light"/>
              </a:defRPr>
            </a:pPr>
            <a:r>
              <a:t>Shallow Copy vs Deep Copy - Wichtiger Unterschied:</a:t>
            </a:r>
          </a:p>
          <a:p>
            <a:pPr>
              <a:spcBef>
                <a:spcPts val="400"/>
              </a:spcBef>
              <a:spcAft>
                <a:spcPts val="1000"/>
              </a:spcAft>
              <a:defRPr sz="1800">
                <a:latin typeface="Open Sans Light"/>
              </a:defRPr>
            </a:pPr>
          </a:p>
          <a:p>
            <a:pPr>
              <a:spcBef>
                <a:spcPts val="400"/>
              </a:spcBef>
              <a:spcAft>
                <a:spcPts val="1000"/>
              </a:spcAft>
              <a:defRPr sz="1800">
                <a:latin typeface="Open Sans Light"/>
              </a:defRPr>
            </a:pPr>
            <a:r>
              <a:t>Shallow Copy:</a:t>
            </a:r>
          </a:p>
          <a:p>
            <a:pPr>
              <a:spcBef>
                <a:spcPts val="400"/>
              </a:spcBef>
              <a:spcAft>
                <a:spcPts val="1000"/>
              </a:spcAft>
              <a:defRPr sz="1800">
                <a:latin typeface="Open Sans Light"/>
              </a:defRPr>
            </a:pPr>
            <a:r>
              <a:t>• Kopiert nur Referenzen auf Objekte</a:t>
            </a:r>
          </a:p>
          <a:p>
            <a:pPr>
              <a:spcBef>
                <a:spcPts val="400"/>
              </a:spcBef>
              <a:spcAft>
                <a:spcPts val="1000"/>
              </a:spcAft>
              <a:defRPr sz="1800">
                <a:latin typeface="Open Sans Light"/>
              </a:defRPr>
            </a:pPr>
            <a:r>
              <a:t>• Mutable Objekte werden geteilt</a:t>
            </a:r>
          </a:p>
          <a:p>
            <a:pPr>
              <a:spcBef>
                <a:spcPts val="400"/>
              </a:spcBef>
              <a:spcAft>
                <a:spcPts val="1000"/>
              </a:spcAft>
              <a:defRPr sz="1800">
                <a:latin typeface="Open Sans Light"/>
              </a:defRPr>
            </a:pPr>
            <a:r>
              <a:t>• Änderungen betreffen alle Klone</a:t>
            </a:r>
          </a:p>
          <a:p>
            <a:pPr>
              <a:spcBef>
                <a:spcPts val="400"/>
              </a:spcBef>
              <a:spcAft>
                <a:spcPts val="1000"/>
              </a:spcAft>
              <a:defRPr sz="1800">
                <a:latin typeface="Open Sans Light"/>
              </a:defRPr>
            </a:pPr>
            <a:r>
              <a:t>• Performance: Sehr schnell</a:t>
            </a:r>
          </a:p>
          <a:p>
            <a:pPr>
              <a:spcBef>
                <a:spcPts val="400"/>
              </a:spcBef>
              <a:spcAft>
                <a:spcPts val="1000"/>
              </a:spcAft>
              <a:defRPr sz="1800">
                <a:latin typeface="Open Sans Light"/>
              </a:defRPr>
            </a:pPr>
          </a:p>
          <a:p>
            <a:pPr>
              <a:spcBef>
                <a:spcPts val="400"/>
              </a:spcBef>
              <a:spcAft>
                <a:spcPts val="1000"/>
              </a:spcAft>
              <a:defRPr sz="1800">
                <a:latin typeface="Open Sans Light"/>
              </a:defRPr>
            </a:pPr>
            <a:r>
              <a:t>Deep Copy:</a:t>
            </a:r>
          </a:p>
          <a:p>
            <a:pPr>
              <a:spcBef>
                <a:spcPts val="400"/>
              </a:spcBef>
              <a:spcAft>
                <a:spcPts val="1000"/>
              </a:spcAft>
              <a:defRPr sz="1800">
                <a:latin typeface="Open Sans Light"/>
              </a:defRPr>
            </a:pPr>
            <a:r>
              <a:t>• Kopiert auch referenzierte Objekte</a:t>
            </a:r>
          </a:p>
          <a:p>
            <a:pPr>
              <a:spcBef>
                <a:spcPts val="400"/>
              </a:spcBef>
              <a:spcAft>
                <a:spcPts val="1000"/>
              </a:spcAft>
              <a:defRPr sz="1800">
                <a:latin typeface="Open Sans Light"/>
              </a:defRPr>
            </a:pPr>
            <a:r>
              <a:t>• Jeder Klon ist vollständig unabhängig</a:t>
            </a:r>
          </a:p>
          <a:p>
            <a:pPr>
              <a:spcBef>
                <a:spcPts val="400"/>
              </a:spcBef>
              <a:spcAft>
                <a:spcPts val="1000"/>
              </a:spcAft>
              <a:defRPr sz="1800">
                <a:latin typeface="Open Sans Light"/>
              </a:defRPr>
            </a:pPr>
            <a:r>
              <a:t>• Keine unerwünschten Seiteneffekte</a:t>
            </a:r>
          </a:p>
          <a:p>
            <a:pPr>
              <a:spcBef>
                <a:spcPts val="400"/>
              </a:spcBef>
              <a:spcAft>
                <a:spcPts val="1000"/>
              </a:spcAft>
              <a:defRPr sz="1800">
                <a:latin typeface="Open Sans Light"/>
              </a:defRPr>
            </a:pPr>
            <a:r>
              <a:t>• Performance: Langsamer, aber sicherer</a:t>
            </a:r>
          </a:p>
          <a:p>
            <a:pPr>
              <a:spcBef>
                <a:spcPts val="400"/>
              </a:spcBef>
              <a:spcAft>
                <a:spcPts val="1000"/>
              </a:spcAft>
              <a:defRPr sz="1800">
                <a:latin typeface="Open Sans Light"/>
              </a:defRPr>
            </a:pPr>
          </a:p>
          <a:p>
            <a:pPr>
              <a:spcBef>
                <a:spcPts val="400"/>
              </a:spcBef>
              <a:spcAft>
                <a:spcPts val="1000"/>
              </a:spcAft>
              <a:defRPr sz="1800">
                <a:latin typeface="Open Sans Light"/>
              </a:defRPr>
            </a:pPr>
            <a:r>
              <a:t>Telekom-Regel: Deep Copy für Konfigurationsobjekte</a:t>
            </a:r>
          </a:p>
        </p:txBody>
      </p:sp>
    </p:spTree>
  </p:cSld>
  <p:clrMapOvr>
    <a:masterClrMapping/>
  </p:clrMapOvr>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rPr sz="3600" b="0">
                <a:solidFill>
                  <a:srgbClr val="444444"/>
                </a:solidFill>
                <a:latin typeface="Open Sans"/>
              </a:rPr>
              <a:t>Workshop-Übersicht</a:t>
            </a:r>
          </a:p>
        </p:txBody>
      </p:sp>
      <p:sp>
        <p:nvSpPr>
          <p:cNvPr id="3" name="Subtitle 2"/>
          <p:cNvSpPr>
            <a:spLocks noGrp="1"/>
          </p:cNvSpPr>
          <p:nvPr>
            <p:ph type="subTitle"/>
          </p:nvPr>
        </p:nvSpPr>
        <p:spPr/>
        <p:txBody>
          <a:bodyPr anchor="t" tIns="152400" bIns="152400" lIns="152400" rIns="152400"/>
          <a:lstStyle/>
          <a:p/>
          <a:p>
            <a:pPr>
              <a:spcBef>
                <a:spcPts val="0"/>
              </a:spcBef>
              <a:spcAft>
                <a:spcPts val="1000"/>
              </a:spcAft>
              <a:defRPr sz="1800">
                <a:latin typeface="Open Sans Light"/>
              </a:defRPr>
            </a:pPr>
            <a:r>
              <a:t>Intensive Schulung zu Software-Architektur</a:t>
            </a:r>
          </a:p>
          <a:p>
            <a:pPr>
              <a:spcBef>
                <a:spcPts val="400"/>
              </a:spcBef>
              <a:spcAft>
                <a:spcPts val="1000"/>
              </a:spcAft>
              <a:defRPr sz="1800">
                <a:latin typeface="Open Sans Light"/>
              </a:defRPr>
            </a:pPr>
            <a:r>
              <a:t>Fokus auf praktische Anwendung von Design Prinzipien</a:t>
            </a:r>
          </a:p>
          <a:p>
            <a:pPr>
              <a:spcBef>
                <a:spcPts val="400"/>
              </a:spcBef>
              <a:spcAft>
                <a:spcPts val="1000"/>
              </a:spcAft>
              <a:defRPr sz="1800">
                <a:latin typeface="Open Sans Light"/>
              </a:defRPr>
            </a:pPr>
            <a:r>
              <a:t>Telekom-spezifische Beispiele und Use Cases</a:t>
            </a:r>
          </a:p>
          <a:p>
            <a:pPr>
              <a:spcBef>
                <a:spcPts val="400"/>
              </a:spcBef>
              <a:spcAft>
                <a:spcPts val="1000"/>
              </a:spcAft>
              <a:defRPr sz="1800">
                <a:latin typeface="Open Sans Light"/>
              </a:defRPr>
            </a:pPr>
            <a:r>
              <a:t>Hands-on Sessions mit realen Problemen</a:t>
            </a:r>
          </a:p>
          <a:p>
            <a:pPr>
              <a:spcBef>
                <a:spcPts val="400"/>
              </a:spcBef>
              <a:spcAft>
                <a:spcPts val="1000"/>
              </a:spcAft>
              <a:defRPr sz="1800">
                <a:latin typeface="Open Sans Light"/>
              </a:defRPr>
            </a:pPr>
            <a:r>
              <a:t>Clean Code und SOLID Prinzipien im Detail</a:t>
            </a:r>
          </a:p>
          <a:p>
            <a:pPr>
              <a:spcBef>
                <a:spcPts val="400"/>
              </a:spcBef>
              <a:spcAft>
                <a:spcPts val="1000"/>
              </a:spcAft>
              <a:defRPr sz="1800">
                <a:latin typeface="Open Sans Light"/>
              </a:defRPr>
            </a:pPr>
            <a:r>
              <a:t>Architektur-Entscheidungen fundiert treffen lernen</a:t>
            </a:r>
          </a:p>
        </p:txBody>
      </p:sp>
    </p:spTree>
  </p:cSld>
  <p:clrMapOvr>
    <a:masterClrMapping/>
  </p:clrMapOvr>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rPr sz="3600" b="0">
                <a:solidFill>
                  <a:srgbClr val="444444"/>
                </a:solidFill>
                <a:latin typeface="Open Sans"/>
              </a:rPr>
              <a:t>Workshop-Übersicht</a:t>
            </a:r>
          </a:p>
        </p:txBody>
      </p:sp>
      <p:sp>
        <p:nvSpPr>
          <p:cNvPr id="3" name="Subtitle 2"/>
          <p:cNvSpPr>
            <a:spLocks noGrp="1"/>
          </p:cNvSpPr>
          <p:nvPr>
            <p:ph type="subTitle"/>
          </p:nvPr>
        </p:nvSpPr>
        <p:spPr/>
        <p:txBody>
          <a:bodyPr anchor="t" tIns="152400" bIns="152400" lIns="152400" rIns="152400"/>
          <a:lstStyle/>
          <a:p/>
          <a:p>
            <a:pPr>
              <a:spcBef>
                <a:spcPts val="0"/>
              </a:spcBef>
              <a:spcAft>
                <a:spcPts val="1000"/>
              </a:spcAft>
              <a:defRPr sz="1800">
                <a:latin typeface="Open Sans Light"/>
              </a:defRPr>
            </a:pPr>
            <a:r>
              <a:t>Intensive Schulung zu Software-Architektur</a:t>
            </a:r>
          </a:p>
          <a:p>
            <a:pPr>
              <a:spcBef>
                <a:spcPts val="400"/>
              </a:spcBef>
              <a:spcAft>
                <a:spcPts val="1000"/>
              </a:spcAft>
              <a:defRPr sz="1800">
                <a:latin typeface="Open Sans Light"/>
              </a:defRPr>
            </a:pPr>
            <a:r>
              <a:t>Fokus auf praktische Anwendung von Design Prinzipien</a:t>
            </a:r>
          </a:p>
          <a:p>
            <a:pPr>
              <a:spcBef>
                <a:spcPts val="400"/>
              </a:spcBef>
              <a:spcAft>
                <a:spcPts val="1000"/>
              </a:spcAft>
              <a:defRPr sz="1800">
                <a:latin typeface="Open Sans Light"/>
              </a:defRPr>
            </a:pPr>
            <a:r>
              <a:t>Telekom-spezifische Beispiele und Use Cases</a:t>
            </a:r>
          </a:p>
          <a:p>
            <a:pPr>
              <a:spcBef>
                <a:spcPts val="400"/>
              </a:spcBef>
              <a:spcAft>
                <a:spcPts val="1000"/>
              </a:spcAft>
              <a:defRPr sz="1800">
                <a:latin typeface="Open Sans Light"/>
              </a:defRPr>
            </a:pPr>
            <a:r>
              <a:t>Hands-on Sessions mit realen Problemen</a:t>
            </a:r>
          </a:p>
          <a:p>
            <a:pPr>
              <a:spcBef>
                <a:spcPts val="400"/>
              </a:spcBef>
              <a:spcAft>
                <a:spcPts val="1000"/>
              </a:spcAft>
              <a:defRPr sz="1800">
                <a:latin typeface="Open Sans Light"/>
              </a:defRPr>
            </a:pPr>
            <a:r>
              <a:t>Clean Code und SOLID Prinzipien im Detail</a:t>
            </a:r>
          </a:p>
          <a:p>
            <a:pPr>
              <a:spcBef>
                <a:spcPts val="400"/>
              </a:spcBef>
              <a:spcAft>
                <a:spcPts val="1000"/>
              </a:spcAft>
              <a:defRPr sz="1800">
                <a:latin typeface="Open Sans Light"/>
              </a:defRPr>
            </a:pPr>
            <a:r>
              <a:t>Architektur-Entscheidungen fundiert treffen lernen</a:t>
            </a:r>
          </a:p>
        </p:txBody>
      </p:sp>
    </p:spTree>
  </p:cSld>
  <p:clrMapOvr>
    <a:masterClrMapping/>
  </p:clrMapOvr>
</p:sld>
</file>

<file path=ppt/slides/slide3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rPr sz="3600" b="0">
                <a:solidFill>
                  <a:srgbClr val="444444"/>
                </a:solidFill>
                <a:latin typeface="Open Sans"/>
              </a:rPr>
              <a:t>Singleton Pattern - Problem</a:t>
            </a:r>
          </a:p>
        </p:txBody>
      </p:sp>
      <p:sp>
        <p:nvSpPr>
          <p:cNvPr id="3" name="Subtitle 2"/>
          <p:cNvSpPr>
            <a:spLocks noGrp="1"/>
          </p:cNvSpPr>
          <p:nvPr>
            <p:ph type="subTitle"/>
          </p:nvPr>
        </p:nvSpPr>
        <p:spPr/>
        <p:txBody>
          <a:bodyPr anchor="t" tIns="152400" bIns="152400" lIns="152400" rIns="152400"/>
          <a:lstStyle/>
          <a:p/>
          <a:p>
            <a:pPr>
              <a:spcBef>
                <a:spcPts val="0"/>
              </a:spcBef>
              <a:spcAft>
                <a:spcPts val="1000"/>
              </a:spcAft>
              <a:defRPr sz="1800">
                <a:latin typeface="Open Sans Light"/>
              </a:defRPr>
            </a:pPr>
            <a:r>
              <a:t>Problem: Eindeutige Instanz erforderlich</a:t>
            </a:r>
          </a:p>
          <a:p>
            <a:pPr>
              <a:spcBef>
                <a:spcPts val="400"/>
              </a:spcBef>
              <a:spcAft>
                <a:spcPts val="1000"/>
              </a:spcAft>
              <a:defRPr sz="1800">
                <a:latin typeface="Open Sans Light"/>
              </a:defRPr>
            </a:pPr>
          </a:p>
          <a:p>
            <a:pPr>
              <a:spcBef>
                <a:spcPts val="400"/>
              </a:spcBef>
              <a:spcAft>
                <a:spcPts val="1000"/>
              </a:spcAft>
              <a:defRPr sz="1800">
                <a:latin typeface="Open Sans Light"/>
              </a:defRPr>
            </a:pPr>
            <a:r>
              <a:t>Telekom-Szenarien für Singleton:</a:t>
            </a:r>
          </a:p>
          <a:p>
            <a:pPr>
              <a:spcBef>
                <a:spcPts val="400"/>
              </a:spcBef>
              <a:spcAft>
                <a:spcPts val="1000"/>
              </a:spcAft>
              <a:defRPr sz="1800">
                <a:latin typeface="Open Sans Light"/>
              </a:defRPr>
            </a:pPr>
            <a:r>
              <a:t>• Configuration Manager - Eine zentrale Konfiguration</a:t>
            </a:r>
          </a:p>
          <a:p>
            <a:pPr>
              <a:spcBef>
                <a:spcPts val="400"/>
              </a:spcBef>
              <a:spcAft>
                <a:spcPts val="1000"/>
              </a:spcAft>
              <a:defRPr sz="1800">
                <a:latin typeface="Open Sans Light"/>
              </a:defRPr>
            </a:pPr>
            <a:r>
              <a:t>• Logger - Einheitliches Logging-System</a:t>
            </a:r>
          </a:p>
          <a:p>
            <a:pPr>
              <a:spcBef>
                <a:spcPts val="400"/>
              </a:spcBef>
              <a:spcAft>
                <a:spcPts val="1000"/>
              </a:spcAft>
              <a:defRPr sz="1800">
                <a:latin typeface="Open Sans Light"/>
              </a:defRPr>
            </a:pPr>
            <a:r>
              <a:t>• Database Connection Pool - Ressourcen-Management</a:t>
            </a:r>
          </a:p>
          <a:p>
            <a:pPr>
              <a:spcBef>
                <a:spcPts val="400"/>
              </a:spcBef>
              <a:spcAft>
                <a:spcPts val="1000"/>
              </a:spcAft>
              <a:defRPr sz="1800">
                <a:latin typeface="Open Sans Light"/>
              </a:defRPr>
            </a:pPr>
            <a:r>
              <a:t>• License Manager - Lizenz-Validierung</a:t>
            </a:r>
          </a:p>
          <a:p>
            <a:pPr>
              <a:spcBef>
                <a:spcPts val="400"/>
              </a:spcBef>
              <a:spcAft>
                <a:spcPts val="1000"/>
              </a:spcAft>
              <a:defRPr sz="1800">
                <a:latin typeface="Open Sans Light"/>
              </a:defRPr>
            </a:pPr>
          </a:p>
          <a:p>
            <a:pPr>
              <a:spcBef>
                <a:spcPts val="400"/>
              </a:spcBef>
              <a:spcAft>
                <a:spcPts val="1000"/>
              </a:spcAft>
              <a:defRPr sz="1800">
                <a:latin typeface="Open Sans Light"/>
              </a:defRPr>
            </a:pPr>
            <a:r>
              <a:t>Herausforderungen:</a:t>
            </a:r>
          </a:p>
          <a:p>
            <a:pPr>
              <a:spcBef>
                <a:spcPts val="400"/>
              </a:spcBef>
              <a:spcAft>
                <a:spcPts val="1000"/>
              </a:spcAft>
              <a:defRPr sz="1800">
                <a:latin typeface="Open Sans Light"/>
              </a:defRPr>
            </a:pPr>
            <a:r>
              <a:t>• Thread-Safety in Multithreading-Umgebung</a:t>
            </a:r>
          </a:p>
          <a:p>
            <a:pPr>
              <a:spcBef>
                <a:spcPts val="400"/>
              </a:spcBef>
              <a:spcAft>
                <a:spcPts val="1000"/>
              </a:spcAft>
              <a:defRPr sz="1800">
                <a:latin typeface="Open Sans Light"/>
              </a:defRPr>
            </a:pPr>
            <a:r>
              <a:t>• Lazy vs Eager Initialization</a:t>
            </a:r>
          </a:p>
          <a:p>
            <a:pPr>
              <a:spcBef>
                <a:spcPts val="400"/>
              </a:spcBef>
              <a:spcAft>
                <a:spcPts val="1000"/>
              </a:spcAft>
              <a:defRPr sz="1800">
                <a:latin typeface="Open Sans Light"/>
              </a:defRPr>
            </a:pPr>
            <a:r>
              <a:t>• Performance vs Sicherheit</a:t>
            </a:r>
          </a:p>
          <a:p>
            <a:pPr>
              <a:spcBef>
                <a:spcPts val="400"/>
              </a:spcBef>
              <a:spcAft>
                <a:spcPts val="1000"/>
              </a:spcAft>
              <a:defRPr sz="1800">
                <a:latin typeface="Open Sans Light"/>
              </a:defRPr>
            </a:pPr>
            <a:r>
              <a:t>• Testbarkeit (schwierig zu mocken)</a:t>
            </a:r>
          </a:p>
        </p:txBody>
      </p:sp>
    </p:spTree>
  </p:cSld>
  <p:clrMapOvr>
    <a:masterClrMapping/>
  </p:clrMapOvr>
</p:sld>
</file>

<file path=ppt/slides/slide3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rPr sz="3600" b="0">
                <a:solidFill>
                  <a:srgbClr val="444444"/>
                </a:solidFill>
                <a:latin typeface="Open Sans"/>
              </a:rPr>
              <a:t>Singleton Pattern - Problem</a:t>
            </a:r>
          </a:p>
        </p:txBody>
      </p:sp>
      <p:sp>
        <p:nvSpPr>
          <p:cNvPr id="3" name="Subtitle 2"/>
          <p:cNvSpPr>
            <a:spLocks noGrp="1"/>
          </p:cNvSpPr>
          <p:nvPr>
            <p:ph type="subTitle"/>
          </p:nvPr>
        </p:nvSpPr>
        <p:spPr/>
        <p:txBody>
          <a:bodyPr anchor="t" tIns="152400" bIns="152400" lIns="152400" rIns="152400"/>
          <a:lstStyle/>
          <a:p/>
          <a:p>
            <a:pPr>
              <a:spcBef>
                <a:spcPts val="0"/>
              </a:spcBef>
              <a:spcAft>
                <a:spcPts val="1000"/>
              </a:spcAft>
              <a:defRPr sz="1800">
                <a:latin typeface="Open Sans Light"/>
              </a:defRPr>
            </a:pPr>
            <a:r>
              <a:t>Problem: Eindeutige Instanz erforderlich</a:t>
            </a:r>
          </a:p>
          <a:p>
            <a:pPr>
              <a:spcBef>
                <a:spcPts val="400"/>
              </a:spcBef>
              <a:spcAft>
                <a:spcPts val="1000"/>
              </a:spcAft>
              <a:defRPr sz="1800">
                <a:latin typeface="Open Sans Light"/>
              </a:defRPr>
            </a:pPr>
          </a:p>
          <a:p>
            <a:pPr>
              <a:spcBef>
                <a:spcPts val="400"/>
              </a:spcBef>
              <a:spcAft>
                <a:spcPts val="1000"/>
              </a:spcAft>
              <a:defRPr sz="1800">
                <a:latin typeface="Open Sans Light"/>
              </a:defRPr>
            </a:pPr>
            <a:r>
              <a:t>Telekom-Szenarien für Singleton:</a:t>
            </a:r>
          </a:p>
          <a:p>
            <a:pPr>
              <a:spcBef>
                <a:spcPts val="400"/>
              </a:spcBef>
              <a:spcAft>
                <a:spcPts val="1000"/>
              </a:spcAft>
              <a:defRPr sz="1800">
                <a:latin typeface="Open Sans Light"/>
              </a:defRPr>
            </a:pPr>
            <a:r>
              <a:t>• Configuration Manager - Eine zentrale Konfiguration</a:t>
            </a:r>
          </a:p>
          <a:p>
            <a:pPr>
              <a:spcBef>
                <a:spcPts val="400"/>
              </a:spcBef>
              <a:spcAft>
                <a:spcPts val="1000"/>
              </a:spcAft>
              <a:defRPr sz="1800">
                <a:latin typeface="Open Sans Light"/>
              </a:defRPr>
            </a:pPr>
            <a:r>
              <a:t>• Logger - Einheitliches Logging-System</a:t>
            </a:r>
          </a:p>
          <a:p>
            <a:pPr>
              <a:spcBef>
                <a:spcPts val="400"/>
              </a:spcBef>
              <a:spcAft>
                <a:spcPts val="1000"/>
              </a:spcAft>
              <a:defRPr sz="1800">
                <a:latin typeface="Open Sans Light"/>
              </a:defRPr>
            </a:pPr>
            <a:r>
              <a:t>• Database Connection Pool - Ressourcen-Management</a:t>
            </a:r>
          </a:p>
          <a:p>
            <a:pPr>
              <a:spcBef>
                <a:spcPts val="400"/>
              </a:spcBef>
              <a:spcAft>
                <a:spcPts val="1000"/>
              </a:spcAft>
              <a:defRPr sz="1800">
                <a:latin typeface="Open Sans Light"/>
              </a:defRPr>
            </a:pPr>
            <a:r>
              <a:t>• License Manager - Lizenz-Validierung</a:t>
            </a:r>
          </a:p>
          <a:p>
            <a:pPr>
              <a:spcBef>
                <a:spcPts val="400"/>
              </a:spcBef>
              <a:spcAft>
                <a:spcPts val="1000"/>
              </a:spcAft>
              <a:defRPr sz="1800">
                <a:latin typeface="Open Sans Light"/>
              </a:defRPr>
            </a:pPr>
          </a:p>
          <a:p>
            <a:pPr>
              <a:spcBef>
                <a:spcPts val="400"/>
              </a:spcBef>
              <a:spcAft>
                <a:spcPts val="1000"/>
              </a:spcAft>
              <a:defRPr sz="1800">
                <a:latin typeface="Open Sans Light"/>
              </a:defRPr>
            </a:pPr>
            <a:r>
              <a:t>Herausforderungen:</a:t>
            </a:r>
          </a:p>
          <a:p>
            <a:pPr>
              <a:spcBef>
                <a:spcPts val="400"/>
              </a:spcBef>
              <a:spcAft>
                <a:spcPts val="1000"/>
              </a:spcAft>
              <a:defRPr sz="1800">
                <a:latin typeface="Open Sans Light"/>
              </a:defRPr>
            </a:pPr>
            <a:r>
              <a:t>• Thread-Safety in Multithreading-Umgebung</a:t>
            </a:r>
          </a:p>
          <a:p>
            <a:pPr>
              <a:spcBef>
                <a:spcPts val="400"/>
              </a:spcBef>
              <a:spcAft>
                <a:spcPts val="1000"/>
              </a:spcAft>
              <a:defRPr sz="1800">
                <a:latin typeface="Open Sans Light"/>
              </a:defRPr>
            </a:pPr>
            <a:r>
              <a:t>• Lazy vs Eager Initialization</a:t>
            </a:r>
          </a:p>
          <a:p>
            <a:pPr>
              <a:spcBef>
                <a:spcPts val="400"/>
              </a:spcBef>
              <a:spcAft>
                <a:spcPts val="1000"/>
              </a:spcAft>
              <a:defRPr sz="1800">
                <a:latin typeface="Open Sans Light"/>
              </a:defRPr>
            </a:pPr>
            <a:r>
              <a:t>• Performance vs Sicherheit</a:t>
            </a:r>
          </a:p>
          <a:p>
            <a:pPr>
              <a:spcBef>
                <a:spcPts val="400"/>
              </a:spcBef>
              <a:spcAft>
                <a:spcPts val="1000"/>
              </a:spcAft>
              <a:defRPr sz="1800">
                <a:latin typeface="Open Sans Light"/>
              </a:defRPr>
            </a:pPr>
            <a:r>
              <a:t>• Testbarkeit (schwierig zu mocken)</a:t>
            </a:r>
          </a:p>
        </p:txBody>
      </p:sp>
    </p:spTree>
  </p:cSld>
  <p:clrMapOvr>
    <a:masterClrMapping/>
  </p:clrMapOvr>
</p:sld>
</file>

<file path=ppt/slides/slide3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rPr sz="3600" b="0">
                <a:solidFill>
                  <a:srgbClr val="444444"/>
                </a:solidFill>
                <a:latin typeface="Open Sans"/>
              </a:rPr>
              <a:t>Singleton - Thread-Safe Implementation</a:t>
            </a:r>
          </a:p>
        </p:txBody>
      </p:sp>
      <p:sp>
        <p:nvSpPr>
          <p:cNvPr id="3" name="Subtitle 2"/>
          <p:cNvSpPr>
            <a:spLocks noGrp="1"/>
          </p:cNvSpPr>
          <p:nvPr>
            <p:ph type="subTitle"/>
          </p:nvPr>
        </p:nvSpPr>
        <p:spPr/>
        <p:txBody>
          <a:bodyPr anchor="t" tIns="152400" bIns="152400" lIns="152400" rIns="152400"/>
          <a:lstStyle/>
          <a:p/>
          <a:p>
            <a:pPr>
              <a:spcAft>
                <a:spcPts val="0"/>
              </a:spcAft>
              <a:defRPr sz="1400" b="0">
                <a:latin typeface="Source Code Pro"/>
              </a:defRPr>
            </a:pPr>
            <a:r>
              <a:t>// Thread-Safe Singleton mit Lazy Initialization</a:t>
            </a:r>
            <a:br/>
            <a:r>
              <a:t>public class TelecomConfigManager {</a:t>
            </a:r>
            <a:br/>
            <a:r>
              <a:t>    private static volatile TelecomConfigManager instance;</a:t>
            </a:r>
            <a:br/>
            <a:r>
              <a:t>    private Map&lt;String, String&gt; configurations;</a:t>
            </a:r>
            <a:br/>
            <a:r>
              <a:t>    </a:t>
            </a:r>
            <a:br/>
            <a:r>
              <a:t>    private TelecomConfigManager() {</a:t>
            </a:r>
            <a:br/>
            <a:r>
              <a:t>        // Private constructor verhindert direkte Instantiierung</a:t>
            </a:r>
            <a:br/>
            <a:r>
              <a:t>        configurations = loadConfigurations();</a:t>
            </a:r>
            <a:br/>
            <a:r>
              <a:t>    }</a:t>
            </a:r>
            <a:br/>
            <a:r>
              <a:t>    </a:t>
            </a:r>
            <a:br/>
            <a:r>
              <a:t>    // Double-Checked Locking Pattern</a:t>
            </a:r>
            <a:br/>
            <a:r>
              <a:t>    public static TelecomConfigManager getInstance() {</a:t>
            </a:r>
            <a:br/>
            <a:r>
              <a:t>        if (instance == null) {</a:t>
            </a:r>
            <a:br/>
            <a:r>
              <a:t>            synchronized (TelecomConfigManager.class) {</a:t>
            </a:r>
            <a:br/>
            <a:r>
              <a:t>                if (instance == null) {</a:t>
            </a:r>
            <a:br/>
            <a:r>
              <a:t>                    instance = new TelecomConfigManager();</a:t>
            </a:r>
            <a:br/>
            <a:r>
              <a:t>                }</a:t>
            </a:r>
            <a:br/>
            <a:r>
              <a:t>            }</a:t>
            </a:r>
            <a:br/>
            <a:r>
              <a:t>        }</a:t>
            </a:r>
            <a:br/>
            <a:r>
              <a:t>        return instance;</a:t>
            </a:r>
            <a:br/>
            <a:r>
              <a:t>    }</a:t>
            </a:r>
            <a:br/>
            <a:r>
              <a:t>    </a:t>
            </a:r>
            <a:br/>
            <a:r>
              <a:t>    public String getConfig(String key) {</a:t>
            </a:r>
            <a:br/>
            <a:r>
              <a:t>        return configurations.get(key);</a:t>
            </a:r>
            <a:br/>
            <a:r>
              <a:t>    }</a:t>
            </a:r>
            <a:br/>
            <a:r>
              <a:t>    </a:t>
            </a:r>
            <a:br/>
            <a:r>
              <a:t>    public void setConfig(String key, String value) {</a:t>
            </a:r>
            <a:br/>
            <a:r>
              <a:t>        synchronized (this) {</a:t>
            </a:r>
            <a:br/>
            <a:r>
              <a:t>            configurations.put(key, value);</a:t>
            </a:r>
            <a:br/>
            <a:r>
              <a:t>        }</a:t>
            </a:r>
            <a:br/>
            <a:r>
              <a:t>    }</a:t>
            </a:r>
            <a:br/>
            <a:r>
              <a:t>    </a:t>
            </a:r>
            <a:br/>
            <a:r>
              <a:t>    private Map&lt;String, String&gt; loadConfigurations() {</a:t>
            </a:r>
            <a:br/>
            <a:r>
              <a:t>        // Load from external source</a:t>
            </a:r>
            <a:br/>
            <a:r>
              <a:t>        return new HashMap&lt;&gt;();</a:t>
            </a:r>
            <a:br/>
            <a:r>
              <a:t>    }</a:t>
            </a:r>
            <a:br/>
            <a:r>
              <a:t>}</a:t>
            </a:r>
            <a:br/>
            <a:br/>
            <a:r>
              <a:t>// Alternative: Enum-based Singleton (recommended)</a:t>
            </a:r>
            <a:br/>
            <a:r>
              <a:t>public enum ConfigManager {</a:t>
            </a:r>
            <a:br/>
            <a:r>
              <a:t>    INSTANCE;</a:t>
            </a:r>
            <a:br/>
            <a:r>
              <a:t>    </a:t>
            </a:r>
            <a:br/>
            <a:r>
              <a:t>    private Map&lt;String, String&gt; configurations;</a:t>
            </a:r>
            <a:br/>
            <a:r>
              <a:t>    </a:t>
            </a:r>
            <a:br/>
            <a:r>
              <a:t>    ConfigManager() {</a:t>
            </a:r>
            <a:br/>
            <a:r>
              <a:t>        configurations = new HashMap&lt;&gt;();</a:t>
            </a:r>
            <a:br/>
            <a:r>
              <a:t>    }</a:t>
            </a:r>
            <a:br/>
            <a:r>
              <a:t>    </a:t>
            </a:r>
            <a:br/>
            <a:r>
              <a:t>    public String getConfig(String key) {</a:t>
            </a:r>
            <a:br/>
            <a:r>
              <a:t>        return configurations.get(key);</a:t>
            </a:r>
            <a:br/>
            <a:r>
              <a:t>    }</a:t>
            </a:r>
            <a:br/>
            <a:r>
              <a:t>}</a:t>
            </a:r>
          </a:p>
        </p:txBody>
      </p:sp>
    </p:spTree>
  </p:cSld>
  <p:clrMapOvr>
    <a:masterClrMapping/>
  </p:clrMapOvr>
</p:sld>
</file>

<file path=ppt/slides/slide3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rPr sz="3600" b="0">
                <a:solidFill>
                  <a:srgbClr val="444444"/>
                </a:solidFill>
                <a:latin typeface="Open Sans"/>
              </a:rPr>
              <a:t>Singleton - Thread-Safe Implementation</a:t>
            </a:r>
          </a:p>
        </p:txBody>
      </p:sp>
      <p:sp>
        <p:nvSpPr>
          <p:cNvPr id="3" name="Subtitle 2"/>
          <p:cNvSpPr>
            <a:spLocks noGrp="1"/>
          </p:cNvSpPr>
          <p:nvPr>
            <p:ph type="subTitle"/>
          </p:nvPr>
        </p:nvSpPr>
        <p:spPr/>
        <p:txBody>
          <a:bodyPr anchor="t" tIns="152400" bIns="152400" lIns="152400" rIns="152400"/>
          <a:lstStyle/>
          <a:p/>
          <a:p>
            <a:pPr>
              <a:spcAft>
                <a:spcPts val="0"/>
              </a:spcAft>
              <a:defRPr sz="1400" b="0">
                <a:latin typeface="Source Code Pro"/>
              </a:defRPr>
            </a:pPr>
            <a:r>
              <a:t>// Thread-Safe Singleton mit Lazy Initialization</a:t>
            </a:r>
            <a:br/>
            <a:r>
              <a:t>public class TelecomConfigManager {</a:t>
            </a:r>
            <a:br/>
            <a:r>
              <a:t>    private static volatile TelecomConfigManager instance;</a:t>
            </a:r>
            <a:br/>
            <a:r>
              <a:t>    private Map&lt;String, String&gt; configurations;</a:t>
            </a:r>
            <a:br/>
            <a:r>
              <a:t>    </a:t>
            </a:r>
            <a:br/>
            <a:r>
              <a:t>    private TelecomConfigManager() {</a:t>
            </a:r>
            <a:br/>
            <a:r>
              <a:t>        // Private constructor verhindert direkte Instantiierung</a:t>
            </a:r>
            <a:br/>
            <a:r>
              <a:t>        configurations = loadConfigurations();</a:t>
            </a:r>
            <a:br/>
            <a:r>
              <a:t>    }</a:t>
            </a:r>
            <a:br/>
            <a:r>
              <a:t>    </a:t>
            </a:r>
            <a:br/>
            <a:r>
              <a:t>    // Double-Checked Locking Pattern</a:t>
            </a:r>
            <a:br/>
            <a:r>
              <a:t>    public static TelecomConfigManager getInstance() {</a:t>
            </a:r>
            <a:br/>
            <a:r>
              <a:t>        if (instance == null) {</a:t>
            </a:r>
            <a:br/>
            <a:r>
              <a:t>            synchronized (TelecomConfigManager.class) {</a:t>
            </a:r>
            <a:br/>
            <a:r>
              <a:t>                if (instance == null) {</a:t>
            </a:r>
            <a:br/>
            <a:r>
              <a:t>                    instance = new TelecomConfigManager();</a:t>
            </a:r>
            <a:br/>
            <a:r>
              <a:t>                }</a:t>
            </a:r>
            <a:br/>
            <a:r>
              <a:t>            }</a:t>
            </a:r>
            <a:br/>
            <a:r>
              <a:t>        }</a:t>
            </a:r>
            <a:br/>
            <a:r>
              <a:t>        return instance;</a:t>
            </a:r>
            <a:br/>
            <a:r>
              <a:t>    }</a:t>
            </a:r>
            <a:br/>
            <a:r>
              <a:t>    </a:t>
            </a:r>
            <a:br/>
            <a:r>
              <a:t>    public String getConfig(String key) {</a:t>
            </a:r>
            <a:br/>
            <a:r>
              <a:t>        return configurations.get(key);</a:t>
            </a:r>
            <a:br/>
            <a:r>
              <a:t>    }</a:t>
            </a:r>
            <a:br/>
            <a:r>
              <a:t>    </a:t>
            </a:r>
            <a:br/>
            <a:r>
              <a:t>    public void setConfig(String key, String value) {</a:t>
            </a:r>
            <a:br/>
            <a:r>
              <a:t>        synchronized (this) {</a:t>
            </a:r>
            <a:br/>
            <a:r>
              <a:t>            configurations.put(key, value);</a:t>
            </a:r>
            <a:br/>
            <a:r>
              <a:t>        }</a:t>
            </a:r>
            <a:br/>
            <a:r>
              <a:t>    }</a:t>
            </a:r>
            <a:br/>
            <a:r>
              <a:t>    </a:t>
            </a:r>
            <a:br/>
            <a:r>
              <a:t>    private Map&lt;String, String&gt; loadConfigurations() {</a:t>
            </a:r>
            <a:br/>
            <a:r>
              <a:t>        // Load from external source</a:t>
            </a:r>
            <a:br/>
            <a:r>
              <a:t>        return new HashMap&lt;&gt;();</a:t>
            </a:r>
            <a:br/>
            <a:r>
              <a:t>    }</a:t>
            </a:r>
            <a:br/>
            <a:r>
              <a:t>}</a:t>
            </a:r>
            <a:br/>
            <a:br/>
            <a:r>
              <a:t>// Alternative: Enum-based Singleton (recommended)</a:t>
            </a:r>
            <a:br/>
            <a:r>
              <a:t>public enum ConfigManager {</a:t>
            </a:r>
            <a:br/>
            <a:r>
              <a:t>    INSTANCE;</a:t>
            </a:r>
            <a:br/>
            <a:r>
              <a:t>    </a:t>
            </a:r>
            <a:br/>
            <a:r>
              <a:t>    private Map&lt;String, String&gt; configurations;</a:t>
            </a:r>
            <a:br/>
            <a:r>
              <a:t>    </a:t>
            </a:r>
            <a:br/>
            <a:r>
              <a:t>    ConfigManager() {</a:t>
            </a:r>
            <a:br/>
            <a:r>
              <a:t>        configurations = new HashMap&lt;&gt;();</a:t>
            </a:r>
            <a:br/>
            <a:r>
              <a:t>    }</a:t>
            </a:r>
            <a:br/>
            <a:r>
              <a:t>    </a:t>
            </a:r>
            <a:br/>
            <a:r>
              <a:t>    public String getConfig(String key) {</a:t>
            </a:r>
            <a:br/>
            <a:r>
              <a:t>        return configurations.get(key);</a:t>
            </a:r>
            <a:br/>
            <a:r>
              <a:t>    }</a:t>
            </a:r>
            <a:br/>
            <a:r>
              <a:t>}</a:t>
            </a:r>
          </a:p>
        </p:txBody>
      </p:sp>
    </p:spTree>
  </p:cSld>
  <p:clrMapOvr>
    <a:masterClrMapping/>
  </p:clrMapOvr>
</p:sld>
</file>

<file path=ppt/slides/slide3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rPr sz="3600" b="0">
                <a:solidFill>
                  <a:srgbClr val="444444"/>
                </a:solidFill>
                <a:latin typeface="Open Sans"/>
              </a:rPr>
              <a:t>Singleton - Probleme und Alternativen</a:t>
            </a:r>
          </a:p>
        </p:txBody>
      </p:sp>
      <p:sp>
        <p:nvSpPr>
          <p:cNvPr id="3" name="Subtitle 2"/>
          <p:cNvSpPr>
            <a:spLocks noGrp="1"/>
          </p:cNvSpPr>
          <p:nvPr>
            <p:ph type="subTitle"/>
          </p:nvPr>
        </p:nvSpPr>
        <p:spPr/>
        <p:txBody>
          <a:bodyPr anchor="t" tIns="152400" bIns="152400" lIns="152400" rIns="152400"/>
          <a:lstStyle/>
          <a:p/>
          <a:p>
            <a:pPr>
              <a:spcBef>
                <a:spcPts val="0"/>
              </a:spcBef>
              <a:spcAft>
                <a:spcPts val="1000"/>
              </a:spcAft>
              <a:defRPr sz="1800">
                <a:latin typeface="Open Sans Light"/>
              </a:defRPr>
            </a:pPr>
            <a:r>
              <a:t>Singleton Pattern - Kritische Betrachtung:</a:t>
            </a:r>
          </a:p>
          <a:p>
            <a:pPr>
              <a:spcBef>
                <a:spcPts val="400"/>
              </a:spcBef>
              <a:spcAft>
                <a:spcPts val="1000"/>
              </a:spcAft>
              <a:defRPr sz="1800">
                <a:latin typeface="Open Sans Light"/>
              </a:defRPr>
            </a:pPr>
          </a:p>
          <a:p>
            <a:pPr>
              <a:spcBef>
                <a:spcPts val="400"/>
              </a:spcBef>
              <a:spcAft>
                <a:spcPts val="1000"/>
              </a:spcAft>
              <a:defRPr sz="1800">
                <a:latin typeface="Open Sans Light"/>
              </a:defRPr>
            </a:pPr>
            <a:r>
              <a:t>Probleme:</a:t>
            </a:r>
          </a:p>
          <a:p>
            <a:pPr>
              <a:spcBef>
                <a:spcPts val="400"/>
              </a:spcBef>
              <a:spcAft>
                <a:spcPts val="1000"/>
              </a:spcAft>
              <a:defRPr sz="1800">
                <a:latin typeface="Open Sans Light"/>
              </a:defRPr>
            </a:pPr>
            <a:r>
              <a:t>• Schwierig zu testen (Global State)</a:t>
            </a:r>
          </a:p>
          <a:p>
            <a:pPr>
              <a:spcBef>
                <a:spcPts val="400"/>
              </a:spcBef>
              <a:spcAft>
                <a:spcPts val="1000"/>
              </a:spcAft>
              <a:defRPr sz="1800">
                <a:latin typeface="Open Sans Light"/>
              </a:defRPr>
            </a:pPr>
            <a:r>
              <a:t>• Versteckte Abhängigkeiten</a:t>
            </a:r>
          </a:p>
          <a:p>
            <a:pPr>
              <a:spcBef>
                <a:spcPts val="400"/>
              </a:spcBef>
              <a:spcAft>
                <a:spcPts val="1000"/>
              </a:spcAft>
              <a:defRPr sz="1800">
                <a:latin typeface="Open Sans Light"/>
              </a:defRPr>
            </a:pPr>
            <a:r>
              <a:t>• Verletzung des Single Responsibility Principle</a:t>
            </a:r>
          </a:p>
          <a:p>
            <a:pPr>
              <a:spcBef>
                <a:spcPts val="400"/>
              </a:spcBef>
              <a:spcAft>
                <a:spcPts val="1000"/>
              </a:spcAft>
              <a:defRPr sz="1800">
                <a:latin typeface="Open Sans Light"/>
              </a:defRPr>
            </a:pPr>
            <a:r>
              <a:t>• Threading-Probleme</a:t>
            </a:r>
          </a:p>
          <a:p>
            <a:pPr>
              <a:spcBef>
                <a:spcPts val="400"/>
              </a:spcBef>
              <a:spcAft>
                <a:spcPts val="1000"/>
              </a:spcAft>
              <a:defRPr sz="1800">
                <a:latin typeface="Open Sans Light"/>
              </a:defRPr>
            </a:pPr>
            <a:r>
              <a:t>• Schwierige Vererbung</a:t>
            </a:r>
          </a:p>
          <a:p>
            <a:pPr>
              <a:spcBef>
                <a:spcPts val="400"/>
              </a:spcBef>
              <a:spcAft>
                <a:spcPts val="1000"/>
              </a:spcAft>
              <a:defRPr sz="1800">
                <a:latin typeface="Open Sans Light"/>
              </a:defRPr>
            </a:pPr>
          </a:p>
          <a:p>
            <a:pPr>
              <a:spcBef>
                <a:spcPts val="400"/>
              </a:spcBef>
              <a:spcAft>
                <a:spcPts val="1000"/>
              </a:spcAft>
              <a:defRPr sz="1800">
                <a:latin typeface="Open Sans Light"/>
              </a:defRPr>
            </a:pPr>
            <a:r>
              <a:t>Moderne Alternativen:</a:t>
            </a:r>
          </a:p>
          <a:p>
            <a:pPr>
              <a:spcBef>
                <a:spcPts val="400"/>
              </a:spcBef>
              <a:spcAft>
                <a:spcPts val="1000"/>
              </a:spcAft>
              <a:defRPr sz="1800">
                <a:latin typeface="Open Sans Light"/>
              </a:defRPr>
            </a:pPr>
            <a:r>
              <a:t>• Dependency Injection Container</a:t>
            </a:r>
          </a:p>
          <a:p>
            <a:pPr>
              <a:spcBef>
                <a:spcPts val="400"/>
              </a:spcBef>
              <a:spcAft>
                <a:spcPts val="1000"/>
              </a:spcAft>
              <a:defRPr sz="1800">
                <a:latin typeface="Open Sans Light"/>
              </a:defRPr>
            </a:pPr>
            <a:r>
              <a:t>• Monostate Pattern (Shared State)</a:t>
            </a:r>
          </a:p>
          <a:p>
            <a:pPr>
              <a:spcBef>
                <a:spcPts val="400"/>
              </a:spcBef>
              <a:spcAft>
                <a:spcPts val="1000"/>
              </a:spcAft>
              <a:defRPr sz="1800">
                <a:latin typeface="Open Sans Light"/>
              </a:defRPr>
            </a:pPr>
            <a:r>
              <a:t>• Factory mit Instance-Verwaltung</a:t>
            </a:r>
          </a:p>
          <a:p>
            <a:pPr>
              <a:spcBef>
                <a:spcPts val="400"/>
              </a:spcBef>
              <a:spcAft>
                <a:spcPts val="1000"/>
              </a:spcAft>
              <a:defRPr sz="1800">
                <a:latin typeface="Open Sans Light"/>
              </a:defRPr>
            </a:pPr>
            <a:r>
              <a:t>• Spring @Singleton Annotation</a:t>
            </a:r>
          </a:p>
        </p:txBody>
      </p:sp>
    </p:spTree>
  </p:cSld>
  <p:clrMapOvr>
    <a:masterClrMapping/>
  </p:clrMapOvr>
</p:sld>
</file>

<file path=ppt/slides/slide3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rPr sz="3600" b="0">
                <a:solidFill>
                  <a:srgbClr val="444444"/>
                </a:solidFill>
                <a:latin typeface="Open Sans"/>
              </a:rPr>
              <a:t>Singleton - Probleme und Alternativen</a:t>
            </a:r>
          </a:p>
        </p:txBody>
      </p:sp>
      <p:sp>
        <p:nvSpPr>
          <p:cNvPr id="3" name="Subtitle 2"/>
          <p:cNvSpPr>
            <a:spLocks noGrp="1"/>
          </p:cNvSpPr>
          <p:nvPr>
            <p:ph type="subTitle"/>
          </p:nvPr>
        </p:nvSpPr>
        <p:spPr/>
        <p:txBody>
          <a:bodyPr anchor="t" tIns="152400" bIns="152400" lIns="152400" rIns="152400"/>
          <a:lstStyle/>
          <a:p/>
          <a:p>
            <a:pPr>
              <a:spcBef>
                <a:spcPts val="0"/>
              </a:spcBef>
              <a:spcAft>
                <a:spcPts val="1000"/>
              </a:spcAft>
              <a:defRPr sz="1800">
                <a:latin typeface="Open Sans Light"/>
              </a:defRPr>
            </a:pPr>
            <a:r>
              <a:t>Singleton Pattern - Kritische Betrachtung:</a:t>
            </a:r>
          </a:p>
          <a:p>
            <a:pPr>
              <a:spcBef>
                <a:spcPts val="400"/>
              </a:spcBef>
              <a:spcAft>
                <a:spcPts val="1000"/>
              </a:spcAft>
              <a:defRPr sz="1800">
                <a:latin typeface="Open Sans Light"/>
              </a:defRPr>
            </a:pPr>
          </a:p>
          <a:p>
            <a:pPr>
              <a:spcBef>
                <a:spcPts val="400"/>
              </a:spcBef>
              <a:spcAft>
                <a:spcPts val="1000"/>
              </a:spcAft>
              <a:defRPr sz="1800">
                <a:latin typeface="Open Sans Light"/>
              </a:defRPr>
            </a:pPr>
            <a:r>
              <a:t>Probleme:</a:t>
            </a:r>
          </a:p>
          <a:p>
            <a:pPr>
              <a:spcBef>
                <a:spcPts val="400"/>
              </a:spcBef>
              <a:spcAft>
                <a:spcPts val="1000"/>
              </a:spcAft>
              <a:defRPr sz="1800">
                <a:latin typeface="Open Sans Light"/>
              </a:defRPr>
            </a:pPr>
            <a:r>
              <a:t>• Schwierig zu testen (Global State)</a:t>
            </a:r>
          </a:p>
          <a:p>
            <a:pPr>
              <a:spcBef>
                <a:spcPts val="400"/>
              </a:spcBef>
              <a:spcAft>
                <a:spcPts val="1000"/>
              </a:spcAft>
              <a:defRPr sz="1800">
                <a:latin typeface="Open Sans Light"/>
              </a:defRPr>
            </a:pPr>
            <a:r>
              <a:t>• Versteckte Abhängigkeiten</a:t>
            </a:r>
          </a:p>
          <a:p>
            <a:pPr>
              <a:spcBef>
                <a:spcPts val="400"/>
              </a:spcBef>
              <a:spcAft>
                <a:spcPts val="1000"/>
              </a:spcAft>
              <a:defRPr sz="1800">
                <a:latin typeface="Open Sans Light"/>
              </a:defRPr>
            </a:pPr>
            <a:r>
              <a:t>• Verletzung des Single Responsibility Principle</a:t>
            </a:r>
          </a:p>
          <a:p>
            <a:pPr>
              <a:spcBef>
                <a:spcPts val="400"/>
              </a:spcBef>
              <a:spcAft>
                <a:spcPts val="1000"/>
              </a:spcAft>
              <a:defRPr sz="1800">
                <a:latin typeface="Open Sans Light"/>
              </a:defRPr>
            </a:pPr>
            <a:r>
              <a:t>• Threading-Probleme</a:t>
            </a:r>
          </a:p>
          <a:p>
            <a:pPr>
              <a:spcBef>
                <a:spcPts val="400"/>
              </a:spcBef>
              <a:spcAft>
                <a:spcPts val="1000"/>
              </a:spcAft>
              <a:defRPr sz="1800">
                <a:latin typeface="Open Sans Light"/>
              </a:defRPr>
            </a:pPr>
            <a:r>
              <a:t>• Schwierige Vererbung</a:t>
            </a:r>
          </a:p>
          <a:p>
            <a:pPr>
              <a:spcBef>
                <a:spcPts val="400"/>
              </a:spcBef>
              <a:spcAft>
                <a:spcPts val="1000"/>
              </a:spcAft>
              <a:defRPr sz="1800">
                <a:latin typeface="Open Sans Light"/>
              </a:defRPr>
            </a:pPr>
          </a:p>
          <a:p>
            <a:pPr>
              <a:spcBef>
                <a:spcPts val="400"/>
              </a:spcBef>
              <a:spcAft>
                <a:spcPts val="1000"/>
              </a:spcAft>
              <a:defRPr sz="1800">
                <a:latin typeface="Open Sans Light"/>
              </a:defRPr>
            </a:pPr>
            <a:r>
              <a:t>Moderne Alternativen:</a:t>
            </a:r>
          </a:p>
          <a:p>
            <a:pPr>
              <a:spcBef>
                <a:spcPts val="400"/>
              </a:spcBef>
              <a:spcAft>
                <a:spcPts val="1000"/>
              </a:spcAft>
              <a:defRPr sz="1800">
                <a:latin typeface="Open Sans Light"/>
              </a:defRPr>
            </a:pPr>
            <a:r>
              <a:t>• Dependency Injection Container</a:t>
            </a:r>
          </a:p>
          <a:p>
            <a:pPr>
              <a:spcBef>
                <a:spcPts val="400"/>
              </a:spcBef>
              <a:spcAft>
                <a:spcPts val="1000"/>
              </a:spcAft>
              <a:defRPr sz="1800">
                <a:latin typeface="Open Sans Light"/>
              </a:defRPr>
            </a:pPr>
            <a:r>
              <a:t>• Monostate Pattern (Shared State)</a:t>
            </a:r>
          </a:p>
          <a:p>
            <a:pPr>
              <a:spcBef>
                <a:spcPts val="400"/>
              </a:spcBef>
              <a:spcAft>
                <a:spcPts val="1000"/>
              </a:spcAft>
              <a:defRPr sz="1800">
                <a:latin typeface="Open Sans Light"/>
              </a:defRPr>
            </a:pPr>
            <a:r>
              <a:t>• Factory mit Instance-Verwaltung</a:t>
            </a:r>
          </a:p>
          <a:p>
            <a:pPr>
              <a:spcBef>
                <a:spcPts val="400"/>
              </a:spcBef>
              <a:spcAft>
                <a:spcPts val="1000"/>
              </a:spcAft>
              <a:defRPr sz="1800">
                <a:latin typeface="Open Sans Light"/>
              </a:defRPr>
            </a:pPr>
            <a:r>
              <a:t>• Spring @Singleton Annotation</a:t>
            </a:r>
          </a:p>
        </p:txBody>
      </p:sp>
    </p:spTree>
  </p:cSld>
  <p:clrMapOvr>
    <a:masterClrMapping/>
  </p:clrMapOvr>
</p:sld>
</file>

<file path=ppt/slides/slide3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rPr sz="3600" b="0">
                <a:solidFill>
                  <a:srgbClr val="444444"/>
                </a:solidFill>
                <a:latin typeface="Open Sans"/>
              </a:rPr>
              <a:t>Creational Patterns - Vergleich</a:t>
            </a:r>
          </a:p>
        </p:txBody>
      </p:sp>
      <p:sp>
        <p:nvSpPr>
          <p:cNvPr id="3" name="Subtitle 2"/>
          <p:cNvSpPr>
            <a:spLocks noGrp="1"/>
          </p:cNvSpPr>
          <p:nvPr>
            <p:ph type="subTitle"/>
          </p:nvPr>
        </p:nvSpPr>
        <p:spPr/>
        <p:txBody>
          <a:bodyPr anchor="t" tIns="152400" bIns="152400" lIns="152400" rIns="152400"/>
          <a:lstStyle/>
          <a:p/>
          <a:p>
            <a:pPr>
              <a:spcBef>
                <a:spcPts val="0"/>
              </a:spcBef>
              <a:spcAft>
                <a:spcPts val="1000"/>
              </a:spcAft>
              <a:defRPr sz="1800">
                <a:latin typeface="Open Sans Light"/>
              </a:defRPr>
            </a:pPr>
            <a:r>
              <a:t>Creational Patterns - Wann welches Pattern?</a:t>
            </a:r>
          </a:p>
          <a:p>
            <a:pPr>
              <a:spcBef>
                <a:spcPts val="400"/>
              </a:spcBef>
              <a:spcAft>
                <a:spcPts val="1000"/>
              </a:spcAft>
              <a:defRPr sz="1800">
                <a:latin typeface="Open Sans Light"/>
              </a:defRPr>
            </a:pPr>
          </a:p>
          <a:p>
            <a:pPr>
              <a:spcBef>
                <a:spcPts val="400"/>
              </a:spcBef>
              <a:spcAft>
                <a:spcPts val="1000"/>
              </a:spcAft>
              <a:defRPr sz="1800">
                <a:latin typeface="Open Sans Light"/>
              </a:defRPr>
            </a:pPr>
            <a:r>
              <a:t>Factory Method:</a:t>
            </a:r>
          </a:p>
          <a:p>
            <a:pPr>
              <a:spcBef>
                <a:spcPts val="400"/>
              </a:spcBef>
              <a:spcAft>
                <a:spcPts val="1000"/>
              </a:spcAft>
              <a:defRPr sz="1800">
                <a:latin typeface="Open Sans Light"/>
              </a:defRPr>
            </a:pPr>
            <a:r>
              <a:t>• Verschiedene, aber ähnliche Objekte</a:t>
            </a:r>
          </a:p>
          <a:p>
            <a:pPr>
              <a:spcBef>
                <a:spcPts val="400"/>
              </a:spcBef>
              <a:spcAft>
                <a:spcPts val="1000"/>
              </a:spcAft>
              <a:defRPr sz="1800">
                <a:latin typeface="Open Sans Light"/>
              </a:defRPr>
            </a:pPr>
            <a:r>
              <a:t>• Subklassen entscheiden über konkrete Typen</a:t>
            </a:r>
          </a:p>
          <a:p>
            <a:pPr>
              <a:spcBef>
                <a:spcPts val="400"/>
              </a:spcBef>
              <a:spcAft>
                <a:spcPts val="1000"/>
              </a:spcAft>
              <a:defRPr sz="1800">
                <a:latin typeface="Open Sans Light"/>
              </a:defRPr>
            </a:pPr>
          </a:p>
          <a:p>
            <a:pPr>
              <a:spcBef>
                <a:spcPts val="400"/>
              </a:spcBef>
              <a:spcAft>
                <a:spcPts val="1000"/>
              </a:spcAft>
              <a:defRPr sz="1800">
                <a:latin typeface="Open Sans Light"/>
              </a:defRPr>
            </a:pPr>
            <a:r>
              <a:t>Abstract Factory:</a:t>
            </a:r>
          </a:p>
          <a:p>
            <a:pPr>
              <a:spcBef>
                <a:spcPts val="400"/>
              </a:spcBef>
              <a:spcAft>
                <a:spcPts val="1000"/>
              </a:spcAft>
              <a:defRPr sz="1800">
                <a:latin typeface="Open Sans Light"/>
              </a:defRPr>
            </a:pPr>
            <a:r>
              <a:t>• Familien verwandter Objekte</a:t>
            </a:r>
          </a:p>
          <a:p>
            <a:pPr>
              <a:spcBef>
                <a:spcPts val="400"/>
              </a:spcBef>
              <a:spcAft>
                <a:spcPts val="1000"/>
              </a:spcAft>
              <a:defRPr sz="1800">
                <a:latin typeface="Open Sans Light"/>
              </a:defRPr>
            </a:pPr>
            <a:r>
              <a:t>• Konsistenz zwischen Produkt-Familien</a:t>
            </a:r>
          </a:p>
          <a:p>
            <a:pPr>
              <a:spcBef>
                <a:spcPts val="400"/>
              </a:spcBef>
              <a:spcAft>
                <a:spcPts val="1000"/>
              </a:spcAft>
              <a:defRPr sz="1800">
                <a:latin typeface="Open Sans Light"/>
              </a:defRPr>
            </a:pPr>
          </a:p>
          <a:p>
            <a:pPr>
              <a:spcBef>
                <a:spcPts val="400"/>
              </a:spcBef>
              <a:spcAft>
                <a:spcPts val="1000"/>
              </a:spcAft>
              <a:defRPr sz="1800">
                <a:latin typeface="Open Sans Light"/>
              </a:defRPr>
            </a:pPr>
            <a:r>
              <a:t>Builder:</a:t>
            </a:r>
          </a:p>
          <a:p>
            <a:pPr>
              <a:spcBef>
                <a:spcPts val="400"/>
              </a:spcBef>
              <a:spcAft>
                <a:spcPts val="1000"/>
              </a:spcAft>
              <a:defRPr sz="1800">
                <a:latin typeface="Open Sans Light"/>
              </a:defRPr>
            </a:pPr>
            <a:r>
              <a:t>• Komplexe Objekte mit vielen Parametern</a:t>
            </a:r>
          </a:p>
          <a:p>
            <a:pPr>
              <a:spcBef>
                <a:spcPts val="400"/>
              </a:spcBef>
              <a:spcAft>
                <a:spcPts val="1000"/>
              </a:spcAft>
              <a:defRPr sz="1800">
                <a:latin typeface="Open Sans Light"/>
              </a:defRPr>
            </a:pPr>
            <a:r>
              <a:t>• Schrittweise Konstruktion erforderlich</a:t>
            </a:r>
          </a:p>
          <a:p>
            <a:pPr>
              <a:spcBef>
                <a:spcPts val="400"/>
              </a:spcBef>
              <a:spcAft>
                <a:spcPts val="1000"/>
              </a:spcAft>
              <a:defRPr sz="1800">
                <a:latin typeface="Open Sans Light"/>
              </a:defRPr>
            </a:pPr>
          </a:p>
          <a:p>
            <a:pPr>
              <a:spcBef>
                <a:spcPts val="400"/>
              </a:spcBef>
              <a:spcAft>
                <a:spcPts val="1000"/>
              </a:spcAft>
              <a:defRPr sz="1800">
                <a:latin typeface="Open Sans Light"/>
              </a:defRPr>
            </a:pPr>
            <a:r>
              <a:t>Prototype:</a:t>
            </a:r>
          </a:p>
          <a:p>
            <a:pPr>
              <a:spcBef>
                <a:spcPts val="400"/>
              </a:spcBef>
              <a:spcAft>
                <a:spcPts val="1000"/>
              </a:spcAft>
              <a:defRPr sz="1800">
                <a:latin typeface="Open Sans Light"/>
              </a:defRPr>
            </a:pPr>
            <a:r>
              <a:t>• Kostspielige Objekterstellung</a:t>
            </a:r>
          </a:p>
          <a:p>
            <a:pPr>
              <a:spcBef>
                <a:spcPts val="400"/>
              </a:spcBef>
              <a:spcAft>
                <a:spcPts val="1000"/>
              </a:spcAft>
              <a:defRPr sz="1800">
                <a:latin typeface="Open Sans Light"/>
              </a:defRPr>
            </a:pPr>
            <a:r>
              <a:t>• Ähnliche Objekte mit kleinen Variationen</a:t>
            </a:r>
          </a:p>
          <a:p>
            <a:pPr>
              <a:spcBef>
                <a:spcPts val="400"/>
              </a:spcBef>
              <a:spcAft>
                <a:spcPts val="1000"/>
              </a:spcAft>
              <a:defRPr sz="1800">
                <a:latin typeface="Open Sans Light"/>
              </a:defRPr>
            </a:pPr>
          </a:p>
          <a:p>
            <a:pPr>
              <a:spcBef>
                <a:spcPts val="400"/>
              </a:spcBef>
              <a:spcAft>
                <a:spcPts val="1000"/>
              </a:spcAft>
              <a:defRPr sz="1800">
                <a:latin typeface="Open Sans Light"/>
              </a:defRPr>
            </a:pPr>
            <a:r>
              <a:t>Singleton:</a:t>
            </a:r>
          </a:p>
          <a:p>
            <a:pPr>
              <a:spcBef>
                <a:spcPts val="400"/>
              </a:spcBef>
              <a:spcAft>
                <a:spcPts val="1000"/>
              </a:spcAft>
              <a:defRPr sz="1800">
                <a:latin typeface="Open Sans Light"/>
              </a:defRPr>
            </a:pPr>
            <a:r>
              <a:t>• Eindeutige Instanz zwingend erforderlich</a:t>
            </a:r>
          </a:p>
          <a:p>
            <a:pPr>
              <a:spcBef>
                <a:spcPts val="400"/>
              </a:spcBef>
              <a:spcAft>
                <a:spcPts val="1000"/>
              </a:spcAft>
              <a:defRPr sz="1800">
                <a:latin typeface="Open Sans Light"/>
              </a:defRPr>
            </a:pPr>
            <a:r>
              <a:t>• Mit Vorsicht verwenden!</a:t>
            </a:r>
          </a:p>
        </p:txBody>
      </p:sp>
    </p:spTree>
  </p:cSld>
  <p:clrMapOvr>
    <a:masterClrMapping/>
  </p:clrMapOvr>
</p:sld>
</file>

<file path=ppt/slides/slide3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rPr sz="3600" b="0">
                <a:solidFill>
                  <a:srgbClr val="444444"/>
                </a:solidFill>
                <a:latin typeface="Open Sans"/>
              </a:rPr>
              <a:t>Creational Patterns - Vergleich</a:t>
            </a:r>
          </a:p>
        </p:txBody>
      </p:sp>
      <p:sp>
        <p:nvSpPr>
          <p:cNvPr id="3" name="Subtitle 2"/>
          <p:cNvSpPr>
            <a:spLocks noGrp="1"/>
          </p:cNvSpPr>
          <p:nvPr>
            <p:ph type="subTitle"/>
          </p:nvPr>
        </p:nvSpPr>
        <p:spPr/>
        <p:txBody>
          <a:bodyPr anchor="t" tIns="152400" bIns="152400" lIns="152400" rIns="152400"/>
          <a:lstStyle/>
          <a:p/>
          <a:p>
            <a:pPr>
              <a:spcBef>
                <a:spcPts val="0"/>
              </a:spcBef>
              <a:spcAft>
                <a:spcPts val="1000"/>
              </a:spcAft>
              <a:defRPr sz="1800">
                <a:latin typeface="Open Sans Light"/>
              </a:defRPr>
            </a:pPr>
            <a:r>
              <a:t>Creational Patterns - Wann welches Pattern?</a:t>
            </a:r>
          </a:p>
          <a:p>
            <a:pPr>
              <a:spcBef>
                <a:spcPts val="400"/>
              </a:spcBef>
              <a:spcAft>
                <a:spcPts val="1000"/>
              </a:spcAft>
              <a:defRPr sz="1800">
                <a:latin typeface="Open Sans Light"/>
              </a:defRPr>
            </a:pPr>
          </a:p>
          <a:p>
            <a:pPr>
              <a:spcBef>
                <a:spcPts val="400"/>
              </a:spcBef>
              <a:spcAft>
                <a:spcPts val="1000"/>
              </a:spcAft>
              <a:defRPr sz="1800">
                <a:latin typeface="Open Sans Light"/>
              </a:defRPr>
            </a:pPr>
            <a:r>
              <a:t>Factory Method:</a:t>
            </a:r>
          </a:p>
          <a:p>
            <a:pPr>
              <a:spcBef>
                <a:spcPts val="400"/>
              </a:spcBef>
              <a:spcAft>
                <a:spcPts val="1000"/>
              </a:spcAft>
              <a:defRPr sz="1800">
                <a:latin typeface="Open Sans Light"/>
              </a:defRPr>
            </a:pPr>
            <a:r>
              <a:t>• Verschiedene, aber ähnliche Objekte</a:t>
            </a:r>
          </a:p>
          <a:p>
            <a:pPr>
              <a:spcBef>
                <a:spcPts val="400"/>
              </a:spcBef>
              <a:spcAft>
                <a:spcPts val="1000"/>
              </a:spcAft>
              <a:defRPr sz="1800">
                <a:latin typeface="Open Sans Light"/>
              </a:defRPr>
            </a:pPr>
            <a:r>
              <a:t>• Subklassen entscheiden über konkrete Typen</a:t>
            </a:r>
          </a:p>
          <a:p>
            <a:pPr>
              <a:spcBef>
                <a:spcPts val="400"/>
              </a:spcBef>
              <a:spcAft>
                <a:spcPts val="1000"/>
              </a:spcAft>
              <a:defRPr sz="1800">
                <a:latin typeface="Open Sans Light"/>
              </a:defRPr>
            </a:pPr>
          </a:p>
          <a:p>
            <a:pPr>
              <a:spcBef>
                <a:spcPts val="400"/>
              </a:spcBef>
              <a:spcAft>
                <a:spcPts val="1000"/>
              </a:spcAft>
              <a:defRPr sz="1800">
                <a:latin typeface="Open Sans Light"/>
              </a:defRPr>
            </a:pPr>
            <a:r>
              <a:t>Abstract Factory:</a:t>
            </a:r>
          </a:p>
          <a:p>
            <a:pPr>
              <a:spcBef>
                <a:spcPts val="400"/>
              </a:spcBef>
              <a:spcAft>
                <a:spcPts val="1000"/>
              </a:spcAft>
              <a:defRPr sz="1800">
                <a:latin typeface="Open Sans Light"/>
              </a:defRPr>
            </a:pPr>
            <a:r>
              <a:t>• Familien verwandter Objekte</a:t>
            </a:r>
          </a:p>
          <a:p>
            <a:pPr>
              <a:spcBef>
                <a:spcPts val="400"/>
              </a:spcBef>
              <a:spcAft>
                <a:spcPts val="1000"/>
              </a:spcAft>
              <a:defRPr sz="1800">
                <a:latin typeface="Open Sans Light"/>
              </a:defRPr>
            </a:pPr>
            <a:r>
              <a:t>• Konsistenz zwischen Produkt-Familien</a:t>
            </a:r>
          </a:p>
          <a:p>
            <a:pPr>
              <a:spcBef>
                <a:spcPts val="400"/>
              </a:spcBef>
              <a:spcAft>
                <a:spcPts val="1000"/>
              </a:spcAft>
              <a:defRPr sz="1800">
                <a:latin typeface="Open Sans Light"/>
              </a:defRPr>
            </a:pPr>
          </a:p>
          <a:p>
            <a:pPr>
              <a:spcBef>
                <a:spcPts val="400"/>
              </a:spcBef>
              <a:spcAft>
                <a:spcPts val="1000"/>
              </a:spcAft>
              <a:defRPr sz="1800">
                <a:latin typeface="Open Sans Light"/>
              </a:defRPr>
            </a:pPr>
            <a:r>
              <a:t>Builder:</a:t>
            </a:r>
          </a:p>
          <a:p>
            <a:pPr>
              <a:spcBef>
                <a:spcPts val="400"/>
              </a:spcBef>
              <a:spcAft>
                <a:spcPts val="1000"/>
              </a:spcAft>
              <a:defRPr sz="1800">
                <a:latin typeface="Open Sans Light"/>
              </a:defRPr>
            </a:pPr>
            <a:r>
              <a:t>• Komplexe Objekte mit vielen Parametern</a:t>
            </a:r>
          </a:p>
          <a:p>
            <a:pPr>
              <a:spcBef>
                <a:spcPts val="400"/>
              </a:spcBef>
              <a:spcAft>
                <a:spcPts val="1000"/>
              </a:spcAft>
              <a:defRPr sz="1800">
                <a:latin typeface="Open Sans Light"/>
              </a:defRPr>
            </a:pPr>
            <a:r>
              <a:t>• Schrittweise Konstruktion erforderlich</a:t>
            </a:r>
          </a:p>
          <a:p>
            <a:pPr>
              <a:spcBef>
                <a:spcPts val="400"/>
              </a:spcBef>
              <a:spcAft>
                <a:spcPts val="1000"/>
              </a:spcAft>
              <a:defRPr sz="1800">
                <a:latin typeface="Open Sans Light"/>
              </a:defRPr>
            </a:pPr>
          </a:p>
          <a:p>
            <a:pPr>
              <a:spcBef>
                <a:spcPts val="400"/>
              </a:spcBef>
              <a:spcAft>
                <a:spcPts val="1000"/>
              </a:spcAft>
              <a:defRPr sz="1800">
                <a:latin typeface="Open Sans Light"/>
              </a:defRPr>
            </a:pPr>
            <a:r>
              <a:t>Prototype:</a:t>
            </a:r>
          </a:p>
          <a:p>
            <a:pPr>
              <a:spcBef>
                <a:spcPts val="400"/>
              </a:spcBef>
              <a:spcAft>
                <a:spcPts val="1000"/>
              </a:spcAft>
              <a:defRPr sz="1800">
                <a:latin typeface="Open Sans Light"/>
              </a:defRPr>
            </a:pPr>
            <a:r>
              <a:t>• Kostspielige Objekterstellung</a:t>
            </a:r>
          </a:p>
          <a:p>
            <a:pPr>
              <a:spcBef>
                <a:spcPts val="400"/>
              </a:spcBef>
              <a:spcAft>
                <a:spcPts val="1000"/>
              </a:spcAft>
              <a:defRPr sz="1800">
                <a:latin typeface="Open Sans Light"/>
              </a:defRPr>
            </a:pPr>
            <a:r>
              <a:t>• Ähnliche Objekte mit kleinen Variationen</a:t>
            </a:r>
          </a:p>
          <a:p>
            <a:pPr>
              <a:spcBef>
                <a:spcPts val="400"/>
              </a:spcBef>
              <a:spcAft>
                <a:spcPts val="1000"/>
              </a:spcAft>
              <a:defRPr sz="1800">
                <a:latin typeface="Open Sans Light"/>
              </a:defRPr>
            </a:pPr>
          </a:p>
          <a:p>
            <a:pPr>
              <a:spcBef>
                <a:spcPts val="400"/>
              </a:spcBef>
              <a:spcAft>
                <a:spcPts val="1000"/>
              </a:spcAft>
              <a:defRPr sz="1800">
                <a:latin typeface="Open Sans Light"/>
              </a:defRPr>
            </a:pPr>
            <a:r>
              <a:t>Singleton:</a:t>
            </a:r>
          </a:p>
          <a:p>
            <a:pPr>
              <a:spcBef>
                <a:spcPts val="400"/>
              </a:spcBef>
              <a:spcAft>
                <a:spcPts val="1000"/>
              </a:spcAft>
              <a:defRPr sz="1800">
                <a:latin typeface="Open Sans Light"/>
              </a:defRPr>
            </a:pPr>
            <a:r>
              <a:t>• Eindeutige Instanz zwingend erforderlich</a:t>
            </a:r>
          </a:p>
          <a:p>
            <a:pPr>
              <a:spcBef>
                <a:spcPts val="400"/>
              </a:spcBef>
              <a:spcAft>
                <a:spcPts val="1000"/>
              </a:spcAft>
              <a:defRPr sz="1800">
                <a:latin typeface="Open Sans Light"/>
              </a:defRPr>
            </a:pPr>
            <a:r>
              <a:t>• Mit Vorsicht verwenden!</a:t>
            </a:r>
          </a:p>
        </p:txBody>
      </p:sp>
    </p:spTree>
  </p:cSld>
  <p:clrMapOvr>
    <a:masterClrMapping/>
  </p:clrMapOvr>
</p:sld>
</file>

<file path=ppt/slides/slide3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rPr sz="3600" b="0">
                <a:solidFill>
                  <a:srgbClr val="444444"/>
                </a:solidFill>
                <a:latin typeface="Open Sans"/>
              </a:rPr>
              <a:t>Pattern Selection Guide</a:t>
            </a:r>
          </a:p>
        </p:txBody>
      </p:sp>
      <p:sp>
        <p:nvSpPr>
          <p:cNvPr id="3" name="Subtitle 2"/>
          <p:cNvSpPr>
            <a:spLocks noGrp="1"/>
          </p:cNvSpPr>
          <p:nvPr>
            <p:ph type="subTitle"/>
          </p:nvPr>
        </p:nvSpPr>
        <p:spPr/>
        <p:txBody>
          <a:bodyPr anchor="t" tIns="152400" bIns="152400" lIns="152400" rIns="152400"/>
          <a:lstStyle/>
          <a:p/>
          <a:p>
            <a:pPr>
              <a:spcBef>
                <a:spcPts val="0"/>
              </a:spcBef>
              <a:spcAft>
                <a:spcPts val="1000"/>
              </a:spcAft>
              <a:defRPr sz="1800">
                <a:latin typeface="Open Sans Light"/>
              </a:defRPr>
            </a:pPr>
            <a:r>
              <a:t>Entscheidungshilfe - Pattern Selection:</a:t>
            </a:r>
          </a:p>
          <a:p>
            <a:pPr>
              <a:spcBef>
                <a:spcPts val="400"/>
              </a:spcBef>
              <a:spcAft>
                <a:spcPts val="1000"/>
              </a:spcAft>
              <a:defRPr sz="1800">
                <a:latin typeface="Open Sans Light"/>
              </a:defRPr>
            </a:pPr>
          </a:p>
          <a:p>
            <a:pPr>
              <a:spcBef>
                <a:spcPts val="400"/>
              </a:spcBef>
              <a:spcAft>
                <a:spcPts val="1000"/>
              </a:spcAft>
              <a:defRPr sz="1800">
                <a:latin typeface="Open Sans Light"/>
              </a:defRPr>
            </a:pPr>
            <a:r>
              <a:t>Fragen zur Pattern-Auswahl:</a:t>
            </a:r>
          </a:p>
          <a:p>
            <a:pPr>
              <a:spcBef>
                <a:spcPts val="400"/>
              </a:spcBef>
              <a:spcAft>
                <a:spcPts val="1000"/>
              </a:spcAft>
              <a:defRPr sz="1800">
                <a:latin typeface="Open Sans Light"/>
              </a:defRPr>
            </a:pPr>
          </a:p>
          <a:p>
            <a:pPr>
              <a:spcBef>
                <a:spcPts val="400"/>
              </a:spcBef>
              <a:spcAft>
                <a:spcPts val="1000"/>
              </a:spcAft>
              <a:defRPr sz="1800">
                <a:latin typeface="Open Sans Light"/>
              </a:defRPr>
            </a:pPr>
            <a:r>
              <a:t>1. Brauche ich verschiedene Varianten ähnlicher Objekte?</a:t>
            </a:r>
          </a:p>
          <a:p>
            <a:pPr>
              <a:spcBef>
                <a:spcPts val="400"/>
              </a:spcBef>
              <a:spcAft>
                <a:spcPts val="1000"/>
              </a:spcAft>
              <a:defRPr sz="1800">
                <a:latin typeface="Open Sans Light"/>
              </a:defRPr>
            </a:pPr>
            <a:r>
              <a:t>   → Factory Method</a:t>
            </a:r>
          </a:p>
          <a:p>
            <a:pPr>
              <a:spcBef>
                <a:spcPts val="400"/>
              </a:spcBef>
              <a:spcAft>
                <a:spcPts val="1000"/>
              </a:spcAft>
              <a:defRPr sz="1800">
                <a:latin typeface="Open Sans Light"/>
              </a:defRPr>
            </a:pPr>
          </a:p>
          <a:p>
            <a:pPr>
              <a:spcBef>
                <a:spcPts val="400"/>
              </a:spcBef>
              <a:spcAft>
                <a:spcPts val="1000"/>
              </a:spcAft>
              <a:defRPr sz="1800">
                <a:latin typeface="Open Sans Light"/>
              </a:defRPr>
            </a:pPr>
            <a:r>
              <a:t>2. Brauche ich Familien zusammengehöriger Objekte?</a:t>
            </a:r>
          </a:p>
          <a:p>
            <a:pPr>
              <a:spcBef>
                <a:spcPts val="400"/>
              </a:spcBef>
              <a:spcAft>
                <a:spcPts val="1000"/>
              </a:spcAft>
              <a:defRPr sz="1800">
                <a:latin typeface="Open Sans Light"/>
              </a:defRPr>
            </a:pPr>
            <a:r>
              <a:t>   → Abstract Factory</a:t>
            </a:r>
          </a:p>
          <a:p>
            <a:pPr>
              <a:spcBef>
                <a:spcPts val="400"/>
              </a:spcBef>
              <a:spcAft>
                <a:spcPts val="1000"/>
              </a:spcAft>
              <a:defRPr sz="1800">
                <a:latin typeface="Open Sans Light"/>
              </a:defRPr>
            </a:pPr>
          </a:p>
          <a:p>
            <a:pPr>
              <a:spcBef>
                <a:spcPts val="400"/>
              </a:spcBef>
              <a:spcAft>
                <a:spcPts val="1000"/>
              </a:spcAft>
              <a:defRPr sz="1800">
                <a:latin typeface="Open Sans Light"/>
              </a:defRPr>
            </a:pPr>
            <a:r>
              <a:t>3. Hat mein Objekt sehr viele Konfigurationsoptionen?</a:t>
            </a:r>
          </a:p>
          <a:p>
            <a:pPr>
              <a:spcBef>
                <a:spcPts val="400"/>
              </a:spcBef>
              <a:spcAft>
                <a:spcPts val="1000"/>
              </a:spcAft>
              <a:defRPr sz="1800">
                <a:latin typeface="Open Sans Light"/>
              </a:defRPr>
            </a:pPr>
            <a:r>
              <a:t>   → Builder</a:t>
            </a:r>
          </a:p>
          <a:p>
            <a:pPr>
              <a:spcBef>
                <a:spcPts val="400"/>
              </a:spcBef>
              <a:spcAft>
                <a:spcPts val="1000"/>
              </a:spcAft>
              <a:defRPr sz="1800">
                <a:latin typeface="Open Sans Light"/>
              </a:defRPr>
            </a:pPr>
          </a:p>
          <a:p>
            <a:pPr>
              <a:spcBef>
                <a:spcPts val="400"/>
              </a:spcBef>
              <a:spcAft>
                <a:spcPts val="1000"/>
              </a:spcAft>
              <a:defRPr sz="1800">
                <a:latin typeface="Open Sans Light"/>
              </a:defRPr>
            </a:pPr>
            <a:r>
              <a:t>4. Ist die Objekterstellung sehr kostspielig?</a:t>
            </a:r>
          </a:p>
          <a:p>
            <a:pPr>
              <a:spcBef>
                <a:spcPts val="400"/>
              </a:spcBef>
              <a:spcAft>
                <a:spcPts val="1000"/>
              </a:spcAft>
              <a:defRPr sz="1800">
                <a:latin typeface="Open Sans Light"/>
              </a:defRPr>
            </a:pPr>
            <a:r>
              <a:t>   → Prototype</a:t>
            </a:r>
          </a:p>
          <a:p>
            <a:pPr>
              <a:spcBef>
                <a:spcPts val="400"/>
              </a:spcBef>
              <a:spcAft>
                <a:spcPts val="1000"/>
              </a:spcAft>
              <a:defRPr sz="1800">
                <a:latin typeface="Open Sans Light"/>
              </a:defRPr>
            </a:pPr>
          </a:p>
          <a:p>
            <a:pPr>
              <a:spcBef>
                <a:spcPts val="400"/>
              </a:spcBef>
              <a:spcAft>
                <a:spcPts val="1000"/>
              </a:spcAft>
              <a:defRPr sz="1800">
                <a:latin typeface="Open Sans Light"/>
              </a:defRPr>
            </a:pPr>
            <a:r>
              <a:t>5. Brauche ich wirklich nur eine einzige Instanz?</a:t>
            </a:r>
          </a:p>
          <a:p>
            <a:pPr>
              <a:spcBef>
                <a:spcPts val="400"/>
              </a:spcBef>
              <a:spcAft>
                <a:spcPts val="1000"/>
              </a:spcAft>
              <a:defRPr sz="1800">
                <a:latin typeface="Open Sans Light"/>
              </a:defRPr>
            </a:pPr>
            <a:r>
              <a:t>   → Singleton (mit Vorsicht!)</a:t>
            </a:r>
          </a:p>
        </p:txBody>
      </p:sp>
    </p:spTree>
  </p:cSld>
  <p:clrMapOvr>
    <a:masterClrMapping/>
  </p:clrMapOvr>
</p:sld>
</file>

<file path=ppt/slides/slide3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rPr sz="3600" b="0">
                <a:solidFill>
                  <a:srgbClr val="444444"/>
                </a:solidFill>
                <a:latin typeface="Open Sans"/>
              </a:rPr>
              <a:t>Pattern Selection Guide</a:t>
            </a:r>
          </a:p>
        </p:txBody>
      </p:sp>
      <p:sp>
        <p:nvSpPr>
          <p:cNvPr id="3" name="Subtitle 2"/>
          <p:cNvSpPr>
            <a:spLocks noGrp="1"/>
          </p:cNvSpPr>
          <p:nvPr>
            <p:ph type="subTitle"/>
          </p:nvPr>
        </p:nvSpPr>
        <p:spPr/>
        <p:txBody>
          <a:bodyPr anchor="t" tIns="152400" bIns="152400" lIns="152400" rIns="152400"/>
          <a:lstStyle/>
          <a:p/>
          <a:p>
            <a:pPr>
              <a:spcBef>
                <a:spcPts val="0"/>
              </a:spcBef>
              <a:spcAft>
                <a:spcPts val="1000"/>
              </a:spcAft>
              <a:defRPr sz="1800">
                <a:latin typeface="Open Sans Light"/>
              </a:defRPr>
            </a:pPr>
            <a:r>
              <a:t>Entscheidungshilfe - Pattern Selection:</a:t>
            </a:r>
          </a:p>
          <a:p>
            <a:pPr>
              <a:spcBef>
                <a:spcPts val="400"/>
              </a:spcBef>
              <a:spcAft>
                <a:spcPts val="1000"/>
              </a:spcAft>
              <a:defRPr sz="1800">
                <a:latin typeface="Open Sans Light"/>
              </a:defRPr>
            </a:pPr>
          </a:p>
          <a:p>
            <a:pPr>
              <a:spcBef>
                <a:spcPts val="400"/>
              </a:spcBef>
              <a:spcAft>
                <a:spcPts val="1000"/>
              </a:spcAft>
              <a:defRPr sz="1800">
                <a:latin typeface="Open Sans Light"/>
              </a:defRPr>
            </a:pPr>
            <a:r>
              <a:t>Fragen zur Pattern-Auswahl:</a:t>
            </a:r>
          </a:p>
          <a:p>
            <a:pPr>
              <a:spcBef>
                <a:spcPts val="400"/>
              </a:spcBef>
              <a:spcAft>
                <a:spcPts val="1000"/>
              </a:spcAft>
              <a:defRPr sz="1800">
                <a:latin typeface="Open Sans Light"/>
              </a:defRPr>
            </a:pPr>
          </a:p>
          <a:p>
            <a:pPr>
              <a:spcBef>
                <a:spcPts val="400"/>
              </a:spcBef>
              <a:spcAft>
                <a:spcPts val="1000"/>
              </a:spcAft>
              <a:defRPr sz="1800">
                <a:latin typeface="Open Sans Light"/>
              </a:defRPr>
            </a:pPr>
            <a:r>
              <a:t>1. Brauche ich verschiedene Varianten ähnlicher Objekte?</a:t>
            </a:r>
          </a:p>
          <a:p>
            <a:pPr>
              <a:spcBef>
                <a:spcPts val="400"/>
              </a:spcBef>
              <a:spcAft>
                <a:spcPts val="1000"/>
              </a:spcAft>
              <a:defRPr sz="1800">
                <a:latin typeface="Open Sans Light"/>
              </a:defRPr>
            </a:pPr>
            <a:r>
              <a:t>   → Factory Method</a:t>
            </a:r>
          </a:p>
          <a:p>
            <a:pPr>
              <a:spcBef>
                <a:spcPts val="400"/>
              </a:spcBef>
              <a:spcAft>
                <a:spcPts val="1000"/>
              </a:spcAft>
              <a:defRPr sz="1800">
                <a:latin typeface="Open Sans Light"/>
              </a:defRPr>
            </a:pPr>
          </a:p>
          <a:p>
            <a:pPr>
              <a:spcBef>
                <a:spcPts val="400"/>
              </a:spcBef>
              <a:spcAft>
                <a:spcPts val="1000"/>
              </a:spcAft>
              <a:defRPr sz="1800">
                <a:latin typeface="Open Sans Light"/>
              </a:defRPr>
            </a:pPr>
            <a:r>
              <a:t>2. Brauche ich Familien zusammengehöriger Objekte?</a:t>
            </a:r>
          </a:p>
          <a:p>
            <a:pPr>
              <a:spcBef>
                <a:spcPts val="400"/>
              </a:spcBef>
              <a:spcAft>
                <a:spcPts val="1000"/>
              </a:spcAft>
              <a:defRPr sz="1800">
                <a:latin typeface="Open Sans Light"/>
              </a:defRPr>
            </a:pPr>
            <a:r>
              <a:t>   → Abstract Factory</a:t>
            </a:r>
          </a:p>
          <a:p>
            <a:pPr>
              <a:spcBef>
                <a:spcPts val="400"/>
              </a:spcBef>
              <a:spcAft>
                <a:spcPts val="1000"/>
              </a:spcAft>
              <a:defRPr sz="1800">
                <a:latin typeface="Open Sans Light"/>
              </a:defRPr>
            </a:pPr>
          </a:p>
          <a:p>
            <a:pPr>
              <a:spcBef>
                <a:spcPts val="400"/>
              </a:spcBef>
              <a:spcAft>
                <a:spcPts val="1000"/>
              </a:spcAft>
              <a:defRPr sz="1800">
                <a:latin typeface="Open Sans Light"/>
              </a:defRPr>
            </a:pPr>
            <a:r>
              <a:t>3. Hat mein Objekt sehr viele Konfigurationsoptionen?</a:t>
            </a:r>
          </a:p>
          <a:p>
            <a:pPr>
              <a:spcBef>
                <a:spcPts val="400"/>
              </a:spcBef>
              <a:spcAft>
                <a:spcPts val="1000"/>
              </a:spcAft>
              <a:defRPr sz="1800">
                <a:latin typeface="Open Sans Light"/>
              </a:defRPr>
            </a:pPr>
            <a:r>
              <a:t>   → Builder</a:t>
            </a:r>
          </a:p>
          <a:p>
            <a:pPr>
              <a:spcBef>
                <a:spcPts val="400"/>
              </a:spcBef>
              <a:spcAft>
                <a:spcPts val="1000"/>
              </a:spcAft>
              <a:defRPr sz="1800">
                <a:latin typeface="Open Sans Light"/>
              </a:defRPr>
            </a:pPr>
          </a:p>
          <a:p>
            <a:pPr>
              <a:spcBef>
                <a:spcPts val="400"/>
              </a:spcBef>
              <a:spcAft>
                <a:spcPts val="1000"/>
              </a:spcAft>
              <a:defRPr sz="1800">
                <a:latin typeface="Open Sans Light"/>
              </a:defRPr>
            </a:pPr>
            <a:r>
              <a:t>4. Ist die Objekterstellung sehr kostspielig?</a:t>
            </a:r>
          </a:p>
          <a:p>
            <a:pPr>
              <a:spcBef>
                <a:spcPts val="400"/>
              </a:spcBef>
              <a:spcAft>
                <a:spcPts val="1000"/>
              </a:spcAft>
              <a:defRPr sz="1800">
                <a:latin typeface="Open Sans Light"/>
              </a:defRPr>
            </a:pPr>
            <a:r>
              <a:t>   → Prototype</a:t>
            </a:r>
          </a:p>
          <a:p>
            <a:pPr>
              <a:spcBef>
                <a:spcPts val="400"/>
              </a:spcBef>
              <a:spcAft>
                <a:spcPts val="1000"/>
              </a:spcAft>
              <a:defRPr sz="1800">
                <a:latin typeface="Open Sans Light"/>
              </a:defRPr>
            </a:pPr>
          </a:p>
          <a:p>
            <a:pPr>
              <a:spcBef>
                <a:spcPts val="400"/>
              </a:spcBef>
              <a:spcAft>
                <a:spcPts val="1000"/>
              </a:spcAft>
              <a:defRPr sz="1800">
                <a:latin typeface="Open Sans Light"/>
              </a:defRPr>
            </a:pPr>
            <a:r>
              <a:t>5. Brauche ich wirklich nur eine einzige Instanz?</a:t>
            </a:r>
          </a:p>
          <a:p>
            <a:pPr>
              <a:spcBef>
                <a:spcPts val="400"/>
              </a:spcBef>
              <a:spcAft>
                <a:spcPts val="1000"/>
              </a:spcAft>
              <a:defRPr sz="1800">
                <a:latin typeface="Open Sans Light"/>
              </a:defRPr>
            </a:pPr>
            <a:r>
              <a:t>   → Singleton (mit Vorsicht!)</a:t>
            </a:r>
          </a:p>
        </p:txBody>
      </p:sp>
    </p:spTree>
  </p:cSld>
  <p:clrMapOvr>
    <a:masterClrMapping/>
  </p:clrMapOvr>
</p:sld>
</file>

<file path=ppt/slides/slide3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rPr sz="4800" b="0">
                <a:solidFill>
                  <a:srgbClr val="444444"/>
                </a:solidFill>
                <a:latin typeface="Open Sans"/>
              </a:rPr>
              <a:t>Design Patterns</a:t>
            </a:r>
          </a:p>
        </p:txBody>
      </p:sp>
      <p:sp>
        <p:nvSpPr>
          <p:cNvPr id="3" name="Subtitle 2"/>
          <p:cNvSpPr>
            <a:spLocks noGrp="1"/>
          </p:cNvSpPr>
          <p:nvPr>
            <p:ph type="subTitle"/>
          </p:nvPr>
        </p:nvSpPr>
        <p:spPr/>
        <p:txBody>
          <a:bodyPr/>
          <a:lstStyle/>
          <a:p>
            <a:pPr algn="ctr"/>
            <a:r>
              <a:rPr sz="2800" b="0">
                <a:solidFill>
                  <a:srgbClr val="646464"/>
                </a:solidFill>
                <a:latin typeface="Open Sans Light"/>
              </a:rPr>
              <a:t>Structural Patterns</a:t>
            </a:r>
          </a:p>
          <a:p>
            <a:pPr algn="ctr"/>
          </a:p>
          <a:p>
            <a:pPr algn="ctr"/>
            <a:r>
              <a:rPr sz="2800" b="0">
                <a:solidFill>
                  <a:srgbClr val="646464"/>
                </a:solidFill>
                <a:latin typeface="Open Sans Light"/>
              </a:rPr>
              <a:t>Objektzusammensetzung und -beziehungen</a:t>
            </a:r>
          </a:p>
        </p:txBody>
      </p:sp>
    </p:spTree>
  </p:cSld>
  <p:clrMapOvr>
    <a:masterClrMapping/>
  </p:clrMapOvr>
</p:sld>
</file>

<file path=ppt/slides/slide3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rPr sz="4800" b="0">
                <a:solidFill>
                  <a:srgbClr val="444444"/>
                </a:solidFill>
                <a:latin typeface="Open Sans"/>
              </a:rPr>
              <a:t>Design Patterns</a:t>
            </a:r>
          </a:p>
        </p:txBody>
      </p:sp>
      <p:sp>
        <p:nvSpPr>
          <p:cNvPr id="3" name="Subtitle 2"/>
          <p:cNvSpPr>
            <a:spLocks noGrp="1"/>
          </p:cNvSpPr>
          <p:nvPr>
            <p:ph type="subTitle"/>
          </p:nvPr>
        </p:nvSpPr>
        <p:spPr/>
        <p:txBody>
          <a:bodyPr/>
          <a:lstStyle/>
          <a:p>
            <a:pPr algn="ctr"/>
            <a:r>
              <a:rPr sz="2800" b="0">
                <a:solidFill>
                  <a:srgbClr val="646464"/>
                </a:solidFill>
                <a:latin typeface="Open Sans Light"/>
              </a:rPr>
              <a:t>Structural Patterns</a:t>
            </a:r>
          </a:p>
          <a:p>
            <a:pPr algn="ctr"/>
          </a:p>
          <a:p>
            <a:pPr algn="ctr"/>
            <a:r>
              <a:rPr sz="2800" b="0">
                <a:solidFill>
                  <a:srgbClr val="646464"/>
                </a:solidFill>
                <a:latin typeface="Open Sans Light"/>
              </a:rPr>
              <a:t>Objektzusammensetzung und -beziehungen</a:t>
            </a:r>
          </a:p>
        </p:txBody>
      </p:sp>
    </p:spTree>
  </p:cSld>
  <p:clrMapOvr>
    <a:masterClrMapping/>
  </p:clrMapOvr>
</p:sld>
</file>

<file path=ppt/slides/slide3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rPr sz="3600" b="0">
                <a:solidFill>
                  <a:srgbClr val="444444"/>
                </a:solidFill>
                <a:latin typeface="Open Sans"/>
              </a:rPr>
              <a:t>Structural Patterns - Überblick</a:t>
            </a:r>
          </a:p>
        </p:txBody>
      </p:sp>
      <p:sp>
        <p:nvSpPr>
          <p:cNvPr id="3" name="Subtitle 2"/>
          <p:cNvSpPr>
            <a:spLocks noGrp="1"/>
          </p:cNvSpPr>
          <p:nvPr>
            <p:ph type="subTitle"/>
          </p:nvPr>
        </p:nvSpPr>
        <p:spPr/>
        <p:txBody>
          <a:bodyPr anchor="t" tIns="152400" bIns="152400" lIns="152400" rIns="152400"/>
          <a:lstStyle/>
          <a:p/>
          <a:p>
            <a:pPr>
              <a:spcBef>
                <a:spcPts val="0"/>
              </a:spcBef>
              <a:spcAft>
                <a:spcPts val="1000"/>
              </a:spcAft>
              <a:defRPr sz="1800">
                <a:latin typeface="Open Sans Light"/>
              </a:defRPr>
            </a:pPr>
            <a:r>
              <a:t>Adapter - Legacy-Systeme in neue Architekturen integrieren</a:t>
            </a:r>
          </a:p>
          <a:p>
            <a:pPr>
              <a:spcBef>
                <a:spcPts val="400"/>
              </a:spcBef>
              <a:spcAft>
                <a:spcPts val="1000"/>
              </a:spcAft>
              <a:defRPr sz="1800">
                <a:latin typeface="Open Sans Light"/>
              </a:defRPr>
            </a:pPr>
            <a:r>
              <a:t>Bridge - Abstraktion von Implementierung trennen</a:t>
            </a:r>
          </a:p>
          <a:p>
            <a:pPr>
              <a:spcBef>
                <a:spcPts val="400"/>
              </a:spcBef>
              <a:spcAft>
                <a:spcPts val="1000"/>
              </a:spcAft>
              <a:defRPr sz="1800">
                <a:latin typeface="Open Sans Light"/>
              </a:defRPr>
            </a:pPr>
            <a:r>
              <a:t>Composite - Hierarchische Baumstrukturen verwalten</a:t>
            </a:r>
          </a:p>
          <a:p>
            <a:pPr>
              <a:spcBef>
                <a:spcPts val="400"/>
              </a:spcBef>
              <a:spcAft>
                <a:spcPts val="1000"/>
              </a:spcAft>
              <a:defRPr sz="1800">
                <a:latin typeface="Open Sans Light"/>
              </a:defRPr>
            </a:pPr>
            <a:r>
              <a:t>Decorator - Verhalten dynamisch zur Laufzeit erweitern</a:t>
            </a:r>
          </a:p>
          <a:p>
            <a:pPr>
              <a:spcBef>
                <a:spcPts val="400"/>
              </a:spcBef>
              <a:spcAft>
                <a:spcPts val="1000"/>
              </a:spcAft>
              <a:defRPr sz="1800">
                <a:latin typeface="Open Sans Light"/>
              </a:defRPr>
            </a:pPr>
            <a:r>
              <a:t>Facade - Komplexe Subsysteme vereinfacht zugänglich machen</a:t>
            </a:r>
          </a:p>
          <a:p>
            <a:pPr>
              <a:spcBef>
                <a:spcPts val="400"/>
              </a:spcBef>
              <a:spcAft>
                <a:spcPts val="1000"/>
              </a:spcAft>
              <a:defRPr sz="1800">
                <a:latin typeface="Open Sans Light"/>
              </a:defRPr>
            </a:pPr>
            <a:r>
              <a:t>Flyweight - Speicheroptimierung durch geteilte Objekte</a:t>
            </a:r>
          </a:p>
          <a:p>
            <a:pPr>
              <a:spcBef>
                <a:spcPts val="400"/>
              </a:spcBef>
              <a:spcAft>
                <a:spcPts val="1000"/>
              </a:spcAft>
              <a:defRPr sz="1800">
                <a:latin typeface="Open Sans Light"/>
              </a:defRPr>
            </a:pPr>
            <a:r>
              <a:t>Proxy - Stellvertreter für aufwändige oder entfernte Objekte</a:t>
            </a:r>
          </a:p>
          <a:p>
            <a:pPr>
              <a:spcBef>
                <a:spcPts val="400"/>
              </a:spcBef>
              <a:spcAft>
                <a:spcPts val="1000"/>
              </a:spcAft>
              <a:defRPr sz="1800">
                <a:latin typeface="Open Sans Light"/>
              </a:defRPr>
            </a:pPr>
          </a:p>
          <a:p>
            <a:pPr>
              <a:spcBef>
                <a:spcPts val="400"/>
              </a:spcBef>
              <a:spcAft>
                <a:spcPts val="1000"/>
              </a:spcAft>
              <a:defRPr sz="1800">
                <a:latin typeface="Open Sans Light"/>
              </a:defRPr>
            </a:pPr>
            <a:r>
              <a:t>Gemeinsames Ziel: Flexible Objektzusammensetzung</a:t>
            </a:r>
          </a:p>
          <a:p>
            <a:pPr>
              <a:spcBef>
                <a:spcPts val="400"/>
              </a:spcBef>
              <a:spcAft>
                <a:spcPts val="1000"/>
              </a:spcAft>
              <a:defRPr sz="1800">
                <a:latin typeface="Open Sans Light"/>
              </a:defRPr>
            </a:pPr>
            <a:r>
              <a:t>Entkopplung zwischen Komponenten und deren Verwendung</a:t>
            </a:r>
          </a:p>
        </p:txBody>
      </p:sp>
    </p:spTree>
  </p:cSld>
  <p:clrMapOvr>
    <a:masterClrMapping/>
  </p:clrMapOvr>
</p:sld>
</file>

<file path=ppt/slides/slide3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rPr sz="3600" b="0">
                <a:solidFill>
                  <a:srgbClr val="444444"/>
                </a:solidFill>
                <a:latin typeface="Open Sans"/>
              </a:rPr>
              <a:t>Structural Patterns - Überblick</a:t>
            </a:r>
          </a:p>
        </p:txBody>
      </p:sp>
      <p:sp>
        <p:nvSpPr>
          <p:cNvPr id="3" name="Subtitle 2"/>
          <p:cNvSpPr>
            <a:spLocks noGrp="1"/>
          </p:cNvSpPr>
          <p:nvPr>
            <p:ph type="subTitle"/>
          </p:nvPr>
        </p:nvSpPr>
        <p:spPr/>
        <p:txBody>
          <a:bodyPr anchor="t" tIns="152400" bIns="152400" lIns="152400" rIns="152400"/>
          <a:lstStyle/>
          <a:p/>
          <a:p>
            <a:pPr>
              <a:spcBef>
                <a:spcPts val="0"/>
              </a:spcBef>
              <a:spcAft>
                <a:spcPts val="1000"/>
              </a:spcAft>
              <a:defRPr sz="1800">
                <a:latin typeface="Open Sans Light"/>
              </a:defRPr>
            </a:pPr>
            <a:r>
              <a:t>Adapter - Legacy-Systeme in neue Architekturen integrieren</a:t>
            </a:r>
          </a:p>
          <a:p>
            <a:pPr>
              <a:spcBef>
                <a:spcPts val="400"/>
              </a:spcBef>
              <a:spcAft>
                <a:spcPts val="1000"/>
              </a:spcAft>
              <a:defRPr sz="1800">
                <a:latin typeface="Open Sans Light"/>
              </a:defRPr>
            </a:pPr>
            <a:r>
              <a:t>Bridge - Abstraktion von Implementierung trennen</a:t>
            </a:r>
          </a:p>
          <a:p>
            <a:pPr>
              <a:spcBef>
                <a:spcPts val="400"/>
              </a:spcBef>
              <a:spcAft>
                <a:spcPts val="1000"/>
              </a:spcAft>
              <a:defRPr sz="1800">
                <a:latin typeface="Open Sans Light"/>
              </a:defRPr>
            </a:pPr>
            <a:r>
              <a:t>Composite - Hierarchische Baumstrukturen verwalten</a:t>
            </a:r>
          </a:p>
          <a:p>
            <a:pPr>
              <a:spcBef>
                <a:spcPts val="400"/>
              </a:spcBef>
              <a:spcAft>
                <a:spcPts val="1000"/>
              </a:spcAft>
              <a:defRPr sz="1800">
                <a:latin typeface="Open Sans Light"/>
              </a:defRPr>
            </a:pPr>
            <a:r>
              <a:t>Decorator - Verhalten dynamisch zur Laufzeit erweitern</a:t>
            </a:r>
          </a:p>
          <a:p>
            <a:pPr>
              <a:spcBef>
                <a:spcPts val="400"/>
              </a:spcBef>
              <a:spcAft>
                <a:spcPts val="1000"/>
              </a:spcAft>
              <a:defRPr sz="1800">
                <a:latin typeface="Open Sans Light"/>
              </a:defRPr>
            </a:pPr>
            <a:r>
              <a:t>Facade - Komplexe Subsysteme vereinfacht zugänglich machen</a:t>
            </a:r>
          </a:p>
          <a:p>
            <a:pPr>
              <a:spcBef>
                <a:spcPts val="400"/>
              </a:spcBef>
              <a:spcAft>
                <a:spcPts val="1000"/>
              </a:spcAft>
              <a:defRPr sz="1800">
                <a:latin typeface="Open Sans Light"/>
              </a:defRPr>
            </a:pPr>
            <a:r>
              <a:t>Flyweight - Speicheroptimierung durch geteilte Objekte</a:t>
            </a:r>
          </a:p>
          <a:p>
            <a:pPr>
              <a:spcBef>
                <a:spcPts val="400"/>
              </a:spcBef>
              <a:spcAft>
                <a:spcPts val="1000"/>
              </a:spcAft>
              <a:defRPr sz="1800">
                <a:latin typeface="Open Sans Light"/>
              </a:defRPr>
            </a:pPr>
            <a:r>
              <a:t>Proxy - Stellvertreter für aufwändige oder entfernte Objekte</a:t>
            </a:r>
          </a:p>
          <a:p>
            <a:pPr>
              <a:spcBef>
                <a:spcPts val="400"/>
              </a:spcBef>
              <a:spcAft>
                <a:spcPts val="1000"/>
              </a:spcAft>
              <a:defRPr sz="1800">
                <a:latin typeface="Open Sans Light"/>
              </a:defRPr>
            </a:pPr>
          </a:p>
          <a:p>
            <a:pPr>
              <a:spcBef>
                <a:spcPts val="400"/>
              </a:spcBef>
              <a:spcAft>
                <a:spcPts val="1000"/>
              </a:spcAft>
              <a:defRPr sz="1800">
                <a:latin typeface="Open Sans Light"/>
              </a:defRPr>
            </a:pPr>
            <a:r>
              <a:t>Gemeinsames Ziel: Flexible Objektzusammensetzung</a:t>
            </a:r>
          </a:p>
          <a:p>
            <a:pPr>
              <a:spcBef>
                <a:spcPts val="400"/>
              </a:spcBef>
              <a:spcAft>
                <a:spcPts val="1000"/>
              </a:spcAft>
              <a:defRPr sz="1800">
                <a:latin typeface="Open Sans Light"/>
              </a:defRPr>
            </a:pPr>
            <a:r>
              <a:t>Entkopplung zwischen Komponenten und deren Verwendung</a:t>
            </a:r>
          </a:p>
        </p:txBody>
      </p:sp>
    </p:spTree>
  </p:cSld>
  <p:clrMapOvr>
    <a:masterClrMapping/>
  </p:clrMapOvr>
</p:sld>
</file>

<file path=ppt/slides/slide3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rPr sz="3600" b="0">
                <a:solidFill>
                  <a:srgbClr val="444444"/>
                </a:solidFill>
                <a:latin typeface="Open Sans"/>
              </a:rPr>
              <a:t>Adapter Pattern - Problem</a:t>
            </a:r>
          </a:p>
        </p:txBody>
      </p:sp>
      <p:sp>
        <p:nvSpPr>
          <p:cNvPr id="3" name="Subtitle 2"/>
          <p:cNvSpPr>
            <a:spLocks noGrp="1"/>
          </p:cNvSpPr>
          <p:nvPr>
            <p:ph type="subTitle"/>
          </p:nvPr>
        </p:nvSpPr>
        <p:spPr/>
        <p:txBody>
          <a:bodyPr anchor="t" tIns="152400" bIns="152400" lIns="152400" rIns="152400"/>
          <a:lstStyle/>
          <a:p/>
          <a:p>
            <a:pPr>
              <a:spcBef>
                <a:spcPts val="0"/>
              </a:spcBef>
              <a:spcAft>
                <a:spcPts val="1000"/>
              </a:spcAft>
              <a:defRPr sz="1800">
                <a:latin typeface="Open Sans Light"/>
              </a:defRPr>
            </a:pPr>
            <a:r>
              <a:t>Problem: Integration inkompatibler Interfaces</a:t>
            </a:r>
          </a:p>
          <a:p>
            <a:pPr>
              <a:spcBef>
                <a:spcPts val="400"/>
              </a:spcBef>
              <a:spcAft>
                <a:spcPts val="1000"/>
              </a:spcAft>
              <a:defRPr sz="1800">
                <a:latin typeface="Open Sans Light"/>
              </a:defRPr>
            </a:pPr>
          </a:p>
          <a:p>
            <a:pPr>
              <a:spcBef>
                <a:spcPts val="400"/>
              </a:spcBef>
              <a:spcAft>
                <a:spcPts val="1000"/>
              </a:spcAft>
              <a:defRPr sz="1800">
                <a:latin typeface="Open Sans Light"/>
              </a:defRPr>
            </a:pPr>
            <a:r>
              <a:t>Telekom-Szenario: Legacy-System Integration</a:t>
            </a:r>
          </a:p>
          <a:p>
            <a:pPr>
              <a:spcBef>
                <a:spcPts val="400"/>
              </a:spcBef>
              <a:spcAft>
                <a:spcPts val="1000"/>
              </a:spcAft>
              <a:defRPr sz="1800">
                <a:latin typeface="Open Sans Light"/>
              </a:defRPr>
            </a:pPr>
            <a:r>
              <a:t>• Altes Billing-System mit proprietärer Schnittstelle</a:t>
            </a:r>
          </a:p>
          <a:p>
            <a:pPr>
              <a:spcBef>
                <a:spcPts val="400"/>
              </a:spcBef>
              <a:spcAft>
                <a:spcPts val="1000"/>
              </a:spcAft>
              <a:defRPr sz="1800">
                <a:latin typeface="Open Sans Light"/>
              </a:defRPr>
            </a:pPr>
            <a:r>
              <a:t>• Neue Microservice-Architektur mit REST-APIs</a:t>
            </a:r>
          </a:p>
          <a:p>
            <a:pPr>
              <a:spcBef>
                <a:spcPts val="400"/>
              </a:spcBef>
              <a:spcAft>
                <a:spcPts val="1000"/>
              </a:spcAft>
              <a:defRPr sz="1800">
                <a:latin typeface="Open Sans Light"/>
              </a:defRPr>
            </a:pPr>
            <a:r>
              <a:t>• Verschiedene Datenformate (XML vs JSON)</a:t>
            </a:r>
          </a:p>
          <a:p>
            <a:pPr>
              <a:spcBef>
                <a:spcPts val="400"/>
              </a:spcBef>
              <a:spcAft>
                <a:spcPts val="1000"/>
              </a:spcAft>
              <a:defRPr sz="1800">
                <a:latin typeface="Open Sans Light"/>
              </a:defRPr>
            </a:pPr>
            <a:r>
              <a:t>• Inkompatible Methodensignaturen</a:t>
            </a:r>
          </a:p>
          <a:p>
            <a:pPr>
              <a:spcBef>
                <a:spcPts val="400"/>
              </a:spcBef>
              <a:spcAft>
                <a:spcPts val="1000"/>
              </a:spcAft>
              <a:defRPr sz="1800">
                <a:latin typeface="Open Sans Light"/>
              </a:defRPr>
            </a:pPr>
          </a:p>
          <a:p>
            <a:pPr>
              <a:spcBef>
                <a:spcPts val="400"/>
              </a:spcBef>
              <a:spcAft>
                <a:spcPts val="1000"/>
              </a:spcAft>
              <a:defRPr sz="1800">
                <a:latin typeface="Open Sans Light"/>
              </a:defRPr>
            </a:pPr>
            <a:r>
              <a:t>Herausforderungen:</a:t>
            </a:r>
          </a:p>
          <a:p>
            <a:pPr>
              <a:spcBef>
                <a:spcPts val="400"/>
              </a:spcBef>
              <a:spcAft>
                <a:spcPts val="1000"/>
              </a:spcAft>
              <a:defRPr sz="1800">
                <a:latin typeface="Open Sans Light"/>
              </a:defRPr>
            </a:pPr>
            <a:r>
              <a:t>• Bestehender Code soll nicht verändert werden</a:t>
            </a:r>
          </a:p>
          <a:p>
            <a:pPr>
              <a:spcBef>
                <a:spcPts val="400"/>
              </a:spcBef>
              <a:spcAft>
                <a:spcPts val="1000"/>
              </a:spcAft>
              <a:defRPr sz="1800">
                <a:latin typeface="Open Sans Light"/>
              </a:defRPr>
            </a:pPr>
            <a:r>
              <a:t>• Neue Services erwarten moderne Interfaces</a:t>
            </a:r>
          </a:p>
          <a:p>
            <a:pPr>
              <a:spcBef>
                <a:spcPts val="400"/>
              </a:spcBef>
              <a:spcAft>
                <a:spcPts val="1000"/>
              </a:spcAft>
              <a:defRPr sz="1800">
                <a:latin typeface="Open Sans Light"/>
              </a:defRPr>
            </a:pPr>
            <a:r>
              <a:t>• Mehrere Legacy-Systeme müssen integriert werden</a:t>
            </a:r>
          </a:p>
          <a:p>
            <a:pPr>
              <a:spcBef>
                <a:spcPts val="400"/>
              </a:spcBef>
              <a:spcAft>
                <a:spcPts val="1000"/>
              </a:spcAft>
              <a:defRPr sz="1800">
                <a:latin typeface="Open Sans Light"/>
              </a:defRPr>
            </a:pPr>
            <a:r>
              <a:t>• Schrittweise Migration erforderlich</a:t>
            </a:r>
          </a:p>
        </p:txBody>
      </p:sp>
    </p:spTree>
  </p:cSld>
  <p:clrMapOvr>
    <a:masterClrMapping/>
  </p:clrMapOvr>
</p:sld>
</file>

<file path=ppt/slides/slide3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rPr sz="3600" b="0">
                <a:solidFill>
                  <a:srgbClr val="444444"/>
                </a:solidFill>
                <a:latin typeface="Open Sans"/>
              </a:rPr>
              <a:t>Adapter Pattern - Problem</a:t>
            </a:r>
          </a:p>
        </p:txBody>
      </p:sp>
      <p:sp>
        <p:nvSpPr>
          <p:cNvPr id="3" name="Subtitle 2"/>
          <p:cNvSpPr>
            <a:spLocks noGrp="1"/>
          </p:cNvSpPr>
          <p:nvPr>
            <p:ph type="subTitle"/>
          </p:nvPr>
        </p:nvSpPr>
        <p:spPr/>
        <p:txBody>
          <a:bodyPr anchor="t" tIns="152400" bIns="152400" lIns="152400" rIns="152400"/>
          <a:lstStyle/>
          <a:p/>
          <a:p>
            <a:pPr>
              <a:spcBef>
                <a:spcPts val="0"/>
              </a:spcBef>
              <a:spcAft>
                <a:spcPts val="1000"/>
              </a:spcAft>
              <a:defRPr sz="1800">
                <a:latin typeface="Open Sans Light"/>
              </a:defRPr>
            </a:pPr>
            <a:r>
              <a:t>Problem: Integration inkompatibler Interfaces</a:t>
            </a:r>
          </a:p>
          <a:p>
            <a:pPr>
              <a:spcBef>
                <a:spcPts val="400"/>
              </a:spcBef>
              <a:spcAft>
                <a:spcPts val="1000"/>
              </a:spcAft>
              <a:defRPr sz="1800">
                <a:latin typeface="Open Sans Light"/>
              </a:defRPr>
            </a:pPr>
          </a:p>
          <a:p>
            <a:pPr>
              <a:spcBef>
                <a:spcPts val="400"/>
              </a:spcBef>
              <a:spcAft>
                <a:spcPts val="1000"/>
              </a:spcAft>
              <a:defRPr sz="1800">
                <a:latin typeface="Open Sans Light"/>
              </a:defRPr>
            </a:pPr>
            <a:r>
              <a:t>Telekom-Szenario: Legacy-System Integration</a:t>
            </a:r>
          </a:p>
          <a:p>
            <a:pPr>
              <a:spcBef>
                <a:spcPts val="400"/>
              </a:spcBef>
              <a:spcAft>
                <a:spcPts val="1000"/>
              </a:spcAft>
              <a:defRPr sz="1800">
                <a:latin typeface="Open Sans Light"/>
              </a:defRPr>
            </a:pPr>
            <a:r>
              <a:t>• Altes Billing-System mit proprietärer Schnittstelle</a:t>
            </a:r>
          </a:p>
          <a:p>
            <a:pPr>
              <a:spcBef>
                <a:spcPts val="400"/>
              </a:spcBef>
              <a:spcAft>
                <a:spcPts val="1000"/>
              </a:spcAft>
              <a:defRPr sz="1800">
                <a:latin typeface="Open Sans Light"/>
              </a:defRPr>
            </a:pPr>
            <a:r>
              <a:t>• Neue Microservice-Architektur mit REST-APIs</a:t>
            </a:r>
          </a:p>
          <a:p>
            <a:pPr>
              <a:spcBef>
                <a:spcPts val="400"/>
              </a:spcBef>
              <a:spcAft>
                <a:spcPts val="1000"/>
              </a:spcAft>
              <a:defRPr sz="1800">
                <a:latin typeface="Open Sans Light"/>
              </a:defRPr>
            </a:pPr>
            <a:r>
              <a:t>• Verschiedene Datenformate (XML vs JSON)</a:t>
            </a:r>
          </a:p>
          <a:p>
            <a:pPr>
              <a:spcBef>
                <a:spcPts val="400"/>
              </a:spcBef>
              <a:spcAft>
                <a:spcPts val="1000"/>
              </a:spcAft>
              <a:defRPr sz="1800">
                <a:latin typeface="Open Sans Light"/>
              </a:defRPr>
            </a:pPr>
            <a:r>
              <a:t>• Inkompatible Methodensignaturen</a:t>
            </a:r>
          </a:p>
          <a:p>
            <a:pPr>
              <a:spcBef>
                <a:spcPts val="400"/>
              </a:spcBef>
              <a:spcAft>
                <a:spcPts val="1000"/>
              </a:spcAft>
              <a:defRPr sz="1800">
                <a:latin typeface="Open Sans Light"/>
              </a:defRPr>
            </a:pPr>
          </a:p>
          <a:p>
            <a:pPr>
              <a:spcBef>
                <a:spcPts val="400"/>
              </a:spcBef>
              <a:spcAft>
                <a:spcPts val="1000"/>
              </a:spcAft>
              <a:defRPr sz="1800">
                <a:latin typeface="Open Sans Light"/>
              </a:defRPr>
            </a:pPr>
            <a:r>
              <a:t>Herausforderungen:</a:t>
            </a:r>
          </a:p>
          <a:p>
            <a:pPr>
              <a:spcBef>
                <a:spcPts val="400"/>
              </a:spcBef>
              <a:spcAft>
                <a:spcPts val="1000"/>
              </a:spcAft>
              <a:defRPr sz="1800">
                <a:latin typeface="Open Sans Light"/>
              </a:defRPr>
            </a:pPr>
            <a:r>
              <a:t>• Bestehender Code soll nicht verändert werden</a:t>
            </a:r>
          </a:p>
          <a:p>
            <a:pPr>
              <a:spcBef>
                <a:spcPts val="400"/>
              </a:spcBef>
              <a:spcAft>
                <a:spcPts val="1000"/>
              </a:spcAft>
              <a:defRPr sz="1800">
                <a:latin typeface="Open Sans Light"/>
              </a:defRPr>
            </a:pPr>
            <a:r>
              <a:t>• Neue Services erwarten moderne Interfaces</a:t>
            </a:r>
          </a:p>
          <a:p>
            <a:pPr>
              <a:spcBef>
                <a:spcPts val="400"/>
              </a:spcBef>
              <a:spcAft>
                <a:spcPts val="1000"/>
              </a:spcAft>
              <a:defRPr sz="1800">
                <a:latin typeface="Open Sans Light"/>
              </a:defRPr>
            </a:pPr>
            <a:r>
              <a:t>• Mehrere Legacy-Systeme müssen integriert werden</a:t>
            </a:r>
          </a:p>
          <a:p>
            <a:pPr>
              <a:spcBef>
                <a:spcPts val="400"/>
              </a:spcBef>
              <a:spcAft>
                <a:spcPts val="1000"/>
              </a:spcAft>
              <a:defRPr sz="1800">
                <a:latin typeface="Open Sans Light"/>
              </a:defRPr>
            </a:pPr>
            <a:r>
              <a:t>• Schrittweise Migration erforderlich</a:t>
            </a:r>
          </a:p>
        </p:txBody>
      </p:sp>
    </p:spTree>
  </p:cSld>
  <p:clrMapOvr>
    <a:masterClrMapping/>
  </p:clrMapOvr>
</p:sld>
</file>

<file path=ppt/slides/slide3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rPr sz="3600" b="0">
                <a:solidFill>
                  <a:srgbClr val="444444"/>
                </a:solidFill>
                <a:latin typeface="Open Sans"/>
              </a:rPr>
              <a:t>Adapter Pattern - Struktur</a:t>
            </a:r>
          </a:p>
        </p:txBody>
      </p:sp>
      <p:sp>
        <p:nvSpPr>
          <p:cNvPr id="3" name="Subtitle 2"/>
          <p:cNvSpPr>
            <a:spLocks noGrp="1"/>
          </p:cNvSpPr>
          <p:nvPr>
            <p:ph type="subTitle"/>
          </p:nvPr>
        </p:nvSpPr>
        <p:spPr/>
        <p:txBody>
          <a:bodyPr anchor="t" tIns="152400" bIns="152400" lIns="152400" rIns="152400"/>
          <a:lstStyle/>
          <a:p/>
          <a:p>
            <a:pPr>
              <a:spcBef>
                <a:spcPts val="0"/>
              </a:spcBef>
              <a:spcAft>
                <a:spcPts val="1000"/>
              </a:spcAft>
              <a:defRPr sz="1800">
                <a:latin typeface="Open Sans Light"/>
              </a:defRPr>
            </a:pPr>
            <a:r>
              <a:t>Adapter Pattern - Struktur:</a:t>
            </a:r>
          </a:p>
          <a:p>
            <a:pPr>
              <a:spcBef>
                <a:spcPts val="400"/>
              </a:spcBef>
              <a:spcAft>
                <a:spcPts val="1000"/>
              </a:spcAft>
              <a:defRPr sz="1800">
                <a:latin typeface="Open Sans Light"/>
              </a:defRPr>
            </a:pPr>
          </a:p>
          <a:p>
            <a:pPr>
              <a:spcBef>
                <a:spcPts val="400"/>
              </a:spcBef>
              <a:spcAft>
                <a:spcPts val="1000"/>
              </a:spcAft>
              <a:defRPr sz="1800">
                <a:latin typeface="Open Sans Light"/>
              </a:defRPr>
            </a:pPr>
            <a:r>
              <a:t>• Target - Interface, das der Client erwartet</a:t>
            </a:r>
          </a:p>
          <a:p>
            <a:pPr>
              <a:spcBef>
                <a:spcPts val="400"/>
              </a:spcBef>
              <a:spcAft>
                <a:spcPts val="1000"/>
              </a:spcAft>
              <a:defRPr sz="1800">
                <a:latin typeface="Open Sans Light"/>
              </a:defRPr>
            </a:pPr>
            <a:r>
              <a:t>• Client - Verwendet das Target Interface</a:t>
            </a:r>
          </a:p>
          <a:p>
            <a:pPr>
              <a:spcBef>
                <a:spcPts val="400"/>
              </a:spcBef>
              <a:spcAft>
                <a:spcPts val="1000"/>
              </a:spcAft>
              <a:defRPr sz="1800">
                <a:latin typeface="Open Sans Light"/>
              </a:defRPr>
            </a:pPr>
            <a:r>
              <a:t>• Adaptee - Legacy-Klasse mit inkompatiblem Interface</a:t>
            </a:r>
          </a:p>
          <a:p>
            <a:pPr>
              <a:spcBef>
                <a:spcPts val="400"/>
              </a:spcBef>
              <a:spcAft>
                <a:spcPts val="1000"/>
              </a:spcAft>
              <a:defRPr sz="1800">
                <a:latin typeface="Open Sans Light"/>
              </a:defRPr>
            </a:pPr>
            <a:r>
              <a:t>• Adapter - Vermittelt zwischen Target und Adaptee</a:t>
            </a:r>
          </a:p>
          <a:p>
            <a:pPr>
              <a:spcBef>
                <a:spcPts val="400"/>
              </a:spcBef>
              <a:spcAft>
                <a:spcPts val="1000"/>
              </a:spcAft>
              <a:defRPr sz="1800">
                <a:latin typeface="Open Sans Light"/>
              </a:defRPr>
            </a:pPr>
          </a:p>
          <a:p>
            <a:pPr>
              <a:spcBef>
                <a:spcPts val="400"/>
              </a:spcBef>
              <a:spcAft>
                <a:spcPts val="1000"/>
              </a:spcAft>
              <a:defRPr sz="1800">
                <a:latin typeface="Open Sans Light"/>
              </a:defRPr>
            </a:pPr>
            <a:r>
              <a:t>Zwei Varianten:</a:t>
            </a:r>
          </a:p>
          <a:p>
            <a:pPr>
              <a:spcBef>
                <a:spcPts val="400"/>
              </a:spcBef>
              <a:spcAft>
                <a:spcPts val="1000"/>
              </a:spcAft>
              <a:defRPr sz="1800">
                <a:latin typeface="Open Sans Light"/>
              </a:defRPr>
            </a:pPr>
            <a:r>
              <a:t>• Object Adapter - Komposition (empfohlen)</a:t>
            </a:r>
          </a:p>
          <a:p>
            <a:pPr>
              <a:spcBef>
                <a:spcPts val="400"/>
              </a:spcBef>
              <a:spcAft>
                <a:spcPts val="1000"/>
              </a:spcAft>
              <a:defRPr sz="1800">
                <a:latin typeface="Open Sans Light"/>
              </a:defRPr>
            </a:pPr>
            <a:r>
              <a:t>• Class Adapter - Mehrfachvererbung (Java: nicht möglich)</a:t>
            </a:r>
          </a:p>
          <a:p>
            <a:pPr>
              <a:spcBef>
                <a:spcPts val="400"/>
              </a:spcBef>
              <a:spcAft>
                <a:spcPts val="1000"/>
              </a:spcAft>
              <a:defRPr sz="1800">
                <a:latin typeface="Open Sans Light"/>
              </a:defRPr>
            </a:pPr>
          </a:p>
          <a:p>
            <a:pPr>
              <a:spcBef>
                <a:spcPts val="400"/>
              </a:spcBef>
              <a:spcAft>
                <a:spcPts val="1000"/>
              </a:spcAft>
              <a:defRPr sz="1800">
                <a:latin typeface="Open Sans Light"/>
              </a:defRPr>
            </a:pPr>
            <a:r>
              <a:t>Vorteil: Legacy-Code bleibt unverändert</a:t>
            </a:r>
          </a:p>
        </p:txBody>
      </p:sp>
    </p:spTree>
  </p:cSld>
  <p:clrMapOvr>
    <a:masterClrMapping/>
  </p:clrMapOvr>
</p:sld>
</file>

<file path=ppt/slides/slide3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rPr sz="3600" b="0">
                <a:solidFill>
                  <a:srgbClr val="444444"/>
                </a:solidFill>
                <a:latin typeface="Open Sans"/>
              </a:rPr>
              <a:t>Adapter Pattern - Struktur</a:t>
            </a:r>
          </a:p>
        </p:txBody>
      </p:sp>
      <p:sp>
        <p:nvSpPr>
          <p:cNvPr id="3" name="Subtitle 2"/>
          <p:cNvSpPr>
            <a:spLocks noGrp="1"/>
          </p:cNvSpPr>
          <p:nvPr>
            <p:ph type="subTitle"/>
          </p:nvPr>
        </p:nvSpPr>
        <p:spPr/>
        <p:txBody>
          <a:bodyPr anchor="t" tIns="152400" bIns="152400" lIns="152400" rIns="152400"/>
          <a:lstStyle/>
          <a:p/>
          <a:p>
            <a:pPr>
              <a:spcBef>
                <a:spcPts val="0"/>
              </a:spcBef>
              <a:spcAft>
                <a:spcPts val="1000"/>
              </a:spcAft>
              <a:defRPr sz="1800">
                <a:latin typeface="Open Sans Light"/>
              </a:defRPr>
            </a:pPr>
            <a:r>
              <a:t>Adapter Pattern - Struktur:</a:t>
            </a:r>
          </a:p>
          <a:p>
            <a:pPr>
              <a:spcBef>
                <a:spcPts val="400"/>
              </a:spcBef>
              <a:spcAft>
                <a:spcPts val="1000"/>
              </a:spcAft>
              <a:defRPr sz="1800">
                <a:latin typeface="Open Sans Light"/>
              </a:defRPr>
            </a:pPr>
          </a:p>
          <a:p>
            <a:pPr>
              <a:spcBef>
                <a:spcPts val="400"/>
              </a:spcBef>
              <a:spcAft>
                <a:spcPts val="1000"/>
              </a:spcAft>
              <a:defRPr sz="1800">
                <a:latin typeface="Open Sans Light"/>
              </a:defRPr>
            </a:pPr>
            <a:r>
              <a:t>• Target - Interface, das der Client erwartet</a:t>
            </a:r>
          </a:p>
          <a:p>
            <a:pPr>
              <a:spcBef>
                <a:spcPts val="400"/>
              </a:spcBef>
              <a:spcAft>
                <a:spcPts val="1000"/>
              </a:spcAft>
              <a:defRPr sz="1800">
                <a:latin typeface="Open Sans Light"/>
              </a:defRPr>
            </a:pPr>
            <a:r>
              <a:t>• Client - Verwendet das Target Interface</a:t>
            </a:r>
          </a:p>
          <a:p>
            <a:pPr>
              <a:spcBef>
                <a:spcPts val="400"/>
              </a:spcBef>
              <a:spcAft>
                <a:spcPts val="1000"/>
              </a:spcAft>
              <a:defRPr sz="1800">
                <a:latin typeface="Open Sans Light"/>
              </a:defRPr>
            </a:pPr>
            <a:r>
              <a:t>• Adaptee - Legacy-Klasse mit inkompatiblem Interface</a:t>
            </a:r>
          </a:p>
          <a:p>
            <a:pPr>
              <a:spcBef>
                <a:spcPts val="400"/>
              </a:spcBef>
              <a:spcAft>
                <a:spcPts val="1000"/>
              </a:spcAft>
              <a:defRPr sz="1800">
                <a:latin typeface="Open Sans Light"/>
              </a:defRPr>
            </a:pPr>
            <a:r>
              <a:t>• Adapter - Vermittelt zwischen Target und Adaptee</a:t>
            </a:r>
          </a:p>
          <a:p>
            <a:pPr>
              <a:spcBef>
                <a:spcPts val="400"/>
              </a:spcBef>
              <a:spcAft>
                <a:spcPts val="1000"/>
              </a:spcAft>
              <a:defRPr sz="1800">
                <a:latin typeface="Open Sans Light"/>
              </a:defRPr>
            </a:pPr>
          </a:p>
          <a:p>
            <a:pPr>
              <a:spcBef>
                <a:spcPts val="400"/>
              </a:spcBef>
              <a:spcAft>
                <a:spcPts val="1000"/>
              </a:spcAft>
              <a:defRPr sz="1800">
                <a:latin typeface="Open Sans Light"/>
              </a:defRPr>
            </a:pPr>
            <a:r>
              <a:t>Zwei Varianten:</a:t>
            </a:r>
          </a:p>
          <a:p>
            <a:pPr>
              <a:spcBef>
                <a:spcPts val="400"/>
              </a:spcBef>
              <a:spcAft>
                <a:spcPts val="1000"/>
              </a:spcAft>
              <a:defRPr sz="1800">
                <a:latin typeface="Open Sans Light"/>
              </a:defRPr>
            </a:pPr>
            <a:r>
              <a:t>• Object Adapter - Komposition (empfohlen)</a:t>
            </a:r>
          </a:p>
          <a:p>
            <a:pPr>
              <a:spcBef>
                <a:spcPts val="400"/>
              </a:spcBef>
              <a:spcAft>
                <a:spcPts val="1000"/>
              </a:spcAft>
              <a:defRPr sz="1800">
                <a:latin typeface="Open Sans Light"/>
              </a:defRPr>
            </a:pPr>
            <a:r>
              <a:t>• Class Adapter - Mehrfachvererbung (Java: nicht möglich)</a:t>
            </a:r>
          </a:p>
          <a:p>
            <a:pPr>
              <a:spcBef>
                <a:spcPts val="400"/>
              </a:spcBef>
              <a:spcAft>
                <a:spcPts val="1000"/>
              </a:spcAft>
              <a:defRPr sz="1800">
                <a:latin typeface="Open Sans Light"/>
              </a:defRPr>
            </a:pPr>
          </a:p>
          <a:p>
            <a:pPr>
              <a:spcBef>
                <a:spcPts val="400"/>
              </a:spcBef>
              <a:spcAft>
                <a:spcPts val="1000"/>
              </a:spcAft>
              <a:defRPr sz="1800">
                <a:latin typeface="Open Sans Light"/>
              </a:defRPr>
            </a:pPr>
            <a:r>
              <a:t>Vorteil: Legacy-Code bleibt unverändert</a:t>
            </a:r>
          </a:p>
        </p:txBody>
      </p:sp>
    </p:spTree>
  </p:cSld>
  <p:clrMapOvr>
    <a:masterClrMapping/>
  </p:clrMapOvr>
</p:sld>
</file>

<file path=ppt/slides/slide3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rPr sz="3600" b="0">
                <a:solidFill>
                  <a:srgbClr val="444444"/>
                </a:solidFill>
                <a:latin typeface="Open Sans"/>
              </a:rPr>
              <a:t>Adapter Pattern - Legacy System</a:t>
            </a:r>
          </a:p>
        </p:txBody>
      </p:sp>
      <p:sp>
        <p:nvSpPr>
          <p:cNvPr id="3" name="Subtitle 2"/>
          <p:cNvSpPr>
            <a:spLocks noGrp="1"/>
          </p:cNvSpPr>
          <p:nvPr>
            <p:ph type="subTitle"/>
          </p:nvPr>
        </p:nvSpPr>
        <p:spPr/>
        <p:txBody>
          <a:bodyPr anchor="t" tIns="152400" bIns="152400" lIns="152400" rIns="152400"/>
          <a:lstStyle/>
          <a:p/>
          <a:p>
            <a:pPr>
              <a:spcAft>
                <a:spcPts val="0"/>
              </a:spcAft>
              <a:defRPr sz="1400" b="0">
                <a:latin typeface="Source Code Pro"/>
              </a:defRPr>
            </a:pPr>
            <a:r>
              <a:t>// Legacy Billing System (Adaptee)</a:t>
            </a:r>
            <a:br/>
            <a:r>
              <a:t>public class LegacyBillingSystem {</a:t>
            </a:r>
            <a:br/>
            <a:r>
              <a:t>    public void processLegacyPayment(String customerId, double amount, String currency) {</a:t>
            </a:r>
            <a:br/>
            <a:r>
              <a:t>        System.out.println("Processing legacy payment:");</a:t>
            </a:r>
            <a:br/>
            <a:r>
              <a:t>        System.out.println("Customer: " + customerId);</a:t>
            </a:r>
            <a:br/>
            <a:r>
              <a:t>        System.out.println("Amount: " + amount + " " + currency);</a:t>
            </a:r>
            <a:br/>
            <a:r>
              <a:t>        </a:t>
            </a:r>
            <a:br/>
            <a:r>
              <a:t>        // Complex legacy processing logic</a:t>
            </a:r>
            <a:br/>
            <a:r>
              <a:t>        validateCustomerInLegacyDB(customerId);</a:t>
            </a:r>
            <a:br/>
            <a:r>
              <a:t>        processLegacyTransaction(amount, currency);</a:t>
            </a:r>
            <a:br/>
            <a:r>
              <a:t>        updateLegacyBillingRecord(customerId, amount);</a:t>
            </a:r>
            <a:br/>
            <a:r>
              <a:t>    }</a:t>
            </a:r>
            <a:br/>
            <a:r>
              <a:t>    </a:t>
            </a:r>
            <a:br/>
            <a:r>
              <a:t>    public String getLegacyCustomerInfo(String customerId) {</a:t>
            </a:r>
            <a:br/>
            <a:r>
              <a:t>        // Returns XML format</a:t>
            </a:r>
            <a:br/>
            <a:r>
              <a:t>        return "&lt;?xml version='1.0'?&gt;&lt;customer&gt;&lt;id&gt;" + customerId + </a:t>
            </a:r>
            <a:br/>
            <a:r>
              <a:t>               "&lt;/id&gt;&lt;status&gt;ACTIVE&lt;/status&gt;&lt;/customer&gt;";</a:t>
            </a:r>
            <a:br/>
            <a:r>
              <a:t>    }</a:t>
            </a:r>
            <a:br/>
            <a:r>
              <a:t>    </a:t>
            </a:r>
            <a:br/>
            <a:r>
              <a:t>    private void validateCustomerInLegacyDB(String customerId) {</a:t>
            </a:r>
            <a:br/>
            <a:r>
              <a:t>        // Legacy database operations</a:t>
            </a:r>
            <a:br/>
            <a:r>
              <a:t>    }</a:t>
            </a:r>
            <a:br/>
            <a:r>
              <a:t>    </a:t>
            </a:r>
            <a:br/>
            <a:r>
              <a:t>    private void processLegacyTransaction(double amount, String currency) {</a:t>
            </a:r>
            <a:br/>
            <a:r>
              <a:t>        // Complex legacy business logic</a:t>
            </a:r>
            <a:br/>
            <a:r>
              <a:t>    }</a:t>
            </a:r>
            <a:br/>
            <a:r>
              <a:t>}</a:t>
            </a:r>
            <a:br/>
            <a:br/>
            <a:r>
              <a:t>// Modern Interface (Target)</a:t>
            </a:r>
            <a:br/>
            <a:r>
              <a:t>public interface ModernPaymentProcessor {</a:t>
            </a:r>
            <a:br/>
            <a:r>
              <a:t>    PaymentResult processPayment(PaymentRequest request);</a:t>
            </a:r>
            <a:br/>
            <a:r>
              <a:t>    CustomerInfo getCustomer(String customerId);</a:t>
            </a:r>
            <a:br/>
            <a:r>
              <a:t>}</a:t>
            </a:r>
            <a:br/>
            <a:br/>
            <a:r>
              <a:t>public class PaymentRequest {</a:t>
            </a:r>
            <a:br/>
            <a:r>
              <a:t>    private String customerId;</a:t>
            </a:r>
            <a:br/>
            <a:r>
              <a:t>    private BigDecimal amount;</a:t>
            </a:r>
            <a:br/>
            <a:r>
              <a:t>    private String currency;</a:t>
            </a:r>
            <a:br/>
            <a:r>
              <a:t>    // constructors, getters, setters</a:t>
            </a:r>
            <a:br/>
            <a:r>
              <a:t>}</a:t>
            </a:r>
          </a:p>
        </p:txBody>
      </p:sp>
    </p:spTree>
  </p:cSld>
  <p:clrMapOvr>
    <a:masterClrMapping/>
  </p:clrMapOvr>
</p:sld>
</file>

<file path=ppt/slides/slide3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rPr sz="3600" b="0">
                <a:solidFill>
                  <a:srgbClr val="444444"/>
                </a:solidFill>
                <a:latin typeface="Open Sans"/>
              </a:rPr>
              <a:t>Adapter Pattern - Legacy System</a:t>
            </a:r>
          </a:p>
        </p:txBody>
      </p:sp>
      <p:sp>
        <p:nvSpPr>
          <p:cNvPr id="3" name="Subtitle 2"/>
          <p:cNvSpPr>
            <a:spLocks noGrp="1"/>
          </p:cNvSpPr>
          <p:nvPr>
            <p:ph type="subTitle"/>
          </p:nvPr>
        </p:nvSpPr>
        <p:spPr/>
        <p:txBody>
          <a:bodyPr anchor="t" tIns="152400" bIns="152400" lIns="152400" rIns="152400"/>
          <a:lstStyle/>
          <a:p/>
          <a:p>
            <a:pPr>
              <a:spcAft>
                <a:spcPts val="0"/>
              </a:spcAft>
              <a:defRPr sz="1400" b="0">
                <a:latin typeface="Source Code Pro"/>
              </a:defRPr>
            </a:pPr>
            <a:r>
              <a:t>// Legacy Billing System (Adaptee)</a:t>
            </a:r>
            <a:br/>
            <a:r>
              <a:t>public class LegacyBillingSystem {</a:t>
            </a:r>
            <a:br/>
            <a:r>
              <a:t>    public void processLegacyPayment(String customerId, double amount, String currency) {</a:t>
            </a:r>
            <a:br/>
            <a:r>
              <a:t>        System.out.println("Processing legacy payment:");</a:t>
            </a:r>
            <a:br/>
            <a:r>
              <a:t>        System.out.println("Customer: " + customerId);</a:t>
            </a:r>
            <a:br/>
            <a:r>
              <a:t>        System.out.println("Amount: " + amount + " " + currency);</a:t>
            </a:r>
            <a:br/>
            <a:r>
              <a:t>        </a:t>
            </a:r>
            <a:br/>
            <a:r>
              <a:t>        // Complex legacy processing logic</a:t>
            </a:r>
            <a:br/>
            <a:r>
              <a:t>        validateCustomerInLegacyDB(customerId);</a:t>
            </a:r>
            <a:br/>
            <a:r>
              <a:t>        processLegacyTransaction(amount, currency);</a:t>
            </a:r>
            <a:br/>
            <a:r>
              <a:t>        updateLegacyBillingRecord(customerId, amount);</a:t>
            </a:r>
            <a:br/>
            <a:r>
              <a:t>    }</a:t>
            </a:r>
            <a:br/>
            <a:r>
              <a:t>    </a:t>
            </a:r>
            <a:br/>
            <a:r>
              <a:t>    public String getLegacyCustomerInfo(String customerId) {</a:t>
            </a:r>
            <a:br/>
            <a:r>
              <a:t>        // Returns XML format</a:t>
            </a:r>
            <a:br/>
            <a:r>
              <a:t>        return "&lt;?xml version='1.0'?&gt;&lt;customer&gt;&lt;id&gt;" + customerId + </a:t>
            </a:r>
            <a:br/>
            <a:r>
              <a:t>               "&lt;/id&gt;&lt;status&gt;ACTIVE&lt;/status&gt;&lt;/customer&gt;";</a:t>
            </a:r>
            <a:br/>
            <a:r>
              <a:t>    }</a:t>
            </a:r>
            <a:br/>
            <a:r>
              <a:t>    </a:t>
            </a:r>
            <a:br/>
            <a:r>
              <a:t>    private void validateCustomerInLegacyDB(String customerId) {</a:t>
            </a:r>
            <a:br/>
            <a:r>
              <a:t>        // Legacy database operations</a:t>
            </a:r>
            <a:br/>
            <a:r>
              <a:t>    }</a:t>
            </a:r>
            <a:br/>
            <a:r>
              <a:t>    </a:t>
            </a:r>
            <a:br/>
            <a:r>
              <a:t>    private void processLegacyTransaction(double amount, String currency) {</a:t>
            </a:r>
            <a:br/>
            <a:r>
              <a:t>        // Complex legacy business logic</a:t>
            </a:r>
            <a:br/>
            <a:r>
              <a:t>    }</a:t>
            </a:r>
            <a:br/>
            <a:r>
              <a:t>}</a:t>
            </a:r>
            <a:br/>
            <a:br/>
            <a:r>
              <a:t>// Modern Interface (Target)</a:t>
            </a:r>
            <a:br/>
            <a:r>
              <a:t>public interface ModernPaymentProcessor {</a:t>
            </a:r>
            <a:br/>
            <a:r>
              <a:t>    PaymentResult processPayment(PaymentRequest request);</a:t>
            </a:r>
            <a:br/>
            <a:r>
              <a:t>    CustomerInfo getCustomer(String customerId);</a:t>
            </a:r>
            <a:br/>
            <a:r>
              <a:t>}</a:t>
            </a:r>
            <a:br/>
            <a:br/>
            <a:r>
              <a:t>public class PaymentRequest {</a:t>
            </a:r>
            <a:br/>
            <a:r>
              <a:t>    private String customerId;</a:t>
            </a:r>
            <a:br/>
            <a:r>
              <a:t>    private BigDecimal amount;</a:t>
            </a:r>
            <a:br/>
            <a:r>
              <a:t>    private String currency;</a:t>
            </a:r>
            <a:br/>
            <a:r>
              <a:t>    // constructors, getters, setters</a:t>
            </a:r>
            <a:br/>
            <a:r>
              <a:t>}</a:t>
            </a:r>
          </a:p>
        </p:txBody>
      </p:sp>
    </p:spTree>
  </p:cSld>
  <p:clrMapOvr>
    <a:masterClrMapping/>
  </p:clrMapOvr>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rPr sz="3600" b="0">
                <a:solidFill>
                  <a:srgbClr val="444444"/>
                </a:solidFill>
                <a:latin typeface="Open Sans"/>
              </a:rPr>
              <a:t>Workshop-Agenda</a:t>
            </a:r>
          </a:p>
        </p:txBody>
      </p:sp>
      <p:sp>
        <p:nvSpPr>
          <p:cNvPr id="3" name="Subtitle 2"/>
          <p:cNvSpPr>
            <a:spLocks noGrp="1"/>
          </p:cNvSpPr>
          <p:nvPr>
            <p:ph type="subTitle"/>
          </p:nvPr>
        </p:nvSpPr>
        <p:spPr/>
        <p:txBody>
          <a:bodyPr anchor="t" tIns="152400" bIns="152400" lIns="152400" rIns="152400"/>
          <a:lstStyle/>
          <a:p/>
          <a:p>
            <a:pPr>
              <a:spcBef>
                <a:spcPts val="0"/>
              </a:spcBef>
              <a:spcAft>
                <a:spcPts val="1000"/>
              </a:spcAft>
              <a:defRPr sz="1800">
                <a:latin typeface="Open Sans Light"/>
              </a:defRPr>
            </a:pPr>
            <a:r>
              <a:t>Einführung: Software-Architektur Grundlagen &amp; Prinzipien</a:t>
            </a:r>
          </a:p>
          <a:p>
            <a:pPr>
              <a:spcBef>
                <a:spcPts val="400"/>
              </a:spcBef>
              <a:spcAft>
                <a:spcPts val="1000"/>
              </a:spcAft>
              <a:defRPr sz="1800">
                <a:latin typeface="Open Sans Light"/>
              </a:defRPr>
            </a:pPr>
            <a:r>
              <a:t>Clean Architecture: Strukturierung für Wartbarkeit</a:t>
            </a:r>
          </a:p>
          <a:p>
            <a:pPr>
              <a:spcBef>
                <a:spcPts val="400"/>
              </a:spcBef>
              <a:spcAft>
                <a:spcPts val="1000"/>
              </a:spcAft>
              <a:defRPr sz="1800">
                <a:latin typeface="Open Sans Light"/>
              </a:defRPr>
            </a:pPr>
            <a:r>
              <a:t>SOLID Prinzipien: Fundament für guten Code</a:t>
            </a:r>
          </a:p>
          <a:p>
            <a:pPr>
              <a:spcBef>
                <a:spcPts val="400"/>
              </a:spcBef>
              <a:spcAft>
                <a:spcPts val="1000"/>
              </a:spcAft>
              <a:defRPr sz="1800">
                <a:latin typeface="Open Sans Light"/>
              </a:defRPr>
            </a:pPr>
            <a:r>
              <a:t>Design Patterns: Bewährte Lösungsmuster verstehen</a:t>
            </a:r>
          </a:p>
          <a:p>
            <a:pPr>
              <a:spcBef>
                <a:spcPts val="400"/>
              </a:spcBef>
              <a:spcAft>
                <a:spcPts val="1000"/>
              </a:spcAft>
              <a:defRPr sz="1800">
                <a:latin typeface="Open Sans Light"/>
              </a:defRPr>
            </a:pPr>
            <a:r>
              <a:t>Code-Smells: Anti-Patterns erkennen und vermeiden</a:t>
            </a:r>
          </a:p>
          <a:p>
            <a:pPr>
              <a:spcBef>
                <a:spcPts val="400"/>
              </a:spcBef>
              <a:spcAft>
                <a:spcPts val="1000"/>
              </a:spcAft>
              <a:defRPr sz="1800">
                <a:latin typeface="Open Sans Light"/>
              </a:defRPr>
            </a:pPr>
            <a:r>
              <a:t>Praktische Anwendung: Telekom-spezifische Beispiele</a:t>
            </a:r>
          </a:p>
        </p:txBody>
      </p:sp>
    </p:spTree>
  </p:cSld>
  <p:clrMapOvr>
    <a:masterClrMapping/>
  </p:clrMapOvr>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rPr sz="3600" b="0">
                <a:solidFill>
                  <a:srgbClr val="444444"/>
                </a:solidFill>
                <a:latin typeface="Open Sans"/>
              </a:rPr>
              <a:t>Workshop-Agenda</a:t>
            </a:r>
          </a:p>
        </p:txBody>
      </p:sp>
      <p:sp>
        <p:nvSpPr>
          <p:cNvPr id="3" name="Subtitle 2"/>
          <p:cNvSpPr>
            <a:spLocks noGrp="1"/>
          </p:cNvSpPr>
          <p:nvPr>
            <p:ph type="subTitle"/>
          </p:nvPr>
        </p:nvSpPr>
        <p:spPr/>
        <p:txBody>
          <a:bodyPr anchor="t" tIns="152400" bIns="152400" lIns="152400" rIns="152400"/>
          <a:lstStyle/>
          <a:p/>
          <a:p>
            <a:pPr>
              <a:spcBef>
                <a:spcPts val="0"/>
              </a:spcBef>
              <a:spcAft>
                <a:spcPts val="1000"/>
              </a:spcAft>
              <a:defRPr sz="1800">
                <a:latin typeface="Open Sans Light"/>
              </a:defRPr>
            </a:pPr>
            <a:r>
              <a:t>Einführung: Software-Architektur Grundlagen &amp; Prinzipien</a:t>
            </a:r>
          </a:p>
          <a:p>
            <a:pPr>
              <a:spcBef>
                <a:spcPts val="400"/>
              </a:spcBef>
              <a:spcAft>
                <a:spcPts val="1000"/>
              </a:spcAft>
              <a:defRPr sz="1800">
                <a:latin typeface="Open Sans Light"/>
              </a:defRPr>
            </a:pPr>
            <a:r>
              <a:t>Clean Architecture: Strukturierung für Wartbarkeit</a:t>
            </a:r>
          </a:p>
          <a:p>
            <a:pPr>
              <a:spcBef>
                <a:spcPts val="400"/>
              </a:spcBef>
              <a:spcAft>
                <a:spcPts val="1000"/>
              </a:spcAft>
              <a:defRPr sz="1800">
                <a:latin typeface="Open Sans Light"/>
              </a:defRPr>
            </a:pPr>
            <a:r>
              <a:t>SOLID Prinzipien: Fundament für guten Code</a:t>
            </a:r>
          </a:p>
          <a:p>
            <a:pPr>
              <a:spcBef>
                <a:spcPts val="400"/>
              </a:spcBef>
              <a:spcAft>
                <a:spcPts val="1000"/>
              </a:spcAft>
              <a:defRPr sz="1800">
                <a:latin typeface="Open Sans Light"/>
              </a:defRPr>
            </a:pPr>
            <a:r>
              <a:t>Design Patterns: Bewährte Lösungsmuster verstehen</a:t>
            </a:r>
          </a:p>
          <a:p>
            <a:pPr>
              <a:spcBef>
                <a:spcPts val="400"/>
              </a:spcBef>
              <a:spcAft>
                <a:spcPts val="1000"/>
              </a:spcAft>
              <a:defRPr sz="1800">
                <a:latin typeface="Open Sans Light"/>
              </a:defRPr>
            </a:pPr>
            <a:r>
              <a:t>Code-Smells: Anti-Patterns erkennen und vermeiden</a:t>
            </a:r>
          </a:p>
          <a:p>
            <a:pPr>
              <a:spcBef>
                <a:spcPts val="400"/>
              </a:spcBef>
              <a:spcAft>
                <a:spcPts val="1000"/>
              </a:spcAft>
              <a:defRPr sz="1800">
                <a:latin typeface="Open Sans Light"/>
              </a:defRPr>
            </a:pPr>
            <a:r>
              <a:t>Praktische Anwendung: Telekom-spezifische Beispiele</a:t>
            </a:r>
          </a:p>
        </p:txBody>
      </p:sp>
    </p:spTree>
  </p:cSld>
  <p:clrMapOvr>
    <a:masterClrMapping/>
  </p:clrMapOvr>
</p:sld>
</file>

<file path=ppt/slides/slide4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rPr sz="3600" b="0">
                <a:solidFill>
                  <a:srgbClr val="444444"/>
                </a:solidFill>
                <a:latin typeface="Open Sans"/>
              </a:rPr>
              <a:t>Adapter Pattern - Implementation</a:t>
            </a:r>
          </a:p>
        </p:txBody>
      </p:sp>
      <p:sp>
        <p:nvSpPr>
          <p:cNvPr id="3" name="Subtitle 2"/>
          <p:cNvSpPr>
            <a:spLocks noGrp="1"/>
          </p:cNvSpPr>
          <p:nvPr>
            <p:ph type="subTitle"/>
          </p:nvPr>
        </p:nvSpPr>
        <p:spPr/>
        <p:txBody>
          <a:bodyPr anchor="t" tIns="152400" bIns="152400" lIns="152400" rIns="152400"/>
          <a:lstStyle/>
          <a:p/>
          <a:p>
            <a:pPr>
              <a:spcAft>
                <a:spcPts val="0"/>
              </a:spcAft>
              <a:defRPr sz="1400" b="0">
                <a:latin typeface="Source Code Pro"/>
              </a:defRPr>
            </a:pPr>
            <a:r>
              <a:t>// Adapter Implementation</a:t>
            </a:r>
            <a:br/>
            <a:r>
              <a:t>public class BillingSystemAdapter implements ModernPaymentProcessor {</a:t>
            </a:r>
            <a:br/>
            <a:r>
              <a:t>    private LegacyBillingSystem legacySystem;</a:t>
            </a:r>
            <a:br/>
            <a:r>
              <a:t>    </a:t>
            </a:r>
            <a:br/>
            <a:r>
              <a:t>    public BillingSystemAdapter(LegacyBillingSystem legacySystem) {</a:t>
            </a:r>
            <a:br/>
            <a:r>
              <a:t>        this.legacySystem = legacySystem;</a:t>
            </a:r>
            <a:br/>
            <a:r>
              <a:t>    }</a:t>
            </a:r>
            <a:br/>
            <a:r>
              <a:t>    </a:t>
            </a:r>
            <a:br/>
            <a:r>
              <a:t>    @Override</a:t>
            </a:r>
            <a:br/>
            <a:r>
              <a:t>    public PaymentResult processPayment(PaymentRequest request) {</a:t>
            </a:r>
            <a:br/>
            <a:r>
              <a:t>        try {</a:t>
            </a:r>
            <a:br/>
            <a:r>
              <a:t>            // Adapt modern interface to legacy interface</a:t>
            </a:r>
            <a:br/>
            <a:r>
              <a:t>            legacySystem.processLegacyPayment(</a:t>
            </a:r>
            <a:br/>
            <a:r>
              <a:t>                request.getCustomerId(),</a:t>
            </a:r>
            <a:br/>
            <a:r>
              <a:t>                request.getAmount().doubleValue(),</a:t>
            </a:r>
            <a:br/>
            <a:r>
              <a:t>                request.getCurrency()</a:t>
            </a:r>
            <a:br/>
            <a:r>
              <a:t>            );</a:t>
            </a:r>
            <a:br/>
            <a:r>
              <a:t>            </a:t>
            </a:r>
            <a:br/>
            <a:r>
              <a:t>            return new PaymentResult(true, "Payment processed successfully");</a:t>
            </a:r>
            <a:br/>
            <a:r>
              <a:t>        } catch (Exception e) {</a:t>
            </a:r>
            <a:br/>
            <a:r>
              <a:t>            return new PaymentResult(false, "Payment failed: " + e.getMessage());</a:t>
            </a:r>
            <a:br/>
            <a:r>
              <a:t>        }</a:t>
            </a:r>
            <a:br/>
            <a:r>
              <a:t>    }</a:t>
            </a:r>
            <a:br/>
            <a:r>
              <a:t>    </a:t>
            </a:r>
            <a:br/>
            <a:r>
              <a:t>    @Override</a:t>
            </a:r>
            <a:br/>
            <a:r>
              <a:t>    public CustomerInfo getCustomer(String customerId) {</a:t>
            </a:r>
            <a:br/>
            <a:r>
              <a:t>        // Get legacy XML format</a:t>
            </a:r>
            <a:br/>
            <a:r>
              <a:t>        String xmlData = legacySystem.getLegacyCustomerInfo(customerId);</a:t>
            </a:r>
            <a:br/>
            <a:r>
              <a:t>        </a:t>
            </a:r>
            <a:br/>
            <a:r>
              <a:t>        // Convert XML to modern object format</a:t>
            </a:r>
            <a:br/>
            <a:r>
              <a:t>        return parseXMLToCustomerInfo(xmlData);</a:t>
            </a:r>
            <a:br/>
            <a:r>
              <a:t>    }</a:t>
            </a:r>
            <a:br/>
            <a:r>
              <a:t>    </a:t>
            </a:r>
            <a:br/>
            <a:r>
              <a:t>    private CustomerInfo parseXMLToCustomerInfo(String xmlData) {</a:t>
            </a:r>
            <a:br/>
            <a:r>
              <a:t>        // Parse XML and create CustomerInfo object</a:t>
            </a:r>
            <a:br/>
            <a:r>
              <a:t>        // Using XML parser to extract customer data</a:t>
            </a:r>
            <a:br/>
            <a:r>
              <a:t>        return new CustomerInfo(extractId(xmlData), extractStatus(xmlData));</a:t>
            </a:r>
            <a:br/>
            <a:r>
              <a:t>    }</a:t>
            </a:r>
            <a:br/>
            <a:r>
              <a:t>}</a:t>
            </a:r>
            <a:br/>
            <a:br/>
            <a:r>
              <a:t>// Usage</a:t>
            </a:r>
            <a:br/>
            <a:r>
              <a:t>ModernPaymentProcessor processor = new BillingSystemAdapter(</a:t>
            </a:r>
            <a:br/>
            <a:r>
              <a:t>    new LegacyBillingSystem()</a:t>
            </a:r>
            <a:br/>
            <a:r>
              <a:t>);</a:t>
            </a:r>
            <a:br/>
            <a:br/>
            <a:r>
              <a:t>PaymentRequest request = new PaymentRequest("CUST123", </a:t>
            </a:r>
            <a:br/>
            <a:r>
              <a:t>    new BigDecimal("99.99"), "EUR");</a:t>
            </a:r>
            <a:br/>
            <a:r>
              <a:t>PaymentResult result = processor.processPayment(request);</a:t>
            </a:r>
          </a:p>
        </p:txBody>
      </p:sp>
    </p:spTree>
  </p:cSld>
  <p:clrMapOvr>
    <a:masterClrMapping/>
  </p:clrMapOvr>
</p:sld>
</file>

<file path=ppt/slides/slide4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rPr sz="3600" b="0">
                <a:solidFill>
                  <a:srgbClr val="444444"/>
                </a:solidFill>
                <a:latin typeface="Open Sans"/>
              </a:rPr>
              <a:t>Adapter Pattern - Implementation</a:t>
            </a:r>
          </a:p>
        </p:txBody>
      </p:sp>
      <p:sp>
        <p:nvSpPr>
          <p:cNvPr id="3" name="Subtitle 2"/>
          <p:cNvSpPr>
            <a:spLocks noGrp="1"/>
          </p:cNvSpPr>
          <p:nvPr>
            <p:ph type="subTitle"/>
          </p:nvPr>
        </p:nvSpPr>
        <p:spPr/>
        <p:txBody>
          <a:bodyPr anchor="t" tIns="152400" bIns="152400" lIns="152400" rIns="152400"/>
          <a:lstStyle/>
          <a:p/>
          <a:p>
            <a:pPr>
              <a:spcAft>
                <a:spcPts val="0"/>
              </a:spcAft>
              <a:defRPr sz="1400" b="0">
                <a:latin typeface="Source Code Pro"/>
              </a:defRPr>
            </a:pPr>
            <a:r>
              <a:t>// Adapter Implementation</a:t>
            </a:r>
            <a:br/>
            <a:r>
              <a:t>public class BillingSystemAdapter implements ModernPaymentProcessor {</a:t>
            </a:r>
            <a:br/>
            <a:r>
              <a:t>    private LegacyBillingSystem legacySystem;</a:t>
            </a:r>
            <a:br/>
            <a:r>
              <a:t>    </a:t>
            </a:r>
            <a:br/>
            <a:r>
              <a:t>    public BillingSystemAdapter(LegacyBillingSystem legacySystem) {</a:t>
            </a:r>
            <a:br/>
            <a:r>
              <a:t>        this.legacySystem = legacySystem;</a:t>
            </a:r>
            <a:br/>
            <a:r>
              <a:t>    }</a:t>
            </a:r>
            <a:br/>
            <a:r>
              <a:t>    </a:t>
            </a:r>
            <a:br/>
            <a:r>
              <a:t>    @Override</a:t>
            </a:r>
            <a:br/>
            <a:r>
              <a:t>    public PaymentResult processPayment(PaymentRequest request) {</a:t>
            </a:r>
            <a:br/>
            <a:r>
              <a:t>        try {</a:t>
            </a:r>
            <a:br/>
            <a:r>
              <a:t>            // Adapt modern interface to legacy interface</a:t>
            </a:r>
            <a:br/>
            <a:r>
              <a:t>            legacySystem.processLegacyPayment(</a:t>
            </a:r>
            <a:br/>
            <a:r>
              <a:t>                request.getCustomerId(),</a:t>
            </a:r>
            <a:br/>
            <a:r>
              <a:t>                request.getAmount().doubleValue(),</a:t>
            </a:r>
            <a:br/>
            <a:r>
              <a:t>                request.getCurrency()</a:t>
            </a:r>
            <a:br/>
            <a:r>
              <a:t>            );</a:t>
            </a:r>
            <a:br/>
            <a:r>
              <a:t>            </a:t>
            </a:r>
            <a:br/>
            <a:r>
              <a:t>            return new PaymentResult(true, "Payment processed successfully");</a:t>
            </a:r>
            <a:br/>
            <a:r>
              <a:t>        } catch (Exception e) {</a:t>
            </a:r>
            <a:br/>
            <a:r>
              <a:t>            return new PaymentResult(false, "Payment failed: " + e.getMessage());</a:t>
            </a:r>
            <a:br/>
            <a:r>
              <a:t>        }</a:t>
            </a:r>
            <a:br/>
            <a:r>
              <a:t>    }</a:t>
            </a:r>
            <a:br/>
            <a:r>
              <a:t>    </a:t>
            </a:r>
            <a:br/>
            <a:r>
              <a:t>    @Override</a:t>
            </a:r>
            <a:br/>
            <a:r>
              <a:t>    public CustomerInfo getCustomer(String customerId) {</a:t>
            </a:r>
            <a:br/>
            <a:r>
              <a:t>        // Get legacy XML format</a:t>
            </a:r>
            <a:br/>
            <a:r>
              <a:t>        String xmlData = legacySystem.getLegacyCustomerInfo(customerId);</a:t>
            </a:r>
            <a:br/>
            <a:r>
              <a:t>        </a:t>
            </a:r>
            <a:br/>
            <a:r>
              <a:t>        // Convert XML to modern object format</a:t>
            </a:r>
            <a:br/>
            <a:r>
              <a:t>        return parseXMLToCustomerInfo(xmlData);</a:t>
            </a:r>
            <a:br/>
            <a:r>
              <a:t>    }</a:t>
            </a:r>
            <a:br/>
            <a:r>
              <a:t>    </a:t>
            </a:r>
            <a:br/>
            <a:r>
              <a:t>    private CustomerInfo parseXMLToCustomerInfo(String xmlData) {</a:t>
            </a:r>
            <a:br/>
            <a:r>
              <a:t>        // Parse XML and create CustomerInfo object</a:t>
            </a:r>
            <a:br/>
            <a:r>
              <a:t>        // Using XML parser to extract customer data</a:t>
            </a:r>
            <a:br/>
            <a:r>
              <a:t>        return new CustomerInfo(extractId(xmlData), extractStatus(xmlData));</a:t>
            </a:r>
            <a:br/>
            <a:r>
              <a:t>    }</a:t>
            </a:r>
            <a:br/>
            <a:r>
              <a:t>}</a:t>
            </a:r>
            <a:br/>
            <a:br/>
            <a:r>
              <a:t>// Usage</a:t>
            </a:r>
            <a:br/>
            <a:r>
              <a:t>ModernPaymentProcessor processor = new BillingSystemAdapter(</a:t>
            </a:r>
            <a:br/>
            <a:r>
              <a:t>    new LegacyBillingSystem()</a:t>
            </a:r>
            <a:br/>
            <a:r>
              <a:t>);</a:t>
            </a:r>
            <a:br/>
            <a:br/>
            <a:r>
              <a:t>PaymentRequest request = new PaymentRequest("CUST123", </a:t>
            </a:r>
            <a:br/>
            <a:r>
              <a:t>    new BigDecimal("99.99"), "EUR");</a:t>
            </a:r>
            <a:br/>
            <a:r>
              <a:t>PaymentResult result = processor.processPayment(request);</a:t>
            </a:r>
          </a:p>
        </p:txBody>
      </p:sp>
    </p:spTree>
  </p:cSld>
  <p:clrMapOvr>
    <a:masterClrMapping/>
  </p:clrMapOvr>
</p:sld>
</file>

<file path=ppt/slides/slide4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rPr sz="3600" b="0">
                <a:solidFill>
                  <a:srgbClr val="444444"/>
                </a:solidFill>
                <a:latin typeface="Open Sans"/>
              </a:rPr>
              <a:t>Bridge Pattern - Problem</a:t>
            </a:r>
          </a:p>
        </p:txBody>
      </p:sp>
      <p:sp>
        <p:nvSpPr>
          <p:cNvPr id="3" name="Subtitle 2"/>
          <p:cNvSpPr>
            <a:spLocks noGrp="1"/>
          </p:cNvSpPr>
          <p:nvPr>
            <p:ph type="subTitle"/>
          </p:nvPr>
        </p:nvSpPr>
        <p:spPr/>
        <p:txBody>
          <a:bodyPr anchor="t" tIns="152400" bIns="152400" lIns="152400" rIns="152400"/>
          <a:lstStyle/>
          <a:p/>
          <a:p>
            <a:pPr>
              <a:spcBef>
                <a:spcPts val="0"/>
              </a:spcBef>
              <a:spcAft>
                <a:spcPts val="1000"/>
              </a:spcAft>
              <a:defRPr sz="1800">
                <a:latin typeface="Open Sans Light"/>
              </a:defRPr>
            </a:pPr>
            <a:r>
              <a:t>Problem: Abstraktion und Implementierung gekoppelt</a:t>
            </a:r>
          </a:p>
          <a:p>
            <a:pPr>
              <a:spcBef>
                <a:spcPts val="400"/>
              </a:spcBef>
              <a:spcAft>
                <a:spcPts val="1000"/>
              </a:spcAft>
              <a:defRPr sz="1800">
                <a:latin typeface="Open Sans Light"/>
              </a:defRPr>
            </a:pPr>
          </a:p>
          <a:p>
            <a:pPr>
              <a:spcBef>
                <a:spcPts val="400"/>
              </a:spcBef>
              <a:spcAft>
                <a:spcPts val="1000"/>
              </a:spcAft>
              <a:defRPr sz="1800">
                <a:latin typeface="Open Sans Light"/>
              </a:defRPr>
            </a:pPr>
            <a:r>
              <a:t>Telekom-Szenario: Notification-System</a:t>
            </a:r>
          </a:p>
          <a:p>
            <a:pPr>
              <a:spcBef>
                <a:spcPts val="400"/>
              </a:spcBef>
              <a:spcAft>
                <a:spcPts val="1000"/>
              </a:spcAft>
              <a:defRPr sz="1800">
                <a:latin typeface="Open Sans Light"/>
              </a:defRPr>
            </a:pPr>
            <a:r>
              <a:t>• Verschiedene Nachrichtentypen (Email, SMS, Push)</a:t>
            </a:r>
          </a:p>
          <a:p>
            <a:pPr>
              <a:spcBef>
                <a:spcPts val="400"/>
              </a:spcBef>
              <a:spcAft>
                <a:spcPts val="1000"/>
              </a:spcAft>
              <a:defRPr sz="1800">
                <a:latin typeface="Open Sans Light"/>
              </a:defRPr>
            </a:pPr>
            <a:r>
              <a:t>• Verschiedene Implementierungen (Inhouse, Amazon SES, Twilio)</a:t>
            </a:r>
          </a:p>
          <a:p>
            <a:pPr>
              <a:spcBef>
                <a:spcPts val="400"/>
              </a:spcBef>
              <a:spcAft>
                <a:spcPts val="1000"/>
              </a:spcAft>
              <a:defRPr sz="1800">
                <a:latin typeface="Open Sans Light"/>
              </a:defRPr>
            </a:pPr>
            <a:r>
              <a:t>• Jede Kombination würde eigene Klasse benötigen</a:t>
            </a:r>
          </a:p>
          <a:p>
            <a:pPr>
              <a:spcBef>
                <a:spcPts val="400"/>
              </a:spcBef>
              <a:spcAft>
                <a:spcPts val="1000"/>
              </a:spcAft>
              <a:defRPr sz="1800">
                <a:latin typeface="Open Sans Light"/>
              </a:defRPr>
            </a:pPr>
            <a:r>
              <a:t>• EmailAmazonSES, EmailTwilio, SMSAmazonSNS, etc.</a:t>
            </a:r>
          </a:p>
          <a:p>
            <a:pPr>
              <a:spcBef>
                <a:spcPts val="400"/>
              </a:spcBef>
              <a:spcAft>
                <a:spcPts val="1000"/>
              </a:spcAft>
              <a:defRPr sz="1800">
                <a:latin typeface="Open Sans Light"/>
              </a:defRPr>
            </a:pPr>
          </a:p>
          <a:p>
            <a:pPr>
              <a:spcBef>
                <a:spcPts val="400"/>
              </a:spcBef>
              <a:spcAft>
                <a:spcPts val="1000"/>
              </a:spcAft>
              <a:defRPr sz="1800">
                <a:latin typeface="Open Sans Light"/>
              </a:defRPr>
            </a:pPr>
            <a:r>
              <a:t>Probleme ohne Bridge:</a:t>
            </a:r>
          </a:p>
          <a:p>
            <a:pPr>
              <a:spcBef>
                <a:spcPts val="400"/>
              </a:spcBef>
              <a:spcAft>
                <a:spcPts val="1000"/>
              </a:spcAft>
              <a:defRPr sz="1800">
                <a:latin typeface="Open Sans Light"/>
              </a:defRPr>
            </a:pPr>
            <a:r>
              <a:t>• Klassen-Explosion bei n×m Kombinationen</a:t>
            </a:r>
          </a:p>
          <a:p>
            <a:pPr>
              <a:spcBef>
                <a:spcPts val="400"/>
              </a:spcBef>
              <a:spcAft>
                <a:spcPts val="1000"/>
              </a:spcAft>
              <a:defRPr sz="1800">
                <a:latin typeface="Open Sans Light"/>
              </a:defRPr>
            </a:pPr>
            <a:r>
              <a:t>• Änderungen in Abstraktion betreffen alle Implementierungen</a:t>
            </a:r>
          </a:p>
          <a:p>
            <a:pPr>
              <a:spcBef>
                <a:spcPts val="400"/>
              </a:spcBef>
              <a:spcAft>
                <a:spcPts val="1000"/>
              </a:spcAft>
              <a:defRPr sz="1800">
                <a:latin typeface="Open Sans Light"/>
              </a:defRPr>
            </a:pPr>
            <a:r>
              <a:t>• Schwierige Erweiterung um neue Typen/Anbieter</a:t>
            </a:r>
          </a:p>
          <a:p>
            <a:pPr>
              <a:spcBef>
                <a:spcPts val="400"/>
              </a:spcBef>
              <a:spcAft>
                <a:spcPts val="1000"/>
              </a:spcAft>
              <a:defRPr sz="1800">
                <a:latin typeface="Open Sans Light"/>
              </a:defRPr>
            </a:pPr>
            <a:r>
              <a:t>• Code-Duplikation in ähnlichen Klassen</a:t>
            </a:r>
          </a:p>
        </p:txBody>
      </p:sp>
    </p:spTree>
  </p:cSld>
  <p:clrMapOvr>
    <a:masterClrMapping/>
  </p:clrMapOvr>
</p:sld>
</file>

<file path=ppt/slides/slide4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rPr sz="3600" b="0">
                <a:solidFill>
                  <a:srgbClr val="444444"/>
                </a:solidFill>
                <a:latin typeface="Open Sans"/>
              </a:rPr>
              <a:t>Bridge Pattern - Problem</a:t>
            </a:r>
          </a:p>
        </p:txBody>
      </p:sp>
      <p:sp>
        <p:nvSpPr>
          <p:cNvPr id="3" name="Subtitle 2"/>
          <p:cNvSpPr>
            <a:spLocks noGrp="1"/>
          </p:cNvSpPr>
          <p:nvPr>
            <p:ph type="subTitle"/>
          </p:nvPr>
        </p:nvSpPr>
        <p:spPr/>
        <p:txBody>
          <a:bodyPr anchor="t" tIns="152400" bIns="152400" lIns="152400" rIns="152400"/>
          <a:lstStyle/>
          <a:p/>
          <a:p>
            <a:pPr>
              <a:spcBef>
                <a:spcPts val="0"/>
              </a:spcBef>
              <a:spcAft>
                <a:spcPts val="1000"/>
              </a:spcAft>
              <a:defRPr sz="1800">
                <a:latin typeface="Open Sans Light"/>
              </a:defRPr>
            </a:pPr>
            <a:r>
              <a:t>Problem: Abstraktion und Implementierung gekoppelt</a:t>
            </a:r>
          </a:p>
          <a:p>
            <a:pPr>
              <a:spcBef>
                <a:spcPts val="400"/>
              </a:spcBef>
              <a:spcAft>
                <a:spcPts val="1000"/>
              </a:spcAft>
              <a:defRPr sz="1800">
                <a:latin typeface="Open Sans Light"/>
              </a:defRPr>
            </a:pPr>
          </a:p>
          <a:p>
            <a:pPr>
              <a:spcBef>
                <a:spcPts val="400"/>
              </a:spcBef>
              <a:spcAft>
                <a:spcPts val="1000"/>
              </a:spcAft>
              <a:defRPr sz="1800">
                <a:latin typeface="Open Sans Light"/>
              </a:defRPr>
            </a:pPr>
            <a:r>
              <a:t>Telekom-Szenario: Notification-System</a:t>
            </a:r>
          </a:p>
          <a:p>
            <a:pPr>
              <a:spcBef>
                <a:spcPts val="400"/>
              </a:spcBef>
              <a:spcAft>
                <a:spcPts val="1000"/>
              </a:spcAft>
              <a:defRPr sz="1800">
                <a:latin typeface="Open Sans Light"/>
              </a:defRPr>
            </a:pPr>
            <a:r>
              <a:t>• Verschiedene Nachrichtentypen (Email, SMS, Push)</a:t>
            </a:r>
          </a:p>
          <a:p>
            <a:pPr>
              <a:spcBef>
                <a:spcPts val="400"/>
              </a:spcBef>
              <a:spcAft>
                <a:spcPts val="1000"/>
              </a:spcAft>
              <a:defRPr sz="1800">
                <a:latin typeface="Open Sans Light"/>
              </a:defRPr>
            </a:pPr>
            <a:r>
              <a:t>• Verschiedene Implementierungen (Inhouse, Amazon SES, Twilio)</a:t>
            </a:r>
          </a:p>
          <a:p>
            <a:pPr>
              <a:spcBef>
                <a:spcPts val="400"/>
              </a:spcBef>
              <a:spcAft>
                <a:spcPts val="1000"/>
              </a:spcAft>
              <a:defRPr sz="1800">
                <a:latin typeface="Open Sans Light"/>
              </a:defRPr>
            </a:pPr>
            <a:r>
              <a:t>• Jede Kombination würde eigene Klasse benötigen</a:t>
            </a:r>
          </a:p>
          <a:p>
            <a:pPr>
              <a:spcBef>
                <a:spcPts val="400"/>
              </a:spcBef>
              <a:spcAft>
                <a:spcPts val="1000"/>
              </a:spcAft>
              <a:defRPr sz="1800">
                <a:latin typeface="Open Sans Light"/>
              </a:defRPr>
            </a:pPr>
            <a:r>
              <a:t>• EmailAmazonSES, EmailTwilio, SMSAmazonSNS, etc.</a:t>
            </a:r>
          </a:p>
          <a:p>
            <a:pPr>
              <a:spcBef>
                <a:spcPts val="400"/>
              </a:spcBef>
              <a:spcAft>
                <a:spcPts val="1000"/>
              </a:spcAft>
              <a:defRPr sz="1800">
                <a:latin typeface="Open Sans Light"/>
              </a:defRPr>
            </a:pPr>
          </a:p>
          <a:p>
            <a:pPr>
              <a:spcBef>
                <a:spcPts val="400"/>
              </a:spcBef>
              <a:spcAft>
                <a:spcPts val="1000"/>
              </a:spcAft>
              <a:defRPr sz="1800">
                <a:latin typeface="Open Sans Light"/>
              </a:defRPr>
            </a:pPr>
            <a:r>
              <a:t>Probleme ohne Bridge:</a:t>
            </a:r>
          </a:p>
          <a:p>
            <a:pPr>
              <a:spcBef>
                <a:spcPts val="400"/>
              </a:spcBef>
              <a:spcAft>
                <a:spcPts val="1000"/>
              </a:spcAft>
              <a:defRPr sz="1800">
                <a:latin typeface="Open Sans Light"/>
              </a:defRPr>
            </a:pPr>
            <a:r>
              <a:t>• Klassen-Explosion bei n×m Kombinationen</a:t>
            </a:r>
          </a:p>
          <a:p>
            <a:pPr>
              <a:spcBef>
                <a:spcPts val="400"/>
              </a:spcBef>
              <a:spcAft>
                <a:spcPts val="1000"/>
              </a:spcAft>
              <a:defRPr sz="1800">
                <a:latin typeface="Open Sans Light"/>
              </a:defRPr>
            </a:pPr>
            <a:r>
              <a:t>• Änderungen in Abstraktion betreffen alle Implementierungen</a:t>
            </a:r>
          </a:p>
          <a:p>
            <a:pPr>
              <a:spcBef>
                <a:spcPts val="400"/>
              </a:spcBef>
              <a:spcAft>
                <a:spcPts val="1000"/>
              </a:spcAft>
              <a:defRPr sz="1800">
                <a:latin typeface="Open Sans Light"/>
              </a:defRPr>
            </a:pPr>
            <a:r>
              <a:t>• Schwierige Erweiterung um neue Typen/Anbieter</a:t>
            </a:r>
          </a:p>
          <a:p>
            <a:pPr>
              <a:spcBef>
                <a:spcPts val="400"/>
              </a:spcBef>
              <a:spcAft>
                <a:spcPts val="1000"/>
              </a:spcAft>
              <a:defRPr sz="1800">
                <a:latin typeface="Open Sans Light"/>
              </a:defRPr>
            </a:pPr>
            <a:r>
              <a:t>• Code-Duplikation in ähnlichen Klassen</a:t>
            </a:r>
          </a:p>
        </p:txBody>
      </p:sp>
    </p:spTree>
  </p:cSld>
  <p:clrMapOvr>
    <a:masterClrMapping/>
  </p:clrMapOvr>
</p:sld>
</file>

<file path=ppt/slides/slide4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rPr sz="3600" b="0">
                <a:solidFill>
                  <a:srgbClr val="444444"/>
                </a:solidFill>
                <a:latin typeface="Open Sans"/>
              </a:rPr>
              <a:t>Bridge Pattern - Struktur</a:t>
            </a:r>
          </a:p>
        </p:txBody>
      </p:sp>
      <p:sp>
        <p:nvSpPr>
          <p:cNvPr id="3" name="Subtitle 2"/>
          <p:cNvSpPr>
            <a:spLocks noGrp="1"/>
          </p:cNvSpPr>
          <p:nvPr>
            <p:ph type="subTitle"/>
          </p:nvPr>
        </p:nvSpPr>
        <p:spPr/>
        <p:txBody>
          <a:bodyPr anchor="t" tIns="152400" bIns="152400" lIns="152400" rIns="152400"/>
          <a:lstStyle/>
          <a:p/>
          <a:p>
            <a:pPr>
              <a:spcBef>
                <a:spcPts val="0"/>
              </a:spcBef>
              <a:spcAft>
                <a:spcPts val="1000"/>
              </a:spcAft>
              <a:defRPr sz="1800">
                <a:latin typeface="Open Sans Light"/>
              </a:defRPr>
            </a:pPr>
            <a:r>
              <a:t>Bridge Pattern - Struktur:</a:t>
            </a:r>
          </a:p>
          <a:p>
            <a:pPr>
              <a:spcBef>
                <a:spcPts val="400"/>
              </a:spcBef>
              <a:spcAft>
                <a:spcPts val="1000"/>
              </a:spcAft>
              <a:defRPr sz="1800">
                <a:latin typeface="Open Sans Light"/>
              </a:defRPr>
            </a:pPr>
          </a:p>
          <a:p>
            <a:pPr>
              <a:spcBef>
                <a:spcPts val="400"/>
              </a:spcBef>
              <a:spcAft>
                <a:spcPts val="1000"/>
              </a:spcAft>
              <a:defRPr sz="1800">
                <a:latin typeface="Open Sans Light"/>
              </a:defRPr>
            </a:pPr>
            <a:r>
              <a:t>• Abstraction - Definiert Interface für Client</a:t>
            </a:r>
          </a:p>
          <a:p>
            <a:pPr>
              <a:spcBef>
                <a:spcPts val="400"/>
              </a:spcBef>
              <a:spcAft>
                <a:spcPts val="1000"/>
              </a:spcAft>
              <a:defRPr sz="1800">
                <a:latin typeface="Open Sans Light"/>
              </a:defRPr>
            </a:pPr>
            <a:r>
              <a:t>• Refined Abstraction - Erweiterte Abstraktion</a:t>
            </a:r>
          </a:p>
          <a:p>
            <a:pPr>
              <a:spcBef>
                <a:spcPts val="400"/>
              </a:spcBef>
              <a:spcAft>
                <a:spcPts val="1000"/>
              </a:spcAft>
              <a:defRPr sz="1800">
                <a:latin typeface="Open Sans Light"/>
              </a:defRPr>
            </a:pPr>
            <a:r>
              <a:t>• Implementor - Interface für Implementierung</a:t>
            </a:r>
          </a:p>
          <a:p>
            <a:pPr>
              <a:spcBef>
                <a:spcPts val="400"/>
              </a:spcBef>
              <a:spcAft>
                <a:spcPts val="1000"/>
              </a:spcAft>
              <a:defRPr sz="1800">
                <a:latin typeface="Open Sans Light"/>
              </a:defRPr>
            </a:pPr>
            <a:r>
              <a:t>• Concrete Implementor - Spezifische Implementierung</a:t>
            </a:r>
          </a:p>
          <a:p>
            <a:pPr>
              <a:spcBef>
                <a:spcPts val="400"/>
              </a:spcBef>
              <a:spcAft>
                <a:spcPts val="1000"/>
              </a:spcAft>
              <a:defRPr sz="1800">
                <a:latin typeface="Open Sans Light"/>
              </a:defRPr>
            </a:pPr>
          </a:p>
          <a:p>
            <a:pPr>
              <a:spcBef>
                <a:spcPts val="400"/>
              </a:spcBef>
              <a:spcAft>
                <a:spcPts val="1000"/>
              </a:spcAft>
              <a:defRPr sz="1800">
                <a:latin typeface="Open Sans Light"/>
              </a:defRPr>
            </a:pPr>
            <a:r>
              <a:t>Kernidee:</a:t>
            </a:r>
          </a:p>
          <a:p>
            <a:pPr>
              <a:spcBef>
                <a:spcPts val="400"/>
              </a:spcBef>
              <a:spcAft>
                <a:spcPts val="1000"/>
              </a:spcAft>
              <a:defRPr sz="1800">
                <a:latin typeface="Open Sans Light"/>
              </a:defRPr>
            </a:pPr>
            <a:r>
              <a:t>• Trennung von 'Was' (Abstraktion) und 'Wie' (Implementierung)</a:t>
            </a:r>
          </a:p>
          <a:p>
            <a:pPr>
              <a:spcBef>
                <a:spcPts val="400"/>
              </a:spcBef>
              <a:spcAft>
                <a:spcPts val="1000"/>
              </a:spcAft>
              <a:defRPr sz="1800">
                <a:latin typeface="Open Sans Light"/>
              </a:defRPr>
            </a:pPr>
            <a:r>
              <a:t>• Komposition statt Vererbung</a:t>
            </a:r>
          </a:p>
          <a:p>
            <a:pPr>
              <a:spcBef>
                <a:spcPts val="400"/>
              </a:spcBef>
              <a:spcAft>
                <a:spcPts val="1000"/>
              </a:spcAft>
              <a:defRPr sz="1800">
                <a:latin typeface="Open Sans Light"/>
              </a:defRPr>
            </a:pPr>
            <a:r>
              <a:t>• Unabhängige Erweiterung beider Dimensionen</a:t>
            </a:r>
          </a:p>
          <a:p>
            <a:pPr>
              <a:spcBef>
                <a:spcPts val="400"/>
              </a:spcBef>
              <a:spcAft>
                <a:spcPts val="1000"/>
              </a:spcAft>
              <a:defRPr sz="1800">
                <a:latin typeface="Open Sans Light"/>
              </a:defRPr>
            </a:pPr>
          </a:p>
          <a:p>
            <a:pPr>
              <a:spcBef>
                <a:spcPts val="400"/>
              </a:spcBef>
              <a:spcAft>
                <a:spcPts val="1000"/>
              </a:spcAft>
              <a:defRPr sz="1800">
                <a:latin typeface="Open Sans Light"/>
              </a:defRPr>
            </a:pPr>
            <a:r>
              <a:t>Vorteil: n + m Klassen statt n × m Kombinationen</a:t>
            </a:r>
          </a:p>
        </p:txBody>
      </p:sp>
    </p:spTree>
  </p:cSld>
  <p:clrMapOvr>
    <a:masterClrMapping/>
  </p:clrMapOvr>
</p:sld>
</file>

<file path=ppt/slides/slide4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rPr sz="3600" b="0">
                <a:solidFill>
                  <a:srgbClr val="444444"/>
                </a:solidFill>
                <a:latin typeface="Open Sans"/>
              </a:rPr>
              <a:t>Bridge Pattern - Struktur</a:t>
            </a:r>
          </a:p>
        </p:txBody>
      </p:sp>
      <p:sp>
        <p:nvSpPr>
          <p:cNvPr id="3" name="Subtitle 2"/>
          <p:cNvSpPr>
            <a:spLocks noGrp="1"/>
          </p:cNvSpPr>
          <p:nvPr>
            <p:ph type="subTitle"/>
          </p:nvPr>
        </p:nvSpPr>
        <p:spPr/>
        <p:txBody>
          <a:bodyPr anchor="t" tIns="152400" bIns="152400" lIns="152400" rIns="152400"/>
          <a:lstStyle/>
          <a:p/>
          <a:p>
            <a:pPr>
              <a:spcBef>
                <a:spcPts val="0"/>
              </a:spcBef>
              <a:spcAft>
                <a:spcPts val="1000"/>
              </a:spcAft>
              <a:defRPr sz="1800">
                <a:latin typeface="Open Sans Light"/>
              </a:defRPr>
            </a:pPr>
            <a:r>
              <a:t>Bridge Pattern - Struktur:</a:t>
            </a:r>
          </a:p>
          <a:p>
            <a:pPr>
              <a:spcBef>
                <a:spcPts val="400"/>
              </a:spcBef>
              <a:spcAft>
                <a:spcPts val="1000"/>
              </a:spcAft>
              <a:defRPr sz="1800">
                <a:latin typeface="Open Sans Light"/>
              </a:defRPr>
            </a:pPr>
          </a:p>
          <a:p>
            <a:pPr>
              <a:spcBef>
                <a:spcPts val="400"/>
              </a:spcBef>
              <a:spcAft>
                <a:spcPts val="1000"/>
              </a:spcAft>
              <a:defRPr sz="1800">
                <a:latin typeface="Open Sans Light"/>
              </a:defRPr>
            </a:pPr>
            <a:r>
              <a:t>• Abstraction - Definiert Interface für Client</a:t>
            </a:r>
          </a:p>
          <a:p>
            <a:pPr>
              <a:spcBef>
                <a:spcPts val="400"/>
              </a:spcBef>
              <a:spcAft>
                <a:spcPts val="1000"/>
              </a:spcAft>
              <a:defRPr sz="1800">
                <a:latin typeface="Open Sans Light"/>
              </a:defRPr>
            </a:pPr>
            <a:r>
              <a:t>• Refined Abstraction - Erweiterte Abstraktion</a:t>
            </a:r>
          </a:p>
          <a:p>
            <a:pPr>
              <a:spcBef>
                <a:spcPts val="400"/>
              </a:spcBef>
              <a:spcAft>
                <a:spcPts val="1000"/>
              </a:spcAft>
              <a:defRPr sz="1800">
                <a:latin typeface="Open Sans Light"/>
              </a:defRPr>
            </a:pPr>
            <a:r>
              <a:t>• Implementor - Interface für Implementierung</a:t>
            </a:r>
          </a:p>
          <a:p>
            <a:pPr>
              <a:spcBef>
                <a:spcPts val="400"/>
              </a:spcBef>
              <a:spcAft>
                <a:spcPts val="1000"/>
              </a:spcAft>
              <a:defRPr sz="1800">
                <a:latin typeface="Open Sans Light"/>
              </a:defRPr>
            </a:pPr>
            <a:r>
              <a:t>• Concrete Implementor - Spezifische Implementierung</a:t>
            </a:r>
          </a:p>
          <a:p>
            <a:pPr>
              <a:spcBef>
                <a:spcPts val="400"/>
              </a:spcBef>
              <a:spcAft>
                <a:spcPts val="1000"/>
              </a:spcAft>
              <a:defRPr sz="1800">
                <a:latin typeface="Open Sans Light"/>
              </a:defRPr>
            </a:pPr>
          </a:p>
          <a:p>
            <a:pPr>
              <a:spcBef>
                <a:spcPts val="400"/>
              </a:spcBef>
              <a:spcAft>
                <a:spcPts val="1000"/>
              </a:spcAft>
              <a:defRPr sz="1800">
                <a:latin typeface="Open Sans Light"/>
              </a:defRPr>
            </a:pPr>
            <a:r>
              <a:t>Kernidee:</a:t>
            </a:r>
          </a:p>
          <a:p>
            <a:pPr>
              <a:spcBef>
                <a:spcPts val="400"/>
              </a:spcBef>
              <a:spcAft>
                <a:spcPts val="1000"/>
              </a:spcAft>
              <a:defRPr sz="1800">
                <a:latin typeface="Open Sans Light"/>
              </a:defRPr>
            </a:pPr>
            <a:r>
              <a:t>• Trennung von 'Was' (Abstraktion) und 'Wie' (Implementierung)</a:t>
            </a:r>
          </a:p>
          <a:p>
            <a:pPr>
              <a:spcBef>
                <a:spcPts val="400"/>
              </a:spcBef>
              <a:spcAft>
                <a:spcPts val="1000"/>
              </a:spcAft>
              <a:defRPr sz="1800">
                <a:latin typeface="Open Sans Light"/>
              </a:defRPr>
            </a:pPr>
            <a:r>
              <a:t>• Komposition statt Vererbung</a:t>
            </a:r>
          </a:p>
          <a:p>
            <a:pPr>
              <a:spcBef>
                <a:spcPts val="400"/>
              </a:spcBef>
              <a:spcAft>
                <a:spcPts val="1000"/>
              </a:spcAft>
              <a:defRPr sz="1800">
                <a:latin typeface="Open Sans Light"/>
              </a:defRPr>
            </a:pPr>
            <a:r>
              <a:t>• Unabhängige Erweiterung beider Dimensionen</a:t>
            </a:r>
          </a:p>
          <a:p>
            <a:pPr>
              <a:spcBef>
                <a:spcPts val="400"/>
              </a:spcBef>
              <a:spcAft>
                <a:spcPts val="1000"/>
              </a:spcAft>
              <a:defRPr sz="1800">
                <a:latin typeface="Open Sans Light"/>
              </a:defRPr>
            </a:pPr>
          </a:p>
          <a:p>
            <a:pPr>
              <a:spcBef>
                <a:spcPts val="400"/>
              </a:spcBef>
              <a:spcAft>
                <a:spcPts val="1000"/>
              </a:spcAft>
              <a:defRPr sz="1800">
                <a:latin typeface="Open Sans Light"/>
              </a:defRPr>
            </a:pPr>
            <a:r>
              <a:t>Vorteil: n + m Klassen statt n × m Kombinationen</a:t>
            </a:r>
          </a:p>
        </p:txBody>
      </p:sp>
    </p:spTree>
  </p:cSld>
  <p:clrMapOvr>
    <a:masterClrMapping/>
  </p:clrMapOvr>
</p:sld>
</file>

<file path=ppt/slides/slide4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rPr sz="3600" b="0">
                <a:solidFill>
                  <a:srgbClr val="444444"/>
                </a:solidFill>
                <a:latin typeface="Open Sans"/>
              </a:rPr>
              <a:t>Bridge Pattern - Implementation</a:t>
            </a:r>
          </a:p>
        </p:txBody>
      </p:sp>
      <p:sp>
        <p:nvSpPr>
          <p:cNvPr id="3" name="Subtitle 2"/>
          <p:cNvSpPr>
            <a:spLocks noGrp="1"/>
          </p:cNvSpPr>
          <p:nvPr>
            <p:ph type="subTitle"/>
          </p:nvPr>
        </p:nvSpPr>
        <p:spPr/>
        <p:txBody>
          <a:bodyPr anchor="t" tIns="152400" bIns="152400" lIns="152400" rIns="152400"/>
          <a:lstStyle/>
          <a:p/>
          <a:p>
            <a:pPr>
              <a:spcAft>
                <a:spcPts val="0"/>
              </a:spcAft>
              <a:defRPr sz="1400" b="0">
                <a:latin typeface="Source Code Pro"/>
              </a:defRPr>
            </a:pPr>
            <a:r>
              <a:t>// Implementor Interface</a:t>
            </a:r>
            <a:br/>
            <a:r>
              <a:t>public interface NotificationSender {</a:t>
            </a:r>
            <a:br/>
            <a:r>
              <a:t>    void sendMessage(String recipient, String subject, String content);</a:t>
            </a:r>
            <a:br/>
            <a:r>
              <a:t>    boolean isAvailable();</a:t>
            </a:r>
            <a:br/>
            <a:r>
              <a:t>}</a:t>
            </a:r>
            <a:br/>
            <a:br/>
            <a:r>
              <a:t>// Concrete Implementors</a:t>
            </a:r>
            <a:br/>
            <a:r>
              <a:t>public class EmailSESImplementation implements NotificationSender {</a:t>
            </a:r>
            <a:br/>
            <a:r>
              <a:t>    @Override</a:t>
            </a:r>
            <a:br/>
            <a:r>
              <a:t>    public void sendMessage(String recipient, String subject, String content) {</a:t>
            </a:r>
            <a:br/>
            <a:r>
              <a:t>        System.out.println("Sending via Amazon SES:");</a:t>
            </a:r>
            <a:br/>
            <a:r>
              <a:t>        System.out.println("To: " + recipient);</a:t>
            </a:r>
            <a:br/>
            <a:r>
              <a:t>        System.out.println("Subject: " + subject);</a:t>
            </a:r>
            <a:br/>
            <a:r>
              <a:t>        // Amazon SES specific implementation</a:t>
            </a:r>
            <a:br/>
            <a:r>
              <a:t>        sendViaSES(recipient, subject, content);</a:t>
            </a:r>
            <a:br/>
            <a:r>
              <a:t>    }</a:t>
            </a:r>
            <a:br/>
            <a:r>
              <a:t>    </a:t>
            </a:r>
            <a:br/>
            <a:r>
              <a:t>    @Override</a:t>
            </a:r>
            <a:br/>
            <a:r>
              <a:t>    public boolean isAvailable() {</a:t>
            </a:r>
            <a:br/>
            <a:r>
              <a:t>        return checkSESConnection();</a:t>
            </a:r>
            <a:br/>
            <a:r>
              <a:t>    }</a:t>
            </a:r>
            <a:br/>
            <a:r>
              <a:t>}</a:t>
            </a:r>
            <a:br/>
            <a:br/>
            <a:r>
              <a:t>public class SMSTwilioImplementation implements NotificationSender {</a:t>
            </a:r>
            <a:br/>
            <a:r>
              <a:t>    @Override</a:t>
            </a:r>
            <a:br/>
            <a:r>
              <a:t>    public void sendMessage(String recipient, String subject, String content) {</a:t>
            </a:r>
            <a:br/>
            <a:r>
              <a:t>        System.out.println("Sending SMS via Twilio:");</a:t>
            </a:r>
            <a:br/>
            <a:r>
              <a:t>        System.out.println("To: " + recipient);</a:t>
            </a:r>
            <a:br/>
            <a:r>
              <a:t>        System.out.println("Message: " + content);</a:t>
            </a:r>
            <a:br/>
            <a:r>
              <a:t>        // Twilio SMS specific implementation</a:t>
            </a:r>
            <a:br/>
            <a:r>
              <a:t>        sendViaTwilio(recipient, content);</a:t>
            </a:r>
            <a:br/>
            <a:r>
              <a:t>    }</a:t>
            </a:r>
            <a:br/>
            <a:r>
              <a:t>    </a:t>
            </a:r>
            <a:br/>
            <a:r>
              <a:t>    @Override</a:t>
            </a:r>
            <a:br/>
            <a:r>
              <a:t>    public boolean isAvailable() {</a:t>
            </a:r>
            <a:br/>
            <a:r>
              <a:t>        return checkTwilioAPI();</a:t>
            </a:r>
            <a:br/>
            <a:r>
              <a:t>    }</a:t>
            </a:r>
            <a:br/>
            <a:r>
              <a:t>}</a:t>
            </a:r>
            <a:br/>
            <a:br/>
            <a:r>
              <a:t>// Abstraction</a:t>
            </a:r>
            <a:br/>
            <a:r>
              <a:t>public abstract class Notification {</a:t>
            </a:r>
            <a:br/>
            <a:r>
              <a:t>    protected NotificationSender sender;</a:t>
            </a:r>
            <a:br/>
            <a:r>
              <a:t>    </a:t>
            </a:r>
            <a:br/>
            <a:r>
              <a:t>    public Notification(NotificationSender sender) {</a:t>
            </a:r>
            <a:br/>
            <a:r>
              <a:t>        this.sender = sender;</a:t>
            </a:r>
            <a:br/>
            <a:r>
              <a:t>    }</a:t>
            </a:r>
            <a:br/>
            <a:r>
              <a:t>    </a:t>
            </a:r>
            <a:br/>
            <a:r>
              <a:t>    public abstract void send(String recipient, String content);</a:t>
            </a:r>
            <a:br/>
            <a:r>
              <a:t>}</a:t>
            </a:r>
          </a:p>
        </p:txBody>
      </p:sp>
    </p:spTree>
  </p:cSld>
  <p:clrMapOvr>
    <a:masterClrMapping/>
  </p:clrMapOvr>
</p:sld>
</file>

<file path=ppt/slides/slide4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rPr sz="3600" b="0">
                <a:solidFill>
                  <a:srgbClr val="444444"/>
                </a:solidFill>
                <a:latin typeface="Open Sans"/>
              </a:rPr>
              <a:t>Bridge Pattern - Implementation</a:t>
            </a:r>
          </a:p>
        </p:txBody>
      </p:sp>
      <p:sp>
        <p:nvSpPr>
          <p:cNvPr id="3" name="Subtitle 2"/>
          <p:cNvSpPr>
            <a:spLocks noGrp="1"/>
          </p:cNvSpPr>
          <p:nvPr>
            <p:ph type="subTitle"/>
          </p:nvPr>
        </p:nvSpPr>
        <p:spPr/>
        <p:txBody>
          <a:bodyPr anchor="t" tIns="152400" bIns="152400" lIns="152400" rIns="152400"/>
          <a:lstStyle/>
          <a:p/>
          <a:p>
            <a:pPr>
              <a:spcAft>
                <a:spcPts val="0"/>
              </a:spcAft>
              <a:defRPr sz="1400" b="0">
                <a:latin typeface="Source Code Pro"/>
              </a:defRPr>
            </a:pPr>
            <a:r>
              <a:t>// Implementor Interface</a:t>
            </a:r>
            <a:br/>
            <a:r>
              <a:t>public interface NotificationSender {</a:t>
            </a:r>
            <a:br/>
            <a:r>
              <a:t>    void sendMessage(String recipient, String subject, String content);</a:t>
            </a:r>
            <a:br/>
            <a:r>
              <a:t>    boolean isAvailable();</a:t>
            </a:r>
            <a:br/>
            <a:r>
              <a:t>}</a:t>
            </a:r>
            <a:br/>
            <a:br/>
            <a:r>
              <a:t>// Concrete Implementors</a:t>
            </a:r>
            <a:br/>
            <a:r>
              <a:t>public class EmailSESImplementation implements NotificationSender {</a:t>
            </a:r>
            <a:br/>
            <a:r>
              <a:t>    @Override</a:t>
            </a:r>
            <a:br/>
            <a:r>
              <a:t>    public void sendMessage(String recipient, String subject, String content) {</a:t>
            </a:r>
            <a:br/>
            <a:r>
              <a:t>        System.out.println("Sending via Amazon SES:");</a:t>
            </a:r>
            <a:br/>
            <a:r>
              <a:t>        System.out.println("To: " + recipient);</a:t>
            </a:r>
            <a:br/>
            <a:r>
              <a:t>        System.out.println("Subject: " + subject);</a:t>
            </a:r>
            <a:br/>
            <a:r>
              <a:t>        // Amazon SES specific implementation</a:t>
            </a:r>
            <a:br/>
            <a:r>
              <a:t>        sendViaSES(recipient, subject, content);</a:t>
            </a:r>
            <a:br/>
            <a:r>
              <a:t>    }</a:t>
            </a:r>
            <a:br/>
            <a:r>
              <a:t>    </a:t>
            </a:r>
            <a:br/>
            <a:r>
              <a:t>    @Override</a:t>
            </a:r>
            <a:br/>
            <a:r>
              <a:t>    public boolean isAvailable() {</a:t>
            </a:r>
            <a:br/>
            <a:r>
              <a:t>        return checkSESConnection();</a:t>
            </a:r>
            <a:br/>
            <a:r>
              <a:t>    }</a:t>
            </a:r>
            <a:br/>
            <a:r>
              <a:t>}</a:t>
            </a:r>
            <a:br/>
            <a:br/>
            <a:r>
              <a:t>public class SMSTwilioImplementation implements NotificationSender {</a:t>
            </a:r>
            <a:br/>
            <a:r>
              <a:t>    @Override</a:t>
            </a:r>
            <a:br/>
            <a:r>
              <a:t>    public void sendMessage(String recipient, String subject, String content) {</a:t>
            </a:r>
            <a:br/>
            <a:r>
              <a:t>        System.out.println("Sending SMS via Twilio:");</a:t>
            </a:r>
            <a:br/>
            <a:r>
              <a:t>        System.out.println("To: " + recipient);</a:t>
            </a:r>
            <a:br/>
            <a:r>
              <a:t>        System.out.println("Message: " + content);</a:t>
            </a:r>
            <a:br/>
            <a:r>
              <a:t>        // Twilio SMS specific implementation</a:t>
            </a:r>
            <a:br/>
            <a:r>
              <a:t>        sendViaTwilio(recipient, content);</a:t>
            </a:r>
            <a:br/>
            <a:r>
              <a:t>    }</a:t>
            </a:r>
            <a:br/>
            <a:r>
              <a:t>    </a:t>
            </a:r>
            <a:br/>
            <a:r>
              <a:t>    @Override</a:t>
            </a:r>
            <a:br/>
            <a:r>
              <a:t>    public boolean isAvailable() {</a:t>
            </a:r>
            <a:br/>
            <a:r>
              <a:t>        return checkTwilioAPI();</a:t>
            </a:r>
            <a:br/>
            <a:r>
              <a:t>    }</a:t>
            </a:r>
            <a:br/>
            <a:r>
              <a:t>}</a:t>
            </a:r>
            <a:br/>
            <a:br/>
            <a:r>
              <a:t>// Abstraction</a:t>
            </a:r>
            <a:br/>
            <a:r>
              <a:t>public abstract class Notification {</a:t>
            </a:r>
            <a:br/>
            <a:r>
              <a:t>    protected NotificationSender sender;</a:t>
            </a:r>
            <a:br/>
            <a:r>
              <a:t>    </a:t>
            </a:r>
            <a:br/>
            <a:r>
              <a:t>    public Notification(NotificationSender sender) {</a:t>
            </a:r>
            <a:br/>
            <a:r>
              <a:t>        this.sender = sender;</a:t>
            </a:r>
            <a:br/>
            <a:r>
              <a:t>    }</a:t>
            </a:r>
            <a:br/>
            <a:r>
              <a:t>    </a:t>
            </a:r>
            <a:br/>
            <a:r>
              <a:t>    public abstract void send(String recipient, String content);</a:t>
            </a:r>
            <a:br/>
            <a:r>
              <a:t>}</a:t>
            </a:r>
          </a:p>
        </p:txBody>
      </p:sp>
    </p:spTree>
  </p:cSld>
  <p:clrMapOvr>
    <a:masterClrMapping/>
  </p:clrMapOvr>
</p:sld>
</file>

<file path=ppt/slides/slide4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rPr sz="3600" b="0">
                <a:solidFill>
                  <a:srgbClr val="444444"/>
                </a:solidFill>
                <a:latin typeface="Open Sans"/>
              </a:rPr>
              <a:t>Bridge Pattern - Refined Abstractions</a:t>
            </a:r>
          </a:p>
        </p:txBody>
      </p:sp>
      <p:sp>
        <p:nvSpPr>
          <p:cNvPr id="3" name="Subtitle 2"/>
          <p:cNvSpPr>
            <a:spLocks noGrp="1"/>
          </p:cNvSpPr>
          <p:nvPr>
            <p:ph type="subTitle"/>
          </p:nvPr>
        </p:nvSpPr>
        <p:spPr/>
        <p:txBody>
          <a:bodyPr anchor="t" tIns="152400" bIns="152400" lIns="152400" rIns="152400"/>
          <a:lstStyle/>
          <a:p/>
          <a:p>
            <a:pPr>
              <a:spcAft>
                <a:spcPts val="0"/>
              </a:spcAft>
              <a:defRPr sz="1400" b="0">
                <a:latin typeface="Source Code Pro"/>
              </a:defRPr>
            </a:pPr>
            <a:r>
              <a:t>// Refined Abstractions</a:t>
            </a:r>
            <a:br/>
            <a:r>
              <a:t>public class UrgentNotification extends Notification {</a:t>
            </a:r>
            <a:br/>
            <a:r>
              <a:t>    public UrgentNotification(NotificationSender sender) {</a:t>
            </a:r>
            <a:br/>
            <a:r>
              <a:t>        super(sender);</a:t>
            </a:r>
            <a:br/>
            <a:r>
              <a:t>    }</a:t>
            </a:r>
            <a:br/>
            <a:r>
              <a:t>    </a:t>
            </a:r>
            <a:br/>
            <a:r>
              <a:t>    @Override</a:t>
            </a:r>
            <a:br/>
            <a:r>
              <a:t>    public void send(String recipient, String content) {</a:t>
            </a:r>
            <a:br/>
            <a:r>
              <a:t>        if (!sender.isAvailable()) {</a:t>
            </a:r>
            <a:br/>
            <a:r>
              <a:t>            throw new RuntimeException("Urgent notification sender not available!");</a:t>
            </a:r>
            <a:br/>
            <a:r>
              <a:t>        }</a:t>
            </a:r>
            <a:br/>
            <a:r>
              <a:t>        </a:t>
            </a:r>
            <a:br/>
            <a:r>
              <a:t>        String urgentContent = "🚨 URGENT: " + content;</a:t>
            </a:r>
            <a:br/>
            <a:r>
              <a:t>        sender.sendMessage(recipient, "URGENT NOTIFICATION", urgentContent);</a:t>
            </a:r>
            <a:br/>
            <a:r>
              <a:t>        </a:t>
            </a:r>
            <a:br/>
            <a:r>
              <a:t>        // Retry logic for urgent notifications</a:t>
            </a:r>
            <a:br/>
            <a:r>
              <a:t>        if (!wasDelivered()) {</a:t>
            </a:r>
            <a:br/>
            <a:r>
              <a:t>            retryWithBackup(recipient, urgentContent);</a:t>
            </a:r>
            <a:br/>
            <a:r>
              <a:t>        }</a:t>
            </a:r>
            <a:br/>
            <a:r>
              <a:t>    }</a:t>
            </a:r>
            <a:br/>
            <a:r>
              <a:t>}</a:t>
            </a:r>
            <a:br/>
            <a:br/>
            <a:r>
              <a:t>public class MarketingNotification extends Notification {</a:t>
            </a:r>
            <a:br/>
            <a:r>
              <a:t>    private boolean respectOptOut = true;</a:t>
            </a:r>
            <a:br/>
            <a:r>
              <a:t>    </a:t>
            </a:r>
            <a:br/>
            <a:r>
              <a:t>    public MarketingNotification(NotificationSender sender) {</a:t>
            </a:r>
            <a:br/>
            <a:r>
              <a:t>        super(sender);</a:t>
            </a:r>
            <a:br/>
            <a:r>
              <a:t>    }</a:t>
            </a:r>
            <a:br/>
            <a:r>
              <a:t>    </a:t>
            </a:r>
            <a:br/>
            <a:r>
              <a:t>    @Override</a:t>
            </a:r>
            <a:br/>
            <a:r>
              <a:t>    public void send(String recipient, String content) {</a:t>
            </a:r>
            <a:br/>
            <a:r>
              <a:t>        if (respectOptOut &amp;&amp; hasOptedOut(recipient)) {</a:t>
            </a:r>
            <a:br/>
            <a:r>
              <a:t>            System.out.println("User has opted out, skipping marketing notification");</a:t>
            </a:r>
            <a:br/>
            <a:r>
              <a:t>            return;</a:t>
            </a:r>
            <a:br/>
            <a:r>
              <a:t>        }</a:t>
            </a:r>
            <a:br/>
            <a:r>
              <a:t>        </a:t>
            </a:r>
            <a:br/>
            <a:r>
              <a:t>        String marketingContent = content + "\n\n📧 Unsubscribe: link";</a:t>
            </a:r>
            <a:br/>
            <a:r>
              <a:t>        sender.sendMessage(recipient, "Telekom Marketing", marketingContent);</a:t>
            </a:r>
            <a:br/>
            <a:r>
              <a:t>    }</a:t>
            </a:r>
            <a:br/>
            <a:r>
              <a:t>}</a:t>
            </a:r>
            <a:br/>
            <a:br/>
            <a:r>
              <a:t>// Usage - Flexible Combinations</a:t>
            </a:r>
            <a:br/>
            <a:r>
              <a:t>Notification emailUrgent = new UrgentNotification(new EmailSESImplementation());</a:t>
            </a:r>
            <a:br/>
            <a:r>
              <a:t>Notification smsUrgent = new UrgentNotification(new SMSTwilioImplementation());</a:t>
            </a:r>
            <a:br/>
            <a:r>
              <a:t>Notification emailMarketing = new MarketingNotification(new EmailSESImplementation());</a:t>
            </a:r>
            <a:br/>
            <a:br/>
            <a:r>
              <a:t>emailUrgent.send("customer@example.com", "Service disruption detected");</a:t>
            </a:r>
            <a:br/>
            <a:r>
              <a:t>smsUrgent.send("+4917012345678", "Critical system alert");</a:t>
            </a:r>
          </a:p>
        </p:txBody>
      </p:sp>
    </p:spTree>
  </p:cSld>
  <p:clrMapOvr>
    <a:masterClrMapping/>
  </p:clrMapOvr>
</p:sld>
</file>

<file path=ppt/slides/slide4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rPr sz="3600" b="0">
                <a:solidFill>
                  <a:srgbClr val="444444"/>
                </a:solidFill>
                <a:latin typeface="Open Sans"/>
              </a:rPr>
              <a:t>Bridge Pattern - Refined Abstractions</a:t>
            </a:r>
          </a:p>
        </p:txBody>
      </p:sp>
      <p:sp>
        <p:nvSpPr>
          <p:cNvPr id="3" name="Subtitle 2"/>
          <p:cNvSpPr>
            <a:spLocks noGrp="1"/>
          </p:cNvSpPr>
          <p:nvPr>
            <p:ph type="subTitle"/>
          </p:nvPr>
        </p:nvSpPr>
        <p:spPr/>
        <p:txBody>
          <a:bodyPr anchor="t" tIns="152400" bIns="152400" lIns="152400" rIns="152400"/>
          <a:lstStyle/>
          <a:p/>
          <a:p>
            <a:pPr>
              <a:spcAft>
                <a:spcPts val="0"/>
              </a:spcAft>
              <a:defRPr sz="1400" b="0">
                <a:latin typeface="Source Code Pro"/>
              </a:defRPr>
            </a:pPr>
            <a:r>
              <a:t>// Refined Abstractions</a:t>
            </a:r>
            <a:br/>
            <a:r>
              <a:t>public class UrgentNotification extends Notification {</a:t>
            </a:r>
            <a:br/>
            <a:r>
              <a:t>    public UrgentNotification(NotificationSender sender) {</a:t>
            </a:r>
            <a:br/>
            <a:r>
              <a:t>        super(sender);</a:t>
            </a:r>
            <a:br/>
            <a:r>
              <a:t>    }</a:t>
            </a:r>
            <a:br/>
            <a:r>
              <a:t>    </a:t>
            </a:r>
            <a:br/>
            <a:r>
              <a:t>    @Override</a:t>
            </a:r>
            <a:br/>
            <a:r>
              <a:t>    public void send(String recipient, String content) {</a:t>
            </a:r>
            <a:br/>
            <a:r>
              <a:t>        if (!sender.isAvailable()) {</a:t>
            </a:r>
            <a:br/>
            <a:r>
              <a:t>            throw new RuntimeException("Urgent notification sender not available!");</a:t>
            </a:r>
            <a:br/>
            <a:r>
              <a:t>        }</a:t>
            </a:r>
            <a:br/>
            <a:r>
              <a:t>        </a:t>
            </a:r>
            <a:br/>
            <a:r>
              <a:t>        String urgentContent = "🚨 URGENT: " + content;</a:t>
            </a:r>
            <a:br/>
            <a:r>
              <a:t>        sender.sendMessage(recipient, "URGENT NOTIFICATION", urgentContent);</a:t>
            </a:r>
            <a:br/>
            <a:r>
              <a:t>        </a:t>
            </a:r>
            <a:br/>
            <a:r>
              <a:t>        // Retry logic for urgent notifications</a:t>
            </a:r>
            <a:br/>
            <a:r>
              <a:t>        if (!wasDelivered()) {</a:t>
            </a:r>
            <a:br/>
            <a:r>
              <a:t>            retryWithBackup(recipient, urgentContent);</a:t>
            </a:r>
            <a:br/>
            <a:r>
              <a:t>        }</a:t>
            </a:r>
            <a:br/>
            <a:r>
              <a:t>    }</a:t>
            </a:r>
            <a:br/>
            <a:r>
              <a:t>}</a:t>
            </a:r>
            <a:br/>
            <a:br/>
            <a:r>
              <a:t>public class MarketingNotification extends Notification {</a:t>
            </a:r>
            <a:br/>
            <a:r>
              <a:t>    private boolean respectOptOut = true;</a:t>
            </a:r>
            <a:br/>
            <a:r>
              <a:t>    </a:t>
            </a:r>
            <a:br/>
            <a:r>
              <a:t>    public MarketingNotification(NotificationSender sender) {</a:t>
            </a:r>
            <a:br/>
            <a:r>
              <a:t>        super(sender);</a:t>
            </a:r>
            <a:br/>
            <a:r>
              <a:t>    }</a:t>
            </a:r>
            <a:br/>
            <a:r>
              <a:t>    </a:t>
            </a:r>
            <a:br/>
            <a:r>
              <a:t>    @Override</a:t>
            </a:r>
            <a:br/>
            <a:r>
              <a:t>    public void send(String recipient, String content) {</a:t>
            </a:r>
            <a:br/>
            <a:r>
              <a:t>        if (respectOptOut &amp;&amp; hasOptedOut(recipient)) {</a:t>
            </a:r>
            <a:br/>
            <a:r>
              <a:t>            System.out.println("User has opted out, skipping marketing notification");</a:t>
            </a:r>
            <a:br/>
            <a:r>
              <a:t>            return;</a:t>
            </a:r>
            <a:br/>
            <a:r>
              <a:t>        }</a:t>
            </a:r>
            <a:br/>
            <a:r>
              <a:t>        </a:t>
            </a:r>
            <a:br/>
            <a:r>
              <a:t>        String marketingContent = content + "\n\n📧 Unsubscribe: link";</a:t>
            </a:r>
            <a:br/>
            <a:r>
              <a:t>        sender.sendMessage(recipient, "Telekom Marketing", marketingContent);</a:t>
            </a:r>
            <a:br/>
            <a:r>
              <a:t>    }</a:t>
            </a:r>
            <a:br/>
            <a:r>
              <a:t>}</a:t>
            </a:r>
            <a:br/>
            <a:br/>
            <a:r>
              <a:t>// Usage - Flexible Combinations</a:t>
            </a:r>
            <a:br/>
            <a:r>
              <a:t>Notification emailUrgent = new UrgentNotification(new EmailSESImplementation());</a:t>
            </a:r>
            <a:br/>
            <a:r>
              <a:t>Notification smsUrgent = new UrgentNotification(new SMSTwilioImplementation());</a:t>
            </a:r>
            <a:br/>
            <a:r>
              <a:t>Notification emailMarketing = new MarketingNotification(new EmailSESImplementation());</a:t>
            </a:r>
            <a:br/>
            <a:br/>
            <a:r>
              <a:t>emailUrgent.send("customer@example.com", "Service disruption detected");</a:t>
            </a:r>
            <a:br/>
            <a:r>
              <a:t>smsUrgent.send("+4917012345678", "Critical system alert");</a:t>
            </a:r>
          </a:p>
        </p:txBody>
      </p:sp>
    </p:spTree>
  </p:cSld>
  <p:clrMapOvr>
    <a:masterClrMapping/>
  </p:clrMapOvr>
</p:sld>
</file>

<file path=ppt/slides/slide4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rPr sz="3600" b="0">
                <a:solidFill>
                  <a:srgbClr val="444444"/>
                </a:solidFill>
                <a:latin typeface="Open Sans"/>
              </a:rPr>
              <a:t>Composite Pattern - Problem</a:t>
            </a:r>
          </a:p>
        </p:txBody>
      </p:sp>
      <p:sp>
        <p:nvSpPr>
          <p:cNvPr id="3" name="Subtitle 2"/>
          <p:cNvSpPr>
            <a:spLocks noGrp="1"/>
          </p:cNvSpPr>
          <p:nvPr>
            <p:ph type="subTitle"/>
          </p:nvPr>
        </p:nvSpPr>
        <p:spPr/>
        <p:txBody>
          <a:bodyPr anchor="t" tIns="152400" bIns="152400" lIns="152400" rIns="152400"/>
          <a:lstStyle/>
          <a:p/>
          <a:p>
            <a:pPr>
              <a:spcBef>
                <a:spcPts val="0"/>
              </a:spcBef>
              <a:spcAft>
                <a:spcPts val="1000"/>
              </a:spcAft>
              <a:defRPr sz="1800">
                <a:latin typeface="Open Sans Light"/>
              </a:defRPr>
            </a:pPr>
            <a:r>
              <a:t>Problem: Hierarchische Strukturen einheitlich behandeln</a:t>
            </a:r>
          </a:p>
          <a:p>
            <a:pPr>
              <a:spcBef>
                <a:spcPts val="400"/>
              </a:spcBef>
              <a:spcAft>
                <a:spcPts val="1000"/>
              </a:spcAft>
              <a:defRPr sz="1800">
                <a:latin typeface="Open Sans Light"/>
              </a:defRPr>
            </a:pPr>
          </a:p>
          <a:p>
            <a:pPr>
              <a:spcBef>
                <a:spcPts val="400"/>
              </a:spcBef>
              <a:spcAft>
                <a:spcPts val="1000"/>
              </a:spcAft>
              <a:defRPr sz="1800">
                <a:latin typeface="Open Sans Light"/>
              </a:defRPr>
            </a:pPr>
            <a:r>
              <a:t>Telekom-Szenario: Organisationsstruktur &amp; Services</a:t>
            </a:r>
          </a:p>
          <a:p>
            <a:pPr>
              <a:spcBef>
                <a:spcPts val="400"/>
              </a:spcBef>
              <a:spcAft>
                <a:spcPts val="1000"/>
              </a:spcAft>
              <a:defRPr sz="1800">
                <a:latin typeface="Open Sans Light"/>
              </a:defRPr>
            </a:pPr>
            <a:r>
              <a:t>• Kunden können Individual-Personen sein</a:t>
            </a:r>
          </a:p>
          <a:p>
            <a:pPr>
              <a:spcBef>
                <a:spcPts val="400"/>
              </a:spcBef>
              <a:spcAft>
                <a:spcPts val="1000"/>
              </a:spcAft>
              <a:defRPr sz="1800">
                <a:latin typeface="Open Sans Light"/>
              </a:defRPr>
            </a:pPr>
            <a:r>
              <a:t>• Kunden können Firmen mit Abteilungen sein</a:t>
            </a:r>
          </a:p>
          <a:p>
            <a:pPr>
              <a:spcBef>
                <a:spcPts val="400"/>
              </a:spcBef>
              <a:spcAft>
                <a:spcPts val="1000"/>
              </a:spcAft>
              <a:defRPr sz="1800">
                <a:latin typeface="Open Sans Light"/>
              </a:defRPr>
            </a:pPr>
            <a:r>
              <a:t>• Firmen können Tochter-Unternehmen haben</a:t>
            </a:r>
          </a:p>
          <a:p>
            <a:pPr>
              <a:spcBef>
                <a:spcPts val="400"/>
              </a:spcBef>
              <a:spcAft>
                <a:spcPts val="1000"/>
              </a:spcAft>
              <a:defRPr sz="1800">
                <a:latin typeface="Open Sans Light"/>
              </a:defRPr>
            </a:pPr>
            <a:r>
              <a:t>• Services können einzeln oder als Pakete angeboten werden</a:t>
            </a:r>
          </a:p>
          <a:p>
            <a:pPr>
              <a:spcBef>
                <a:spcPts val="400"/>
              </a:spcBef>
              <a:spcAft>
                <a:spcPts val="1000"/>
              </a:spcAft>
              <a:defRPr sz="1800">
                <a:latin typeface="Open Sans Light"/>
              </a:defRPr>
            </a:pPr>
          </a:p>
          <a:p>
            <a:pPr>
              <a:spcBef>
                <a:spcPts val="400"/>
              </a:spcBef>
              <a:spcAft>
                <a:spcPts val="1000"/>
              </a:spcAft>
              <a:defRPr sz="1800">
                <a:latin typeface="Open Sans Light"/>
              </a:defRPr>
            </a:pPr>
            <a:r>
              <a:t>Herausforderungen:</a:t>
            </a:r>
          </a:p>
          <a:p>
            <a:pPr>
              <a:spcBef>
                <a:spcPts val="400"/>
              </a:spcBef>
              <a:spcAft>
                <a:spcPts val="1000"/>
              </a:spcAft>
              <a:defRPr sz="1800">
                <a:latin typeface="Open Sans Light"/>
              </a:defRPr>
            </a:pPr>
            <a:r>
              <a:t>• Unterschiedliche Behandlung von Einzelobjekten vs Gruppen</a:t>
            </a:r>
          </a:p>
          <a:p>
            <a:pPr>
              <a:spcBef>
                <a:spcPts val="400"/>
              </a:spcBef>
              <a:spcAft>
                <a:spcPts val="1000"/>
              </a:spcAft>
              <a:defRPr sz="1800">
                <a:latin typeface="Open Sans Light"/>
              </a:defRPr>
            </a:pPr>
            <a:r>
              <a:t>• Rekursive Operationen (Gesamtkosten berechnen)</a:t>
            </a:r>
          </a:p>
          <a:p>
            <a:pPr>
              <a:spcBef>
                <a:spcPts val="400"/>
              </a:spcBef>
              <a:spcAft>
                <a:spcPts val="1000"/>
              </a:spcAft>
              <a:defRPr sz="1800">
                <a:latin typeface="Open Sans Light"/>
              </a:defRPr>
            </a:pPr>
            <a:r>
              <a:t>• Code-Duplikation bei ähnlichen Operationen</a:t>
            </a:r>
          </a:p>
          <a:p>
            <a:pPr>
              <a:spcBef>
                <a:spcPts val="400"/>
              </a:spcBef>
              <a:spcAft>
                <a:spcPts val="1000"/>
              </a:spcAft>
              <a:defRPr sz="1800">
                <a:latin typeface="Open Sans Light"/>
              </a:defRPr>
            </a:pPr>
            <a:r>
              <a:t>• Schwierige Navigation in der Hierarchie</a:t>
            </a:r>
          </a:p>
        </p:txBody>
      </p:sp>
    </p:spTree>
  </p:cSld>
  <p:clrMapOvr>
    <a:masterClrMapping/>
  </p:clrMapOvr>
</p:sld>
</file>

<file path=ppt/slides/slide4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rPr sz="3600" b="0">
                <a:solidFill>
                  <a:srgbClr val="444444"/>
                </a:solidFill>
                <a:latin typeface="Open Sans"/>
              </a:rPr>
              <a:t>Composite Pattern - Problem</a:t>
            </a:r>
          </a:p>
        </p:txBody>
      </p:sp>
      <p:sp>
        <p:nvSpPr>
          <p:cNvPr id="3" name="Subtitle 2"/>
          <p:cNvSpPr>
            <a:spLocks noGrp="1"/>
          </p:cNvSpPr>
          <p:nvPr>
            <p:ph type="subTitle"/>
          </p:nvPr>
        </p:nvSpPr>
        <p:spPr/>
        <p:txBody>
          <a:bodyPr anchor="t" tIns="152400" bIns="152400" lIns="152400" rIns="152400"/>
          <a:lstStyle/>
          <a:p/>
          <a:p>
            <a:pPr>
              <a:spcBef>
                <a:spcPts val="0"/>
              </a:spcBef>
              <a:spcAft>
                <a:spcPts val="1000"/>
              </a:spcAft>
              <a:defRPr sz="1800">
                <a:latin typeface="Open Sans Light"/>
              </a:defRPr>
            </a:pPr>
            <a:r>
              <a:t>Problem: Hierarchische Strukturen einheitlich behandeln</a:t>
            </a:r>
          </a:p>
          <a:p>
            <a:pPr>
              <a:spcBef>
                <a:spcPts val="400"/>
              </a:spcBef>
              <a:spcAft>
                <a:spcPts val="1000"/>
              </a:spcAft>
              <a:defRPr sz="1800">
                <a:latin typeface="Open Sans Light"/>
              </a:defRPr>
            </a:pPr>
          </a:p>
          <a:p>
            <a:pPr>
              <a:spcBef>
                <a:spcPts val="400"/>
              </a:spcBef>
              <a:spcAft>
                <a:spcPts val="1000"/>
              </a:spcAft>
              <a:defRPr sz="1800">
                <a:latin typeface="Open Sans Light"/>
              </a:defRPr>
            </a:pPr>
            <a:r>
              <a:t>Telekom-Szenario: Organisationsstruktur &amp; Services</a:t>
            </a:r>
          </a:p>
          <a:p>
            <a:pPr>
              <a:spcBef>
                <a:spcPts val="400"/>
              </a:spcBef>
              <a:spcAft>
                <a:spcPts val="1000"/>
              </a:spcAft>
              <a:defRPr sz="1800">
                <a:latin typeface="Open Sans Light"/>
              </a:defRPr>
            </a:pPr>
            <a:r>
              <a:t>• Kunden können Individual-Personen sein</a:t>
            </a:r>
          </a:p>
          <a:p>
            <a:pPr>
              <a:spcBef>
                <a:spcPts val="400"/>
              </a:spcBef>
              <a:spcAft>
                <a:spcPts val="1000"/>
              </a:spcAft>
              <a:defRPr sz="1800">
                <a:latin typeface="Open Sans Light"/>
              </a:defRPr>
            </a:pPr>
            <a:r>
              <a:t>• Kunden können Firmen mit Abteilungen sein</a:t>
            </a:r>
          </a:p>
          <a:p>
            <a:pPr>
              <a:spcBef>
                <a:spcPts val="400"/>
              </a:spcBef>
              <a:spcAft>
                <a:spcPts val="1000"/>
              </a:spcAft>
              <a:defRPr sz="1800">
                <a:latin typeface="Open Sans Light"/>
              </a:defRPr>
            </a:pPr>
            <a:r>
              <a:t>• Firmen können Tochter-Unternehmen haben</a:t>
            </a:r>
          </a:p>
          <a:p>
            <a:pPr>
              <a:spcBef>
                <a:spcPts val="400"/>
              </a:spcBef>
              <a:spcAft>
                <a:spcPts val="1000"/>
              </a:spcAft>
              <a:defRPr sz="1800">
                <a:latin typeface="Open Sans Light"/>
              </a:defRPr>
            </a:pPr>
            <a:r>
              <a:t>• Services können einzeln oder als Pakete angeboten werden</a:t>
            </a:r>
          </a:p>
          <a:p>
            <a:pPr>
              <a:spcBef>
                <a:spcPts val="400"/>
              </a:spcBef>
              <a:spcAft>
                <a:spcPts val="1000"/>
              </a:spcAft>
              <a:defRPr sz="1800">
                <a:latin typeface="Open Sans Light"/>
              </a:defRPr>
            </a:pPr>
          </a:p>
          <a:p>
            <a:pPr>
              <a:spcBef>
                <a:spcPts val="400"/>
              </a:spcBef>
              <a:spcAft>
                <a:spcPts val="1000"/>
              </a:spcAft>
              <a:defRPr sz="1800">
                <a:latin typeface="Open Sans Light"/>
              </a:defRPr>
            </a:pPr>
            <a:r>
              <a:t>Herausforderungen:</a:t>
            </a:r>
          </a:p>
          <a:p>
            <a:pPr>
              <a:spcBef>
                <a:spcPts val="400"/>
              </a:spcBef>
              <a:spcAft>
                <a:spcPts val="1000"/>
              </a:spcAft>
              <a:defRPr sz="1800">
                <a:latin typeface="Open Sans Light"/>
              </a:defRPr>
            </a:pPr>
            <a:r>
              <a:t>• Unterschiedliche Behandlung von Einzelobjekten vs Gruppen</a:t>
            </a:r>
          </a:p>
          <a:p>
            <a:pPr>
              <a:spcBef>
                <a:spcPts val="400"/>
              </a:spcBef>
              <a:spcAft>
                <a:spcPts val="1000"/>
              </a:spcAft>
              <a:defRPr sz="1800">
                <a:latin typeface="Open Sans Light"/>
              </a:defRPr>
            </a:pPr>
            <a:r>
              <a:t>• Rekursive Operationen (Gesamtkosten berechnen)</a:t>
            </a:r>
          </a:p>
          <a:p>
            <a:pPr>
              <a:spcBef>
                <a:spcPts val="400"/>
              </a:spcBef>
              <a:spcAft>
                <a:spcPts val="1000"/>
              </a:spcAft>
              <a:defRPr sz="1800">
                <a:latin typeface="Open Sans Light"/>
              </a:defRPr>
            </a:pPr>
            <a:r>
              <a:t>• Code-Duplikation bei ähnlichen Operationen</a:t>
            </a:r>
          </a:p>
          <a:p>
            <a:pPr>
              <a:spcBef>
                <a:spcPts val="400"/>
              </a:spcBef>
              <a:spcAft>
                <a:spcPts val="1000"/>
              </a:spcAft>
              <a:defRPr sz="1800">
                <a:latin typeface="Open Sans Light"/>
              </a:defRPr>
            </a:pPr>
            <a:r>
              <a:t>• Schwierige Navigation in der Hierarchie</a:t>
            </a:r>
          </a:p>
        </p:txBody>
      </p:sp>
    </p:spTree>
  </p:cSld>
  <p:clrMapOvr>
    <a:masterClrMapping/>
  </p:clrMapOvr>
</p:sld>
</file>

<file path=ppt/slides/slide4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rPr sz="3600" b="0">
                <a:solidFill>
                  <a:srgbClr val="444444"/>
                </a:solidFill>
                <a:latin typeface="Open Sans"/>
              </a:rPr>
              <a:t>Composite Pattern - Struktur</a:t>
            </a:r>
          </a:p>
        </p:txBody>
      </p:sp>
      <p:sp>
        <p:nvSpPr>
          <p:cNvPr id="3" name="Subtitle 2"/>
          <p:cNvSpPr>
            <a:spLocks noGrp="1"/>
          </p:cNvSpPr>
          <p:nvPr>
            <p:ph type="subTitle"/>
          </p:nvPr>
        </p:nvSpPr>
        <p:spPr/>
        <p:txBody>
          <a:bodyPr anchor="t" tIns="152400" bIns="152400" lIns="152400" rIns="152400"/>
          <a:lstStyle/>
          <a:p/>
          <a:p>
            <a:pPr>
              <a:spcBef>
                <a:spcPts val="0"/>
              </a:spcBef>
              <a:spcAft>
                <a:spcPts val="1000"/>
              </a:spcAft>
              <a:defRPr sz="1800">
                <a:latin typeface="Open Sans Light"/>
              </a:defRPr>
            </a:pPr>
            <a:r>
              <a:t>Composite Pattern - Struktur:</a:t>
            </a:r>
          </a:p>
          <a:p>
            <a:pPr>
              <a:spcBef>
                <a:spcPts val="400"/>
              </a:spcBef>
              <a:spcAft>
                <a:spcPts val="1000"/>
              </a:spcAft>
              <a:defRPr sz="1800">
                <a:latin typeface="Open Sans Light"/>
              </a:defRPr>
            </a:pPr>
          </a:p>
          <a:p>
            <a:pPr>
              <a:spcBef>
                <a:spcPts val="400"/>
              </a:spcBef>
              <a:spcAft>
                <a:spcPts val="1000"/>
              </a:spcAft>
              <a:defRPr sz="1800">
                <a:latin typeface="Open Sans Light"/>
              </a:defRPr>
            </a:pPr>
            <a:r>
              <a:t>• Component - Gemeinsames Interface für alle Objekte</a:t>
            </a:r>
          </a:p>
          <a:p>
            <a:pPr>
              <a:spcBef>
                <a:spcPts val="400"/>
              </a:spcBef>
              <a:spcAft>
                <a:spcPts val="1000"/>
              </a:spcAft>
              <a:defRPr sz="1800">
                <a:latin typeface="Open Sans Light"/>
              </a:defRPr>
            </a:pPr>
            <a:r>
              <a:t>• Leaf - Einzelne Objekte ohne Kinder</a:t>
            </a:r>
          </a:p>
          <a:p>
            <a:pPr>
              <a:spcBef>
                <a:spcPts val="400"/>
              </a:spcBef>
              <a:spcAft>
                <a:spcPts val="1000"/>
              </a:spcAft>
              <a:defRPr sz="1800">
                <a:latin typeface="Open Sans Light"/>
              </a:defRPr>
            </a:pPr>
            <a:r>
              <a:t>• Composite - Container-Objekte mit Kindern</a:t>
            </a:r>
          </a:p>
          <a:p>
            <a:pPr>
              <a:spcBef>
                <a:spcPts val="400"/>
              </a:spcBef>
              <a:spcAft>
                <a:spcPts val="1000"/>
              </a:spcAft>
              <a:defRPr sz="1800">
                <a:latin typeface="Open Sans Light"/>
              </a:defRPr>
            </a:pPr>
            <a:r>
              <a:t>• Client - Behandelt alle Objekte einheitlich</a:t>
            </a:r>
          </a:p>
          <a:p>
            <a:pPr>
              <a:spcBef>
                <a:spcPts val="400"/>
              </a:spcBef>
              <a:spcAft>
                <a:spcPts val="1000"/>
              </a:spcAft>
              <a:defRPr sz="1800">
                <a:latin typeface="Open Sans Light"/>
              </a:defRPr>
            </a:pPr>
          </a:p>
          <a:p>
            <a:pPr>
              <a:spcBef>
                <a:spcPts val="400"/>
              </a:spcBef>
              <a:spcAft>
                <a:spcPts val="1000"/>
              </a:spcAft>
              <a:defRPr sz="1800">
                <a:latin typeface="Open Sans Light"/>
              </a:defRPr>
            </a:pPr>
            <a:r>
              <a:t>Kernprinzip:</a:t>
            </a:r>
          </a:p>
          <a:p>
            <a:pPr>
              <a:spcBef>
                <a:spcPts val="400"/>
              </a:spcBef>
              <a:spcAft>
                <a:spcPts val="1000"/>
              </a:spcAft>
              <a:defRPr sz="1800">
                <a:latin typeface="Open Sans Light"/>
              </a:defRPr>
            </a:pPr>
            <a:r>
              <a:t>• Einheitliches Interface für Einzelobjekte und Gruppen</a:t>
            </a:r>
          </a:p>
          <a:p>
            <a:pPr>
              <a:spcBef>
                <a:spcPts val="400"/>
              </a:spcBef>
              <a:spcAft>
                <a:spcPts val="1000"/>
              </a:spcAft>
              <a:defRPr sz="1800">
                <a:latin typeface="Open Sans Light"/>
              </a:defRPr>
            </a:pPr>
            <a:r>
              <a:t>• Rekursive Komposition möglich</a:t>
            </a:r>
          </a:p>
          <a:p>
            <a:pPr>
              <a:spcBef>
                <a:spcPts val="400"/>
              </a:spcBef>
              <a:spcAft>
                <a:spcPts val="1000"/>
              </a:spcAft>
              <a:defRPr sz="1800">
                <a:latin typeface="Open Sans Light"/>
              </a:defRPr>
            </a:pPr>
            <a:r>
              <a:t>• Teil-Ganzes-Hierarchien einfach darstellbar</a:t>
            </a:r>
          </a:p>
          <a:p>
            <a:pPr>
              <a:spcBef>
                <a:spcPts val="400"/>
              </a:spcBef>
              <a:spcAft>
                <a:spcPts val="1000"/>
              </a:spcAft>
              <a:defRPr sz="1800">
                <a:latin typeface="Open Sans Light"/>
              </a:defRPr>
            </a:pPr>
          </a:p>
          <a:p>
            <a:pPr>
              <a:spcBef>
                <a:spcPts val="400"/>
              </a:spcBef>
              <a:spcAft>
                <a:spcPts val="1000"/>
              </a:spcAft>
              <a:defRPr sz="1800">
                <a:latin typeface="Open Sans Light"/>
              </a:defRPr>
            </a:pPr>
            <a:r>
              <a:t>Vorteil: Client muss nicht zwischen Typen unterscheiden</a:t>
            </a:r>
          </a:p>
        </p:txBody>
      </p:sp>
    </p:spTree>
  </p:cSld>
  <p:clrMapOvr>
    <a:masterClrMapping/>
  </p:clrMapOvr>
</p:sld>
</file>

<file path=ppt/slides/slide4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rPr sz="3600" b="0">
                <a:solidFill>
                  <a:srgbClr val="444444"/>
                </a:solidFill>
                <a:latin typeface="Open Sans"/>
              </a:rPr>
              <a:t>Composite Pattern - Struktur</a:t>
            </a:r>
          </a:p>
        </p:txBody>
      </p:sp>
      <p:sp>
        <p:nvSpPr>
          <p:cNvPr id="3" name="Subtitle 2"/>
          <p:cNvSpPr>
            <a:spLocks noGrp="1"/>
          </p:cNvSpPr>
          <p:nvPr>
            <p:ph type="subTitle"/>
          </p:nvPr>
        </p:nvSpPr>
        <p:spPr/>
        <p:txBody>
          <a:bodyPr anchor="t" tIns="152400" bIns="152400" lIns="152400" rIns="152400"/>
          <a:lstStyle/>
          <a:p/>
          <a:p>
            <a:pPr>
              <a:spcBef>
                <a:spcPts val="0"/>
              </a:spcBef>
              <a:spcAft>
                <a:spcPts val="1000"/>
              </a:spcAft>
              <a:defRPr sz="1800">
                <a:latin typeface="Open Sans Light"/>
              </a:defRPr>
            </a:pPr>
            <a:r>
              <a:t>Composite Pattern - Struktur:</a:t>
            </a:r>
          </a:p>
          <a:p>
            <a:pPr>
              <a:spcBef>
                <a:spcPts val="400"/>
              </a:spcBef>
              <a:spcAft>
                <a:spcPts val="1000"/>
              </a:spcAft>
              <a:defRPr sz="1800">
                <a:latin typeface="Open Sans Light"/>
              </a:defRPr>
            </a:pPr>
          </a:p>
          <a:p>
            <a:pPr>
              <a:spcBef>
                <a:spcPts val="400"/>
              </a:spcBef>
              <a:spcAft>
                <a:spcPts val="1000"/>
              </a:spcAft>
              <a:defRPr sz="1800">
                <a:latin typeface="Open Sans Light"/>
              </a:defRPr>
            </a:pPr>
            <a:r>
              <a:t>• Component - Gemeinsames Interface für alle Objekte</a:t>
            </a:r>
          </a:p>
          <a:p>
            <a:pPr>
              <a:spcBef>
                <a:spcPts val="400"/>
              </a:spcBef>
              <a:spcAft>
                <a:spcPts val="1000"/>
              </a:spcAft>
              <a:defRPr sz="1800">
                <a:latin typeface="Open Sans Light"/>
              </a:defRPr>
            </a:pPr>
            <a:r>
              <a:t>• Leaf - Einzelne Objekte ohne Kinder</a:t>
            </a:r>
          </a:p>
          <a:p>
            <a:pPr>
              <a:spcBef>
                <a:spcPts val="400"/>
              </a:spcBef>
              <a:spcAft>
                <a:spcPts val="1000"/>
              </a:spcAft>
              <a:defRPr sz="1800">
                <a:latin typeface="Open Sans Light"/>
              </a:defRPr>
            </a:pPr>
            <a:r>
              <a:t>• Composite - Container-Objekte mit Kindern</a:t>
            </a:r>
          </a:p>
          <a:p>
            <a:pPr>
              <a:spcBef>
                <a:spcPts val="400"/>
              </a:spcBef>
              <a:spcAft>
                <a:spcPts val="1000"/>
              </a:spcAft>
              <a:defRPr sz="1800">
                <a:latin typeface="Open Sans Light"/>
              </a:defRPr>
            </a:pPr>
            <a:r>
              <a:t>• Client - Behandelt alle Objekte einheitlich</a:t>
            </a:r>
          </a:p>
          <a:p>
            <a:pPr>
              <a:spcBef>
                <a:spcPts val="400"/>
              </a:spcBef>
              <a:spcAft>
                <a:spcPts val="1000"/>
              </a:spcAft>
              <a:defRPr sz="1800">
                <a:latin typeface="Open Sans Light"/>
              </a:defRPr>
            </a:pPr>
          </a:p>
          <a:p>
            <a:pPr>
              <a:spcBef>
                <a:spcPts val="400"/>
              </a:spcBef>
              <a:spcAft>
                <a:spcPts val="1000"/>
              </a:spcAft>
              <a:defRPr sz="1800">
                <a:latin typeface="Open Sans Light"/>
              </a:defRPr>
            </a:pPr>
            <a:r>
              <a:t>Kernprinzip:</a:t>
            </a:r>
          </a:p>
          <a:p>
            <a:pPr>
              <a:spcBef>
                <a:spcPts val="400"/>
              </a:spcBef>
              <a:spcAft>
                <a:spcPts val="1000"/>
              </a:spcAft>
              <a:defRPr sz="1800">
                <a:latin typeface="Open Sans Light"/>
              </a:defRPr>
            </a:pPr>
            <a:r>
              <a:t>• Einheitliches Interface für Einzelobjekte und Gruppen</a:t>
            </a:r>
          </a:p>
          <a:p>
            <a:pPr>
              <a:spcBef>
                <a:spcPts val="400"/>
              </a:spcBef>
              <a:spcAft>
                <a:spcPts val="1000"/>
              </a:spcAft>
              <a:defRPr sz="1800">
                <a:latin typeface="Open Sans Light"/>
              </a:defRPr>
            </a:pPr>
            <a:r>
              <a:t>• Rekursive Komposition möglich</a:t>
            </a:r>
          </a:p>
          <a:p>
            <a:pPr>
              <a:spcBef>
                <a:spcPts val="400"/>
              </a:spcBef>
              <a:spcAft>
                <a:spcPts val="1000"/>
              </a:spcAft>
              <a:defRPr sz="1800">
                <a:latin typeface="Open Sans Light"/>
              </a:defRPr>
            </a:pPr>
            <a:r>
              <a:t>• Teil-Ganzes-Hierarchien einfach darstellbar</a:t>
            </a:r>
          </a:p>
          <a:p>
            <a:pPr>
              <a:spcBef>
                <a:spcPts val="400"/>
              </a:spcBef>
              <a:spcAft>
                <a:spcPts val="1000"/>
              </a:spcAft>
              <a:defRPr sz="1800">
                <a:latin typeface="Open Sans Light"/>
              </a:defRPr>
            </a:pPr>
          </a:p>
          <a:p>
            <a:pPr>
              <a:spcBef>
                <a:spcPts val="400"/>
              </a:spcBef>
              <a:spcAft>
                <a:spcPts val="1000"/>
              </a:spcAft>
              <a:defRPr sz="1800">
                <a:latin typeface="Open Sans Light"/>
              </a:defRPr>
            </a:pPr>
            <a:r>
              <a:t>Vorteil: Client muss nicht zwischen Typen unterscheiden</a:t>
            </a:r>
          </a:p>
        </p:txBody>
      </p:sp>
    </p:spTree>
  </p:cSld>
  <p:clrMapOvr>
    <a:masterClrMapping/>
  </p:clrMapOvr>
</p:sld>
</file>

<file path=ppt/slides/slide4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rPr sz="3600" b="0">
                <a:solidFill>
                  <a:srgbClr val="444444"/>
                </a:solidFill>
                <a:latin typeface="Open Sans"/>
              </a:rPr>
              <a:t>Composite Pattern - Component Interface</a:t>
            </a:r>
          </a:p>
        </p:txBody>
      </p:sp>
      <p:sp>
        <p:nvSpPr>
          <p:cNvPr id="3" name="Subtitle 2"/>
          <p:cNvSpPr>
            <a:spLocks noGrp="1"/>
          </p:cNvSpPr>
          <p:nvPr>
            <p:ph type="subTitle"/>
          </p:nvPr>
        </p:nvSpPr>
        <p:spPr/>
        <p:txBody>
          <a:bodyPr anchor="t" tIns="152400" bIns="152400" lIns="152400" rIns="152400"/>
          <a:lstStyle/>
          <a:p/>
          <a:p>
            <a:pPr>
              <a:spcAft>
                <a:spcPts val="0"/>
              </a:spcAft>
              <a:defRPr sz="1400" b="0">
                <a:latin typeface="Source Code Pro"/>
              </a:defRPr>
            </a:pPr>
            <a:r>
              <a:t>// Component Interface</a:t>
            </a:r>
            <a:br/>
            <a:r>
              <a:t>public abstract class TelecomEntity {</a:t>
            </a:r>
            <a:br/>
            <a:r>
              <a:t>    protected String name;</a:t>
            </a:r>
            <a:br/>
            <a:r>
              <a:t>    protected String entityId;</a:t>
            </a:r>
            <a:br/>
            <a:r>
              <a:t>    </a:t>
            </a:r>
            <a:br/>
            <a:r>
              <a:t>    public TelecomEntity(String name, String entityId) {</a:t>
            </a:r>
            <a:br/>
            <a:r>
              <a:t>        this.name = name;</a:t>
            </a:r>
            <a:br/>
            <a:r>
              <a:t>        this.entityId = entityId;</a:t>
            </a:r>
            <a:br/>
            <a:r>
              <a:t>    }</a:t>
            </a:r>
            <a:br/>
            <a:r>
              <a:t>    </a:t>
            </a:r>
            <a:br/>
            <a:r>
              <a:t>    // Operationen für alle Entities</a:t>
            </a:r>
            <a:br/>
            <a:r>
              <a:t>    public abstract BigDecimal calculateTotalCost();</a:t>
            </a:r>
            <a:br/>
            <a:r>
              <a:t>    public abstract int getServiceCount();</a:t>
            </a:r>
            <a:br/>
            <a:r>
              <a:t>    public abstract List&lt;String&gt; getAllServices();</a:t>
            </a:r>
            <a:br/>
            <a:r>
              <a:t>    public abstract void printStructure(int indent);</a:t>
            </a:r>
            <a:br/>
            <a:r>
              <a:t>    </a:t>
            </a:r>
            <a:br/>
            <a:r>
              <a:t>    // Composite-spezifische Operationen (default implementation)</a:t>
            </a:r>
            <a:br/>
            <a:r>
              <a:t>    public void addEntity(TelecomEntity entity) {</a:t>
            </a:r>
            <a:br/>
            <a:r>
              <a:t>        throw new UnsupportedOperationException("Cannot add to leaf entity");</a:t>
            </a:r>
            <a:br/>
            <a:r>
              <a:t>    }</a:t>
            </a:r>
            <a:br/>
            <a:r>
              <a:t>    </a:t>
            </a:r>
            <a:br/>
            <a:r>
              <a:t>    public void removeEntity(TelecomEntity entity) {</a:t>
            </a:r>
            <a:br/>
            <a:r>
              <a:t>        throw new UnsupportedOperationException("Cannot remove from leaf entity");</a:t>
            </a:r>
            <a:br/>
            <a:r>
              <a:t>    }</a:t>
            </a:r>
            <a:br/>
            <a:r>
              <a:t>    </a:t>
            </a:r>
            <a:br/>
            <a:r>
              <a:t>    public List&lt;TelecomEntity&gt; getChildren() {</a:t>
            </a:r>
            <a:br/>
            <a:r>
              <a:t>        return Collections.emptyList();</a:t>
            </a:r>
            <a:br/>
            <a:r>
              <a:t>    }</a:t>
            </a:r>
            <a:br/>
            <a:r>
              <a:t>    </a:t>
            </a:r>
            <a:br/>
            <a:r>
              <a:t>    // Getter</a:t>
            </a:r>
            <a:br/>
            <a:r>
              <a:t>    public String getName() { return name; }</a:t>
            </a:r>
            <a:br/>
            <a:r>
              <a:t>    public String getEntityId() { return entityId; }</a:t>
            </a:r>
            <a:br/>
            <a:r>
              <a:t>}</a:t>
            </a:r>
            <a:br/>
            <a:br/>
            <a:r>
              <a:t>// Leaf - Individual Customer/Service</a:t>
            </a:r>
            <a:br/>
            <a:r>
              <a:t>public class IndividualCustomer extends TelecomEntity {</a:t>
            </a:r>
            <a:br/>
            <a:r>
              <a:t>    private BigDecimal baseFee;</a:t>
            </a:r>
            <a:br/>
            <a:r>
              <a:t>    private List&lt;String&gt; subscribedServices;</a:t>
            </a:r>
            <a:br/>
            <a:r>
              <a:t>    </a:t>
            </a:r>
            <a:br/>
            <a:r>
              <a:t>    public IndividualCustomer(String name, String customerId, BigDecimal baseFee) {</a:t>
            </a:r>
            <a:br/>
            <a:r>
              <a:t>        super(name, customerId);</a:t>
            </a:r>
            <a:br/>
            <a:r>
              <a:t>        this.baseFee = baseFee;</a:t>
            </a:r>
            <a:br/>
            <a:r>
              <a:t>        this.subscribedServices = new ArrayList&lt;&gt;();</a:t>
            </a:r>
            <a:br/>
            <a:r>
              <a:t>    }</a:t>
            </a:r>
            <a:br/>
            <a:r>
              <a:t>    </a:t>
            </a:r>
            <a:br/>
            <a:r>
              <a:t>    @Override</a:t>
            </a:r>
            <a:br/>
            <a:r>
              <a:t>    public BigDecimal calculateTotalCost() {</a:t>
            </a:r>
            <a:br/>
            <a:r>
              <a:t>        return baseFee;</a:t>
            </a:r>
            <a:br/>
            <a:r>
              <a:t>    }</a:t>
            </a:r>
            <a:br/>
            <a:r>
              <a:t>    </a:t>
            </a:r>
            <a:br/>
            <a:r>
              <a:t>    @Override</a:t>
            </a:r>
            <a:br/>
            <a:r>
              <a:t>    public int getServiceCount() {</a:t>
            </a:r>
            <a:br/>
            <a:r>
              <a:t>        return subscribedServices.size();</a:t>
            </a:r>
            <a:br/>
            <a:r>
              <a:t>    }</a:t>
            </a:r>
            <a:br/>
            <a:r>
              <a:t>    </a:t>
            </a:r>
            <a:br/>
            <a:r>
              <a:t>    @Override</a:t>
            </a:r>
            <a:br/>
            <a:r>
              <a:t>    public List&lt;String&gt; getAllServices() {</a:t>
            </a:r>
            <a:br/>
            <a:r>
              <a:t>        return new ArrayList&lt;&gt;(subscribedServices);</a:t>
            </a:r>
            <a:br/>
            <a:r>
              <a:t>    }</a:t>
            </a:r>
            <a:br/>
            <a:r>
              <a:t>    </a:t>
            </a:r>
            <a:br/>
            <a:r>
              <a:t>    @Override</a:t>
            </a:r>
            <a:br/>
            <a:r>
              <a:t>    public void printStructure(int indent) {</a:t>
            </a:r>
            <a:br/>
            <a:r>
              <a:t>        String indentation = "  ".repeat(indent);</a:t>
            </a:r>
            <a:br/>
            <a:r>
              <a:t>        System.out.println(indentation + "👤 " + name + " (€" + baseFee + ")");</a:t>
            </a:r>
            <a:br/>
            <a:r>
              <a:t>    }</a:t>
            </a:r>
            <a:br/>
            <a:r>
              <a:t>}</a:t>
            </a:r>
          </a:p>
        </p:txBody>
      </p:sp>
    </p:spTree>
  </p:cSld>
  <p:clrMapOvr>
    <a:masterClrMapping/>
  </p:clrMapOvr>
</p:sld>
</file>

<file path=ppt/slides/slide4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rPr sz="3600" b="0">
                <a:solidFill>
                  <a:srgbClr val="444444"/>
                </a:solidFill>
                <a:latin typeface="Open Sans"/>
              </a:rPr>
              <a:t>Composite Pattern - Component Interface</a:t>
            </a:r>
          </a:p>
        </p:txBody>
      </p:sp>
      <p:sp>
        <p:nvSpPr>
          <p:cNvPr id="3" name="Subtitle 2"/>
          <p:cNvSpPr>
            <a:spLocks noGrp="1"/>
          </p:cNvSpPr>
          <p:nvPr>
            <p:ph type="subTitle"/>
          </p:nvPr>
        </p:nvSpPr>
        <p:spPr/>
        <p:txBody>
          <a:bodyPr anchor="t" tIns="152400" bIns="152400" lIns="152400" rIns="152400"/>
          <a:lstStyle/>
          <a:p/>
          <a:p>
            <a:pPr>
              <a:spcAft>
                <a:spcPts val="0"/>
              </a:spcAft>
              <a:defRPr sz="1400" b="0">
                <a:latin typeface="Source Code Pro"/>
              </a:defRPr>
            </a:pPr>
            <a:r>
              <a:t>// Component Interface</a:t>
            </a:r>
            <a:br/>
            <a:r>
              <a:t>public abstract class TelecomEntity {</a:t>
            </a:r>
            <a:br/>
            <a:r>
              <a:t>    protected String name;</a:t>
            </a:r>
            <a:br/>
            <a:r>
              <a:t>    protected String entityId;</a:t>
            </a:r>
            <a:br/>
            <a:r>
              <a:t>    </a:t>
            </a:r>
            <a:br/>
            <a:r>
              <a:t>    public TelecomEntity(String name, String entityId) {</a:t>
            </a:r>
            <a:br/>
            <a:r>
              <a:t>        this.name = name;</a:t>
            </a:r>
            <a:br/>
            <a:r>
              <a:t>        this.entityId = entityId;</a:t>
            </a:r>
            <a:br/>
            <a:r>
              <a:t>    }</a:t>
            </a:r>
            <a:br/>
            <a:r>
              <a:t>    </a:t>
            </a:r>
            <a:br/>
            <a:r>
              <a:t>    // Operationen für alle Entities</a:t>
            </a:r>
            <a:br/>
            <a:r>
              <a:t>    public abstract BigDecimal calculateTotalCost();</a:t>
            </a:r>
            <a:br/>
            <a:r>
              <a:t>    public abstract int getServiceCount();</a:t>
            </a:r>
            <a:br/>
            <a:r>
              <a:t>    public abstract List&lt;String&gt; getAllServices();</a:t>
            </a:r>
            <a:br/>
            <a:r>
              <a:t>    public abstract void printStructure(int indent);</a:t>
            </a:r>
            <a:br/>
            <a:r>
              <a:t>    </a:t>
            </a:r>
            <a:br/>
            <a:r>
              <a:t>    // Composite-spezifische Operationen (default implementation)</a:t>
            </a:r>
            <a:br/>
            <a:r>
              <a:t>    public void addEntity(TelecomEntity entity) {</a:t>
            </a:r>
            <a:br/>
            <a:r>
              <a:t>        throw new UnsupportedOperationException("Cannot add to leaf entity");</a:t>
            </a:r>
            <a:br/>
            <a:r>
              <a:t>    }</a:t>
            </a:r>
            <a:br/>
            <a:r>
              <a:t>    </a:t>
            </a:r>
            <a:br/>
            <a:r>
              <a:t>    public void removeEntity(TelecomEntity entity) {</a:t>
            </a:r>
            <a:br/>
            <a:r>
              <a:t>        throw new UnsupportedOperationException("Cannot remove from leaf entity");</a:t>
            </a:r>
            <a:br/>
            <a:r>
              <a:t>    }</a:t>
            </a:r>
            <a:br/>
            <a:r>
              <a:t>    </a:t>
            </a:r>
            <a:br/>
            <a:r>
              <a:t>    public List&lt;TelecomEntity&gt; getChildren() {</a:t>
            </a:r>
            <a:br/>
            <a:r>
              <a:t>        return Collections.emptyList();</a:t>
            </a:r>
            <a:br/>
            <a:r>
              <a:t>    }</a:t>
            </a:r>
            <a:br/>
            <a:r>
              <a:t>    </a:t>
            </a:r>
            <a:br/>
            <a:r>
              <a:t>    // Getter</a:t>
            </a:r>
            <a:br/>
            <a:r>
              <a:t>    public String getName() { return name; }</a:t>
            </a:r>
            <a:br/>
            <a:r>
              <a:t>    public String getEntityId() { return entityId; }</a:t>
            </a:r>
            <a:br/>
            <a:r>
              <a:t>}</a:t>
            </a:r>
            <a:br/>
            <a:br/>
            <a:r>
              <a:t>// Leaf - Individual Customer/Service</a:t>
            </a:r>
            <a:br/>
            <a:r>
              <a:t>public class IndividualCustomer extends TelecomEntity {</a:t>
            </a:r>
            <a:br/>
            <a:r>
              <a:t>    private BigDecimal baseFee;</a:t>
            </a:r>
            <a:br/>
            <a:r>
              <a:t>    private List&lt;String&gt; subscribedServices;</a:t>
            </a:r>
            <a:br/>
            <a:r>
              <a:t>    </a:t>
            </a:r>
            <a:br/>
            <a:r>
              <a:t>    public IndividualCustomer(String name, String customerId, BigDecimal baseFee) {</a:t>
            </a:r>
            <a:br/>
            <a:r>
              <a:t>        super(name, customerId);</a:t>
            </a:r>
            <a:br/>
            <a:r>
              <a:t>        this.baseFee = baseFee;</a:t>
            </a:r>
            <a:br/>
            <a:r>
              <a:t>        this.subscribedServices = new ArrayList&lt;&gt;();</a:t>
            </a:r>
            <a:br/>
            <a:r>
              <a:t>    }</a:t>
            </a:r>
            <a:br/>
            <a:r>
              <a:t>    </a:t>
            </a:r>
            <a:br/>
            <a:r>
              <a:t>    @Override</a:t>
            </a:r>
            <a:br/>
            <a:r>
              <a:t>    public BigDecimal calculateTotalCost() {</a:t>
            </a:r>
            <a:br/>
            <a:r>
              <a:t>        return baseFee;</a:t>
            </a:r>
            <a:br/>
            <a:r>
              <a:t>    }</a:t>
            </a:r>
            <a:br/>
            <a:r>
              <a:t>    </a:t>
            </a:r>
            <a:br/>
            <a:r>
              <a:t>    @Override</a:t>
            </a:r>
            <a:br/>
            <a:r>
              <a:t>    public int getServiceCount() {</a:t>
            </a:r>
            <a:br/>
            <a:r>
              <a:t>        return subscribedServices.size();</a:t>
            </a:r>
            <a:br/>
            <a:r>
              <a:t>    }</a:t>
            </a:r>
            <a:br/>
            <a:r>
              <a:t>    </a:t>
            </a:r>
            <a:br/>
            <a:r>
              <a:t>    @Override</a:t>
            </a:r>
            <a:br/>
            <a:r>
              <a:t>    public List&lt;String&gt; getAllServices() {</a:t>
            </a:r>
            <a:br/>
            <a:r>
              <a:t>        return new ArrayList&lt;&gt;(subscribedServices);</a:t>
            </a:r>
            <a:br/>
            <a:r>
              <a:t>    }</a:t>
            </a:r>
            <a:br/>
            <a:r>
              <a:t>    </a:t>
            </a:r>
            <a:br/>
            <a:r>
              <a:t>    @Override</a:t>
            </a:r>
            <a:br/>
            <a:r>
              <a:t>    public void printStructure(int indent) {</a:t>
            </a:r>
            <a:br/>
            <a:r>
              <a:t>        String indentation = "  ".repeat(indent);</a:t>
            </a:r>
            <a:br/>
            <a:r>
              <a:t>        System.out.println(indentation + "👤 " + name + " (€" + baseFee + ")");</a:t>
            </a:r>
            <a:br/>
            <a:r>
              <a:t>    }</a:t>
            </a:r>
            <a:br/>
            <a:r>
              <a:t>}</a:t>
            </a:r>
          </a:p>
        </p:txBody>
      </p:sp>
    </p:spTree>
  </p:cSld>
  <p:clrMapOvr>
    <a:masterClrMapping/>
  </p:clrMapOvr>
</p:sld>
</file>

<file path=ppt/slides/slide4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rPr sz="3600" b="0">
                <a:solidFill>
                  <a:srgbClr val="444444"/>
                </a:solidFill>
                <a:latin typeface="Open Sans"/>
              </a:rPr>
              <a:t>Composite Pattern - Composite Implementation</a:t>
            </a:r>
          </a:p>
        </p:txBody>
      </p:sp>
      <p:sp>
        <p:nvSpPr>
          <p:cNvPr id="3" name="Subtitle 2"/>
          <p:cNvSpPr>
            <a:spLocks noGrp="1"/>
          </p:cNvSpPr>
          <p:nvPr>
            <p:ph type="subTitle"/>
          </p:nvPr>
        </p:nvSpPr>
        <p:spPr/>
        <p:txBody>
          <a:bodyPr anchor="t" tIns="152400" bIns="152400" lIns="152400" rIns="152400"/>
          <a:lstStyle/>
          <a:p/>
          <a:p>
            <a:pPr>
              <a:spcAft>
                <a:spcPts val="0"/>
              </a:spcAft>
              <a:defRPr sz="1400" b="0">
                <a:latin typeface="Source Code Pro"/>
              </a:defRPr>
            </a:pPr>
            <a:r>
              <a:t>// Composite - Organization/Service Package</a:t>
            </a:r>
            <a:br/>
            <a:r>
              <a:t>public class CorporateCustomer extends TelecomEntity {</a:t>
            </a:r>
            <a:br/>
            <a:r>
              <a:t>    private List&lt;TelecomEntity&gt; children;</a:t>
            </a:r>
            <a:br/>
            <a:r>
              <a:t>    private BigDecimal managementFee;</a:t>
            </a:r>
            <a:br/>
            <a:r>
              <a:t>    </a:t>
            </a:r>
            <a:br/>
            <a:r>
              <a:t>    public CorporateCustomer(String name, String customerId, BigDecimal managementFee) {</a:t>
            </a:r>
            <a:br/>
            <a:r>
              <a:t>        super(name, customerId);</a:t>
            </a:r>
            <a:br/>
            <a:r>
              <a:t>        this.children = new ArrayList&lt;&gt;();</a:t>
            </a:r>
            <a:br/>
            <a:r>
              <a:t>        this.managementFee = managementFee;</a:t>
            </a:r>
            <a:br/>
            <a:r>
              <a:t>    }</a:t>
            </a:r>
            <a:br/>
            <a:r>
              <a:t>    </a:t>
            </a:r>
            <a:br/>
            <a:r>
              <a:t>    @Override</a:t>
            </a:r>
            <a:br/>
            <a:r>
              <a:t>    public void addEntity(TelecomEntity entity) {</a:t>
            </a:r>
            <a:br/>
            <a:r>
              <a:t>        children.add(entity);</a:t>
            </a:r>
            <a:br/>
            <a:r>
              <a:t>    }</a:t>
            </a:r>
            <a:br/>
            <a:r>
              <a:t>    </a:t>
            </a:r>
            <a:br/>
            <a:r>
              <a:t>    @Override</a:t>
            </a:r>
            <a:br/>
            <a:r>
              <a:t>    public void removeEntity(TelecomEntity entity) {</a:t>
            </a:r>
            <a:br/>
            <a:r>
              <a:t>        children.remove(entity);</a:t>
            </a:r>
            <a:br/>
            <a:r>
              <a:t>    }</a:t>
            </a:r>
            <a:br/>
            <a:r>
              <a:t>    </a:t>
            </a:r>
            <a:br/>
            <a:r>
              <a:t>    @Override</a:t>
            </a:r>
            <a:br/>
            <a:r>
              <a:t>    public List&lt;TelecomEntity&gt; getChildren() {</a:t>
            </a:r>
            <a:br/>
            <a:r>
              <a:t>        return new ArrayList&lt;&gt;(children);</a:t>
            </a:r>
            <a:br/>
            <a:r>
              <a:t>    }</a:t>
            </a:r>
            <a:br/>
            <a:r>
              <a:t>    </a:t>
            </a:r>
            <a:br/>
            <a:r>
              <a:t>    @Override</a:t>
            </a:r>
            <a:br/>
            <a:r>
              <a:t>    public BigDecimal calculateTotalCost() {</a:t>
            </a:r>
            <a:br/>
            <a:r>
              <a:t>        BigDecimal total = managementFee;</a:t>
            </a:r>
            <a:br/>
            <a:r>
              <a:t>        for (TelecomEntity child : children) {</a:t>
            </a:r>
            <a:br/>
            <a:r>
              <a:t>            total = total.add(child.calculateTotalCost());</a:t>
            </a:r>
            <a:br/>
            <a:r>
              <a:t>        }</a:t>
            </a:r>
            <a:br/>
            <a:r>
              <a:t>        return total;</a:t>
            </a:r>
            <a:br/>
            <a:r>
              <a:t>    }</a:t>
            </a:r>
            <a:br/>
            <a:r>
              <a:t>    </a:t>
            </a:r>
            <a:br/>
            <a:r>
              <a:t>    @Override</a:t>
            </a:r>
            <a:br/>
            <a:r>
              <a:t>    public int getServiceCount() {</a:t>
            </a:r>
            <a:br/>
            <a:r>
              <a:t>        int total = 0;</a:t>
            </a:r>
            <a:br/>
            <a:r>
              <a:t>        for (TelecomEntity child : children) {</a:t>
            </a:r>
            <a:br/>
            <a:r>
              <a:t>            total += child.getServiceCount();</a:t>
            </a:r>
            <a:br/>
            <a:r>
              <a:t>        }</a:t>
            </a:r>
            <a:br/>
            <a:r>
              <a:t>        return total;</a:t>
            </a:r>
            <a:br/>
            <a:r>
              <a:t>    }</a:t>
            </a:r>
            <a:br/>
            <a:r>
              <a:t>    </a:t>
            </a:r>
            <a:br/>
            <a:r>
              <a:t>    @Override</a:t>
            </a:r>
            <a:br/>
            <a:r>
              <a:t>    public List&lt;String&gt; getAllServices() {</a:t>
            </a:r>
            <a:br/>
            <a:r>
              <a:t>        List&lt;String&gt; allServices = new ArrayList&lt;&gt;();</a:t>
            </a:r>
            <a:br/>
            <a:r>
              <a:t>        for (TelecomEntity child : children) {</a:t>
            </a:r>
            <a:br/>
            <a:r>
              <a:t>            allServices.addAll(child.getAllServices());</a:t>
            </a:r>
            <a:br/>
            <a:r>
              <a:t>        }</a:t>
            </a:r>
            <a:br/>
            <a:r>
              <a:t>        return allServices;</a:t>
            </a:r>
            <a:br/>
            <a:r>
              <a:t>    }</a:t>
            </a:r>
            <a:br/>
            <a:r>
              <a:t>    </a:t>
            </a:r>
            <a:br/>
            <a:r>
              <a:t>    @Override</a:t>
            </a:r>
            <a:br/>
            <a:r>
              <a:t>    public void printStructure(int indent) {</a:t>
            </a:r>
            <a:br/>
            <a:r>
              <a:t>        String indentation = "  ".repeat(indent);</a:t>
            </a:r>
            <a:br/>
            <a:r>
              <a:t>        System.out.println(indentation + "🏢 " + name + " (Management: €" + managementFee + ")");</a:t>
            </a:r>
            <a:br/>
            <a:r>
              <a:t>        for (TelecomEntity child : children) {</a:t>
            </a:r>
            <a:br/>
            <a:r>
              <a:t>            child.printStructure(indent + 1);</a:t>
            </a:r>
            <a:br/>
            <a:r>
              <a:t>        }</a:t>
            </a:r>
            <a:br/>
            <a:r>
              <a:t>    }</a:t>
            </a:r>
            <a:br/>
            <a:r>
              <a:t>}</a:t>
            </a:r>
          </a:p>
        </p:txBody>
      </p:sp>
    </p:spTree>
  </p:cSld>
  <p:clrMapOvr>
    <a:masterClrMapping/>
  </p:clrMapOvr>
</p:sld>
</file>

<file path=ppt/slides/slide4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rPr sz="3600" b="0">
                <a:solidFill>
                  <a:srgbClr val="444444"/>
                </a:solidFill>
                <a:latin typeface="Open Sans"/>
              </a:rPr>
              <a:t>Composite Pattern - Composite Implementation</a:t>
            </a:r>
          </a:p>
        </p:txBody>
      </p:sp>
      <p:sp>
        <p:nvSpPr>
          <p:cNvPr id="3" name="Subtitle 2"/>
          <p:cNvSpPr>
            <a:spLocks noGrp="1"/>
          </p:cNvSpPr>
          <p:nvPr>
            <p:ph type="subTitle"/>
          </p:nvPr>
        </p:nvSpPr>
        <p:spPr/>
        <p:txBody>
          <a:bodyPr anchor="t" tIns="152400" bIns="152400" lIns="152400" rIns="152400"/>
          <a:lstStyle/>
          <a:p/>
          <a:p>
            <a:pPr>
              <a:spcAft>
                <a:spcPts val="0"/>
              </a:spcAft>
              <a:defRPr sz="1400" b="0">
                <a:latin typeface="Source Code Pro"/>
              </a:defRPr>
            </a:pPr>
            <a:r>
              <a:t>// Composite - Organization/Service Package</a:t>
            </a:r>
            <a:br/>
            <a:r>
              <a:t>public class CorporateCustomer extends TelecomEntity {</a:t>
            </a:r>
            <a:br/>
            <a:r>
              <a:t>    private List&lt;TelecomEntity&gt; children;</a:t>
            </a:r>
            <a:br/>
            <a:r>
              <a:t>    private BigDecimal managementFee;</a:t>
            </a:r>
            <a:br/>
            <a:r>
              <a:t>    </a:t>
            </a:r>
            <a:br/>
            <a:r>
              <a:t>    public CorporateCustomer(String name, String customerId, BigDecimal managementFee) {</a:t>
            </a:r>
            <a:br/>
            <a:r>
              <a:t>        super(name, customerId);</a:t>
            </a:r>
            <a:br/>
            <a:r>
              <a:t>        this.children = new ArrayList&lt;&gt;();</a:t>
            </a:r>
            <a:br/>
            <a:r>
              <a:t>        this.managementFee = managementFee;</a:t>
            </a:r>
            <a:br/>
            <a:r>
              <a:t>    }</a:t>
            </a:r>
            <a:br/>
            <a:r>
              <a:t>    </a:t>
            </a:r>
            <a:br/>
            <a:r>
              <a:t>    @Override</a:t>
            </a:r>
            <a:br/>
            <a:r>
              <a:t>    public void addEntity(TelecomEntity entity) {</a:t>
            </a:r>
            <a:br/>
            <a:r>
              <a:t>        children.add(entity);</a:t>
            </a:r>
            <a:br/>
            <a:r>
              <a:t>    }</a:t>
            </a:r>
            <a:br/>
            <a:r>
              <a:t>    </a:t>
            </a:r>
            <a:br/>
            <a:r>
              <a:t>    @Override</a:t>
            </a:r>
            <a:br/>
            <a:r>
              <a:t>    public void removeEntity(TelecomEntity entity) {</a:t>
            </a:r>
            <a:br/>
            <a:r>
              <a:t>        children.remove(entity);</a:t>
            </a:r>
            <a:br/>
            <a:r>
              <a:t>    }</a:t>
            </a:r>
            <a:br/>
            <a:r>
              <a:t>    </a:t>
            </a:r>
            <a:br/>
            <a:r>
              <a:t>    @Override</a:t>
            </a:r>
            <a:br/>
            <a:r>
              <a:t>    public List&lt;TelecomEntity&gt; getChildren() {</a:t>
            </a:r>
            <a:br/>
            <a:r>
              <a:t>        return new ArrayList&lt;&gt;(children);</a:t>
            </a:r>
            <a:br/>
            <a:r>
              <a:t>    }</a:t>
            </a:r>
            <a:br/>
            <a:r>
              <a:t>    </a:t>
            </a:r>
            <a:br/>
            <a:r>
              <a:t>    @Override</a:t>
            </a:r>
            <a:br/>
            <a:r>
              <a:t>    public BigDecimal calculateTotalCost() {</a:t>
            </a:r>
            <a:br/>
            <a:r>
              <a:t>        BigDecimal total = managementFee;</a:t>
            </a:r>
            <a:br/>
            <a:r>
              <a:t>        for (TelecomEntity child : children) {</a:t>
            </a:r>
            <a:br/>
            <a:r>
              <a:t>            total = total.add(child.calculateTotalCost());</a:t>
            </a:r>
            <a:br/>
            <a:r>
              <a:t>        }</a:t>
            </a:r>
            <a:br/>
            <a:r>
              <a:t>        return total;</a:t>
            </a:r>
            <a:br/>
            <a:r>
              <a:t>    }</a:t>
            </a:r>
            <a:br/>
            <a:r>
              <a:t>    </a:t>
            </a:r>
            <a:br/>
            <a:r>
              <a:t>    @Override</a:t>
            </a:r>
            <a:br/>
            <a:r>
              <a:t>    public int getServiceCount() {</a:t>
            </a:r>
            <a:br/>
            <a:r>
              <a:t>        int total = 0;</a:t>
            </a:r>
            <a:br/>
            <a:r>
              <a:t>        for (TelecomEntity child : children) {</a:t>
            </a:r>
            <a:br/>
            <a:r>
              <a:t>            total += child.getServiceCount();</a:t>
            </a:r>
            <a:br/>
            <a:r>
              <a:t>        }</a:t>
            </a:r>
            <a:br/>
            <a:r>
              <a:t>        return total;</a:t>
            </a:r>
            <a:br/>
            <a:r>
              <a:t>    }</a:t>
            </a:r>
            <a:br/>
            <a:r>
              <a:t>    </a:t>
            </a:r>
            <a:br/>
            <a:r>
              <a:t>    @Override</a:t>
            </a:r>
            <a:br/>
            <a:r>
              <a:t>    public List&lt;String&gt; getAllServices() {</a:t>
            </a:r>
            <a:br/>
            <a:r>
              <a:t>        List&lt;String&gt; allServices = new ArrayList&lt;&gt;();</a:t>
            </a:r>
            <a:br/>
            <a:r>
              <a:t>        for (TelecomEntity child : children) {</a:t>
            </a:r>
            <a:br/>
            <a:r>
              <a:t>            allServices.addAll(child.getAllServices());</a:t>
            </a:r>
            <a:br/>
            <a:r>
              <a:t>        }</a:t>
            </a:r>
            <a:br/>
            <a:r>
              <a:t>        return allServices;</a:t>
            </a:r>
            <a:br/>
            <a:r>
              <a:t>    }</a:t>
            </a:r>
            <a:br/>
            <a:r>
              <a:t>    </a:t>
            </a:r>
            <a:br/>
            <a:r>
              <a:t>    @Override</a:t>
            </a:r>
            <a:br/>
            <a:r>
              <a:t>    public void printStructure(int indent) {</a:t>
            </a:r>
            <a:br/>
            <a:r>
              <a:t>        String indentation = "  ".repeat(indent);</a:t>
            </a:r>
            <a:br/>
            <a:r>
              <a:t>        System.out.println(indentation + "🏢 " + name + " (Management: €" + managementFee + ")");</a:t>
            </a:r>
            <a:br/>
            <a:r>
              <a:t>        for (TelecomEntity child : children) {</a:t>
            </a:r>
            <a:br/>
            <a:r>
              <a:t>            child.printStructure(indent + 1);</a:t>
            </a:r>
            <a:br/>
            <a:r>
              <a:t>        }</a:t>
            </a:r>
            <a:br/>
            <a:r>
              <a:t>    }</a:t>
            </a:r>
            <a:br/>
            <a:r>
              <a:t>}</a:t>
            </a:r>
          </a:p>
        </p:txBody>
      </p:sp>
    </p:spTree>
  </p:cSld>
  <p:clrMapOvr>
    <a:masterClrMapping/>
  </p:clrMapOvr>
</p:sld>
</file>

<file path=ppt/slides/slide4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rPr sz="3600" b="0">
                <a:solidFill>
                  <a:srgbClr val="444444"/>
                </a:solidFill>
                <a:latin typeface="Open Sans"/>
              </a:rPr>
              <a:t>Composite Pattern - Usage Example</a:t>
            </a:r>
          </a:p>
        </p:txBody>
      </p:sp>
      <p:sp>
        <p:nvSpPr>
          <p:cNvPr id="3" name="Subtitle 2"/>
          <p:cNvSpPr>
            <a:spLocks noGrp="1"/>
          </p:cNvSpPr>
          <p:nvPr>
            <p:ph type="subTitle"/>
          </p:nvPr>
        </p:nvSpPr>
        <p:spPr/>
        <p:txBody>
          <a:bodyPr anchor="t" tIns="152400" bIns="152400" lIns="152400" rIns="152400"/>
          <a:lstStyle/>
          <a:p/>
          <a:p>
            <a:pPr>
              <a:spcAft>
                <a:spcPts val="0"/>
              </a:spcAft>
              <a:defRPr sz="1400" b="0">
                <a:latin typeface="Source Code Pro"/>
              </a:defRPr>
            </a:pPr>
            <a:r>
              <a:t>// Usage Example - Building Hierarchy</a:t>
            </a:r>
            <a:br/>
            <a:r>
              <a:t>public class CompositePatternDemo {</a:t>
            </a:r>
            <a:br/>
            <a:r>
              <a:t>    public static void main(String[] args) {</a:t>
            </a:r>
            <a:br/>
            <a:r>
              <a:t>        // Individual customers</a:t>
            </a:r>
            <a:br/>
            <a:r>
              <a:t>        TelecomEntity individual1 = new IndividualCustomer("Max Mustermann", "IND001", </a:t>
            </a:r>
            <a:br/>
            <a:r>
              <a:t>            new BigDecimal("29.99"));</a:t>
            </a:r>
            <a:br/>
            <a:r>
              <a:t>        TelecomEntity individual2 = new IndividualCustomer("Anna Schmidt", "IND002", </a:t>
            </a:r>
            <a:br/>
            <a:r>
              <a:t>            new BigDecimal("49.99"));</a:t>
            </a:r>
            <a:br/>
            <a:r>
              <a:t>        </a:t>
            </a:r>
            <a:br/>
            <a:r>
              <a:t>        // Small department</a:t>
            </a:r>
            <a:br/>
            <a:r>
              <a:t>        CorporateCustomer itDepartment = new CorporateCustomer("IT Department", "DEPT001", </a:t>
            </a:r>
            <a:br/>
            <a:r>
              <a:t>            new BigDecimal("100.00"));</a:t>
            </a:r>
            <a:br/>
            <a:r>
              <a:t>        itDepartment.addEntity(individual1);</a:t>
            </a:r>
            <a:br/>
            <a:r>
              <a:t>        itDepartment.addEntity(individual2);</a:t>
            </a:r>
            <a:br/>
            <a:r>
              <a:t>        </a:t>
            </a:r>
            <a:br/>
            <a:r>
              <a:t>        // Large corporation</a:t>
            </a:r>
            <a:br/>
            <a:r>
              <a:t>        CorporateCustomer telekomCorp = new CorporateCustomer("Telekom AG", "CORP001", </a:t>
            </a:r>
            <a:br/>
            <a:r>
              <a:t>            new BigDecimal("500.00"));</a:t>
            </a:r>
            <a:br/>
            <a:r>
              <a:t>        telekomCorp.addEntity(itDepartment);</a:t>
            </a:r>
            <a:br/>
            <a:r>
              <a:t>        </a:t>
            </a:r>
            <a:br/>
            <a:r>
              <a:t>        // Add more departments</a:t>
            </a:r>
            <a:br/>
            <a:r>
              <a:t>        CorporateCustomer hrDepartment = new CorporateCustomer("HR Department", "DEPT002", </a:t>
            </a:r>
            <a:br/>
            <a:r>
              <a:t>            new BigDecimal("80.00"));</a:t>
            </a:r>
            <a:br/>
            <a:r>
              <a:t>        hrDepartment.addEntity(new IndividualCustomer("HR Manager", "IND003", </a:t>
            </a:r>
            <a:br/>
            <a:r>
              <a:t>            new BigDecimal("39.99")));</a:t>
            </a:r>
            <a:br/>
            <a:r>
              <a:t>        telekomCorp.addEntity(hrDepartment);</a:t>
            </a:r>
            <a:br/>
            <a:r>
              <a:t>        </a:t>
            </a:r>
            <a:br/>
            <a:r>
              <a:t>        // Client treats all entities uniformly</a:t>
            </a:r>
            <a:br/>
            <a:r>
              <a:t>        System.out.println("Structure:");</a:t>
            </a:r>
            <a:br/>
            <a:r>
              <a:t>        telekomCorp.printStructure(0);</a:t>
            </a:r>
            <a:br/>
            <a:r>
              <a:t>        </a:t>
            </a:r>
            <a:br/>
            <a:r>
              <a:t>        System.out.println("\nTotal Cost: €" + telekomCorp.calculateTotalCost());</a:t>
            </a:r>
            <a:br/>
            <a:r>
              <a:t>        System.out.println("Total Services: " + telekomCorp.getServiceCount());</a:t>
            </a:r>
            <a:br/>
            <a:r>
              <a:t>        System.out.println("All Services: " + telekomCorp.getAllServices());</a:t>
            </a:r>
            <a:br/>
            <a:r>
              <a:t>    }</a:t>
            </a:r>
            <a:br/>
            <a:r>
              <a:t>}</a:t>
            </a:r>
            <a:br/>
            <a:br/>
            <a:r>
              <a:t>// Output:</a:t>
            </a:r>
            <a:br/>
            <a:r>
              <a:t>// 🏢 Telekom AG (Management: €500)</a:t>
            </a:r>
            <a:br/>
            <a:r>
              <a:t>//   🏢 IT Department (Management: €100)</a:t>
            </a:r>
            <a:br/>
            <a:r>
              <a:t>//     👤 Max Mustermann (€29.99)</a:t>
            </a:r>
            <a:br/>
            <a:r>
              <a:t>//     👤 Anna Schmidt (€49.99)</a:t>
            </a:r>
            <a:br/>
            <a:r>
              <a:t>//   🏢 HR Department (Management: €80)</a:t>
            </a:r>
            <a:br/>
            <a:r>
              <a:t>//     👤 HR Manager (€39.99)</a:t>
            </a:r>
            <a:br/>
            <a:r>
              <a:t>//</a:t>
            </a:r>
            <a:br/>
            <a:r>
              <a:t>// Total Cost: €799.97</a:t>
            </a:r>
          </a:p>
        </p:txBody>
      </p:sp>
    </p:spTree>
  </p:cSld>
  <p:clrMapOvr>
    <a:masterClrMapping/>
  </p:clrMapOvr>
</p:sld>
</file>

<file path=ppt/slides/slide4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rPr sz="3600" b="0">
                <a:solidFill>
                  <a:srgbClr val="444444"/>
                </a:solidFill>
                <a:latin typeface="Open Sans"/>
              </a:rPr>
              <a:t>Composite Pattern - Usage Example</a:t>
            </a:r>
          </a:p>
        </p:txBody>
      </p:sp>
      <p:sp>
        <p:nvSpPr>
          <p:cNvPr id="3" name="Subtitle 2"/>
          <p:cNvSpPr>
            <a:spLocks noGrp="1"/>
          </p:cNvSpPr>
          <p:nvPr>
            <p:ph type="subTitle"/>
          </p:nvPr>
        </p:nvSpPr>
        <p:spPr/>
        <p:txBody>
          <a:bodyPr anchor="t" tIns="152400" bIns="152400" lIns="152400" rIns="152400"/>
          <a:lstStyle/>
          <a:p/>
          <a:p>
            <a:pPr>
              <a:spcAft>
                <a:spcPts val="0"/>
              </a:spcAft>
              <a:defRPr sz="1400" b="0">
                <a:latin typeface="Source Code Pro"/>
              </a:defRPr>
            </a:pPr>
            <a:r>
              <a:t>// Usage Example - Building Hierarchy</a:t>
            </a:r>
            <a:br/>
            <a:r>
              <a:t>public class CompositePatternDemo {</a:t>
            </a:r>
            <a:br/>
            <a:r>
              <a:t>    public static void main(String[] args) {</a:t>
            </a:r>
            <a:br/>
            <a:r>
              <a:t>        // Individual customers</a:t>
            </a:r>
            <a:br/>
            <a:r>
              <a:t>        TelecomEntity individual1 = new IndividualCustomer("Max Mustermann", "IND001", </a:t>
            </a:r>
            <a:br/>
            <a:r>
              <a:t>            new BigDecimal("29.99"));</a:t>
            </a:r>
            <a:br/>
            <a:r>
              <a:t>        TelecomEntity individual2 = new IndividualCustomer("Anna Schmidt", "IND002", </a:t>
            </a:r>
            <a:br/>
            <a:r>
              <a:t>            new BigDecimal("49.99"));</a:t>
            </a:r>
            <a:br/>
            <a:r>
              <a:t>        </a:t>
            </a:r>
            <a:br/>
            <a:r>
              <a:t>        // Small department</a:t>
            </a:r>
            <a:br/>
            <a:r>
              <a:t>        CorporateCustomer itDepartment = new CorporateCustomer("IT Department", "DEPT001", </a:t>
            </a:r>
            <a:br/>
            <a:r>
              <a:t>            new BigDecimal("100.00"));</a:t>
            </a:r>
            <a:br/>
            <a:r>
              <a:t>        itDepartment.addEntity(individual1);</a:t>
            </a:r>
            <a:br/>
            <a:r>
              <a:t>        itDepartment.addEntity(individual2);</a:t>
            </a:r>
            <a:br/>
            <a:r>
              <a:t>        </a:t>
            </a:r>
            <a:br/>
            <a:r>
              <a:t>        // Large corporation</a:t>
            </a:r>
            <a:br/>
            <a:r>
              <a:t>        CorporateCustomer telekomCorp = new CorporateCustomer("Telekom AG", "CORP001", </a:t>
            </a:r>
            <a:br/>
            <a:r>
              <a:t>            new BigDecimal("500.00"));</a:t>
            </a:r>
            <a:br/>
            <a:r>
              <a:t>        telekomCorp.addEntity(itDepartment);</a:t>
            </a:r>
            <a:br/>
            <a:r>
              <a:t>        </a:t>
            </a:r>
            <a:br/>
            <a:r>
              <a:t>        // Add more departments</a:t>
            </a:r>
            <a:br/>
            <a:r>
              <a:t>        CorporateCustomer hrDepartment = new CorporateCustomer("HR Department", "DEPT002", </a:t>
            </a:r>
            <a:br/>
            <a:r>
              <a:t>            new BigDecimal("80.00"));</a:t>
            </a:r>
            <a:br/>
            <a:r>
              <a:t>        hrDepartment.addEntity(new IndividualCustomer("HR Manager", "IND003", </a:t>
            </a:r>
            <a:br/>
            <a:r>
              <a:t>            new BigDecimal("39.99")));</a:t>
            </a:r>
            <a:br/>
            <a:r>
              <a:t>        telekomCorp.addEntity(hrDepartment);</a:t>
            </a:r>
            <a:br/>
            <a:r>
              <a:t>        </a:t>
            </a:r>
            <a:br/>
            <a:r>
              <a:t>        // Client treats all entities uniformly</a:t>
            </a:r>
            <a:br/>
            <a:r>
              <a:t>        System.out.println("Structure:");</a:t>
            </a:r>
            <a:br/>
            <a:r>
              <a:t>        telekomCorp.printStructure(0);</a:t>
            </a:r>
            <a:br/>
            <a:r>
              <a:t>        </a:t>
            </a:r>
            <a:br/>
            <a:r>
              <a:t>        System.out.println("\nTotal Cost: €" + telekomCorp.calculateTotalCost());</a:t>
            </a:r>
            <a:br/>
            <a:r>
              <a:t>        System.out.println("Total Services: " + telekomCorp.getServiceCount());</a:t>
            </a:r>
            <a:br/>
            <a:r>
              <a:t>        System.out.println("All Services: " + telekomCorp.getAllServices());</a:t>
            </a:r>
            <a:br/>
            <a:r>
              <a:t>    }</a:t>
            </a:r>
            <a:br/>
            <a:r>
              <a:t>}</a:t>
            </a:r>
            <a:br/>
            <a:br/>
            <a:r>
              <a:t>// Output:</a:t>
            </a:r>
            <a:br/>
            <a:r>
              <a:t>// 🏢 Telekom AG (Management: €500)</a:t>
            </a:r>
            <a:br/>
            <a:r>
              <a:t>//   🏢 IT Department (Management: €100)</a:t>
            </a:r>
            <a:br/>
            <a:r>
              <a:t>//     👤 Max Mustermann (€29.99)</a:t>
            </a:r>
            <a:br/>
            <a:r>
              <a:t>//     👤 Anna Schmidt (€49.99)</a:t>
            </a:r>
            <a:br/>
            <a:r>
              <a:t>//   🏢 HR Department (Management: €80)</a:t>
            </a:r>
            <a:br/>
            <a:r>
              <a:t>//     👤 HR Manager (€39.99)</a:t>
            </a:r>
            <a:br/>
            <a:r>
              <a:t>//</a:t>
            </a:r>
            <a:br/>
            <a:r>
              <a:t>// Total Cost: €799.97</a:t>
            </a:r>
          </a:p>
        </p:txBody>
      </p:sp>
    </p:spTree>
  </p:cSld>
  <p:clrMapOvr>
    <a:masterClrMapping/>
  </p:clrMapOvr>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rPr sz="3600" b="0">
                <a:solidFill>
                  <a:srgbClr val="444444"/>
                </a:solidFill>
                <a:latin typeface="Open Sans"/>
              </a:rPr>
              <a:t>Lernziele des Workshops</a:t>
            </a:r>
          </a:p>
        </p:txBody>
      </p:sp>
      <p:sp>
        <p:nvSpPr>
          <p:cNvPr id="3" name="Subtitle 2"/>
          <p:cNvSpPr>
            <a:spLocks noGrp="1"/>
          </p:cNvSpPr>
          <p:nvPr>
            <p:ph type="subTitle"/>
          </p:nvPr>
        </p:nvSpPr>
        <p:spPr/>
        <p:txBody>
          <a:bodyPr anchor="t" tIns="152400" bIns="152400" lIns="152400" rIns="152400"/>
          <a:lstStyle/>
          <a:p/>
          <a:p>
            <a:pPr>
              <a:spcBef>
                <a:spcPts val="0"/>
              </a:spcBef>
              <a:spcAft>
                <a:spcPts val="1000"/>
              </a:spcAft>
              <a:defRPr sz="1800">
                <a:latin typeface="Open Sans Light"/>
              </a:defRPr>
            </a:pPr>
            <a:r>
              <a:t>Software-Architektur Grundprinzipien verstehen und anwenden</a:t>
            </a:r>
          </a:p>
          <a:p>
            <a:pPr>
              <a:spcBef>
                <a:spcPts val="400"/>
              </a:spcBef>
              <a:spcAft>
                <a:spcPts val="1000"/>
              </a:spcAft>
              <a:defRPr sz="1800">
                <a:latin typeface="Open Sans Light"/>
              </a:defRPr>
            </a:pPr>
            <a:r>
              <a:t>Clean Architecture Konzepte für wartbare Systeme</a:t>
            </a:r>
          </a:p>
          <a:p>
            <a:pPr>
              <a:spcBef>
                <a:spcPts val="400"/>
              </a:spcBef>
              <a:spcAft>
                <a:spcPts val="1000"/>
              </a:spcAft>
              <a:defRPr sz="1800">
                <a:latin typeface="Open Sans Light"/>
              </a:defRPr>
            </a:pPr>
            <a:r>
              <a:t>SOLID Prinzipien als Fundament für guten Code</a:t>
            </a:r>
          </a:p>
          <a:p>
            <a:pPr>
              <a:spcBef>
                <a:spcPts val="400"/>
              </a:spcBef>
              <a:spcAft>
                <a:spcPts val="1000"/>
              </a:spcAft>
              <a:defRPr sz="1800">
                <a:latin typeface="Open Sans Light"/>
              </a:defRPr>
            </a:pPr>
            <a:r>
              <a:t>Design Patterns als bewährte Lösungsmuster</a:t>
            </a:r>
          </a:p>
          <a:p>
            <a:pPr>
              <a:spcBef>
                <a:spcPts val="400"/>
              </a:spcBef>
              <a:spcAft>
                <a:spcPts val="1000"/>
              </a:spcAft>
              <a:defRPr sz="1800">
                <a:latin typeface="Open Sans Light"/>
              </a:defRPr>
            </a:pPr>
            <a:r>
              <a:t>Code-Smells erkennen und vermeiden lernen</a:t>
            </a:r>
          </a:p>
          <a:p>
            <a:pPr>
              <a:spcBef>
                <a:spcPts val="400"/>
              </a:spcBef>
              <a:spcAft>
                <a:spcPts val="1000"/>
              </a:spcAft>
              <a:defRPr sz="1800">
                <a:latin typeface="Open Sans Light"/>
              </a:defRPr>
            </a:pPr>
            <a:r>
              <a:t>Telekom-spezifische Architektur-Herausforderungen lösen</a:t>
            </a:r>
          </a:p>
        </p:txBody>
      </p:sp>
    </p:spTree>
  </p:cSld>
  <p:clrMapOvr>
    <a:masterClrMapping/>
  </p:clrMapOvr>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rPr sz="3600" b="0">
                <a:solidFill>
                  <a:srgbClr val="444444"/>
                </a:solidFill>
                <a:latin typeface="Open Sans"/>
              </a:rPr>
              <a:t>Lernziele des Workshops</a:t>
            </a:r>
          </a:p>
        </p:txBody>
      </p:sp>
      <p:sp>
        <p:nvSpPr>
          <p:cNvPr id="3" name="Subtitle 2"/>
          <p:cNvSpPr>
            <a:spLocks noGrp="1"/>
          </p:cNvSpPr>
          <p:nvPr>
            <p:ph type="subTitle"/>
          </p:nvPr>
        </p:nvSpPr>
        <p:spPr/>
        <p:txBody>
          <a:bodyPr anchor="t" tIns="152400" bIns="152400" lIns="152400" rIns="152400"/>
          <a:lstStyle/>
          <a:p/>
          <a:p>
            <a:pPr>
              <a:spcBef>
                <a:spcPts val="0"/>
              </a:spcBef>
              <a:spcAft>
                <a:spcPts val="1000"/>
              </a:spcAft>
              <a:defRPr sz="1800">
                <a:latin typeface="Open Sans Light"/>
              </a:defRPr>
            </a:pPr>
            <a:r>
              <a:t>Software-Architektur Grundprinzipien verstehen und anwenden</a:t>
            </a:r>
          </a:p>
          <a:p>
            <a:pPr>
              <a:spcBef>
                <a:spcPts val="400"/>
              </a:spcBef>
              <a:spcAft>
                <a:spcPts val="1000"/>
              </a:spcAft>
              <a:defRPr sz="1800">
                <a:latin typeface="Open Sans Light"/>
              </a:defRPr>
            </a:pPr>
            <a:r>
              <a:t>Clean Architecture Konzepte für wartbare Systeme</a:t>
            </a:r>
          </a:p>
          <a:p>
            <a:pPr>
              <a:spcBef>
                <a:spcPts val="400"/>
              </a:spcBef>
              <a:spcAft>
                <a:spcPts val="1000"/>
              </a:spcAft>
              <a:defRPr sz="1800">
                <a:latin typeface="Open Sans Light"/>
              </a:defRPr>
            </a:pPr>
            <a:r>
              <a:t>SOLID Prinzipien als Fundament für guten Code</a:t>
            </a:r>
          </a:p>
          <a:p>
            <a:pPr>
              <a:spcBef>
                <a:spcPts val="400"/>
              </a:spcBef>
              <a:spcAft>
                <a:spcPts val="1000"/>
              </a:spcAft>
              <a:defRPr sz="1800">
                <a:latin typeface="Open Sans Light"/>
              </a:defRPr>
            </a:pPr>
            <a:r>
              <a:t>Design Patterns als bewährte Lösungsmuster</a:t>
            </a:r>
          </a:p>
          <a:p>
            <a:pPr>
              <a:spcBef>
                <a:spcPts val="400"/>
              </a:spcBef>
              <a:spcAft>
                <a:spcPts val="1000"/>
              </a:spcAft>
              <a:defRPr sz="1800">
                <a:latin typeface="Open Sans Light"/>
              </a:defRPr>
            </a:pPr>
            <a:r>
              <a:t>Code-Smells erkennen und vermeiden lernen</a:t>
            </a:r>
          </a:p>
          <a:p>
            <a:pPr>
              <a:spcBef>
                <a:spcPts val="400"/>
              </a:spcBef>
              <a:spcAft>
                <a:spcPts val="1000"/>
              </a:spcAft>
              <a:defRPr sz="1800">
                <a:latin typeface="Open Sans Light"/>
              </a:defRPr>
            </a:pPr>
            <a:r>
              <a:t>Telekom-spezifische Architektur-Herausforderungen lösen</a:t>
            </a:r>
          </a:p>
        </p:txBody>
      </p:sp>
    </p:spTree>
  </p:cSld>
  <p:clrMapOvr>
    <a:masterClrMapping/>
  </p:clrMapOvr>
</p:sld>
</file>

<file path=ppt/slides/slide5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rPr sz="3600" b="0">
                <a:solidFill>
                  <a:srgbClr val="444444"/>
                </a:solidFill>
                <a:latin typeface="Open Sans"/>
              </a:rPr>
              <a:t>Decorator Pattern - Problem</a:t>
            </a:r>
          </a:p>
        </p:txBody>
      </p:sp>
      <p:sp>
        <p:nvSpPr>
          <p:cNvPr id="3" name="Subtitle 2"/>
          <p:cNvSpPr>
            <a:spLocks noGrp="1"/>
          </p:cNvSpPr>
          <p:nvPr>
            <p:ph type="subTitle"/>
          </p:nvPr>
        </p:nvSpPr>
        <p:spPr/>
        <p:txBody>
          <a:bodyPr anchor="t" tIns="152400" bIns="152400" lIns="152400" rIns="152400"/>
          <a:lstStyle/>
          <a:p/>
          <a:p>
            <a:pPr>
              <a:spcBef>
                <a:spcPts val="0"/>
              </a:spcBef>
              <a:spcAft>
                <a:spcPts val="1000"/>
              </a:spcAft>
              <a:defRPr sz="1800">
                <a:latin typeface="Open Sans Light"/>
              </a:defRPr>
            </a:pPr>
            <a:r>
              <a:t>Problem: Verhalten dynamisch zur Laufzeit erweitern</a:t>
            </a:r>
          </a:p>
          <a:p>
            <a:pPr>
              <a:spcBef>
                <a:spcPts val="400"/>
              </a:spcBef>
              <a:spcAft>
                <a:spcPts val="1000"/>
              </a:spcAft>
              <a:defRPr sz="1800">
                <a:latin typeface="Open Sans Light"/>
              </a:defRPr>
            </a:pPr>
          </a:p>
          <a:p>
            <a:pPr>
              <a:spcBef>
                <a:spcPts val="400"/>
              </a:spcBef>
              <a:spcAft>
                <a:spcPts val="1000"/>
              </a:spcAft>
              <a:defRPr sz="1800">
                <a:latin typeface="Open Sans Light"/>
              </a:defRPr>
            </a:pPr>
            <a:r>
              <a:t>Telekom-Szenario: Service-Erweiterungen</a:t>
            </a:r>
          </a:p>
          <a:p>
            <a:pPr>
              <a:spcBef>
                <a:spcPts val="400"/>
              </a:spcBef>
              <a:spcAft>
                <a:spcPts val="1000"/>
              </a:spcAft>
              <a:defRPr sz="1800">
                <a:latin typeface="Open Sans Light"/>
              </a:defRPr>
            </a:pPr>
            <a:r>
              <a:t>• Basis-DSL-Service (100 Mbit/s)</a:t>
            </a:r>
          </a:p>
          <a:p>
            <a:pPr>
              <a:spcBef>
                <a:spcPts val="400"/>
              </a:spcBef>
              <a:spcAft>
                <a:spcPts val="1000"/>
              </a:spcAft>
              <a:defRPr sz="1800">
                <a:latin typeface="Open Sans Light"/>
              </a:defRPr>
            </a:pPr>
            <a:r>
              <a:t>• Optionale Erweiterungen: IPv6, QoS, Monitoring, Backup</a:t>
            </a:r>
          </a:p>
          <a:p>
            <a:pPr>
              <a:spcBef>
                <a:spcPts val="400"/>
              </a:spcBef>
              <a:spcAft>
                <a:spcPts val="1000"/>
              </a:spcAft>
              <a:defRPr sz="1800">
                <a:latin typeface="Open Sans Light"/>
              </a:defRPr>
            </a:pPr>
            <a:r>
              <a:t>• Kunden können beliebige Kombinationen wählen</a:t>
            </a:r>
          </a:p>
          <a:p>
            <a:pPr>
              <a:spcBef>
                <a:spcPts val="400"/>
              </a:spcBef>
              <a:spcAft>
                <a:spcPts val="1000"/>
              </a:spcAft>
              <a:defRPr sz="1800">
                <a:latin typeface="Open Sans Light"/>
              </a:defRPr>
            </a:pPr>
            <a:r>
              <a:t>• Verhalten soll zur Laufzeit hinzufügbar sein</a:t>
            </a:r>
          </a:p>
          <a:p>
            <a:pPr>
              <a:spcBef>
                <a:spcPts val="400"/>
              </a:spcBef>
              <a:spcAft>
                <a:spcPts val="1000"/>
              </a:spcAft>
              <a:defRPr sz="1800">
                <a:latin typeface="Open Sans Light"/>
              </a:defRPr>
            </a:pPr>
          </a:p>
          <a:p>
            <a:pPr>
              <a:spcBef>
                <a:spcPts val="400"/>
              </a:spcBef>
              <a:spcAft>
                <a:spcPts val="1000"/>
              </a:spcAft>
              <a:defRPr sz="1800">
                <a:latin typeface="Open Sans Light"/>
              </a:defRPr>
            </a:pPr>
            <a:r>
              <a:t>Probleme mit Vererbung:</a:t>
            </a:r>
          </a:p>
          <a:p>
            <a:pPr>
              <a:spcBef>
                <a:spcPts val="400"/>
              </a:spcBef>
              <a:spcAft>
                <a:spcPts val="1000"/>
              </a:spcAft>
              <a:defRPr sz="1800">
                <a:latin typeface="Open Sans Light"/>
              </a:defRPr>
            </a:pPr>
            <a:r>
              <a:t>• 2^n Klassen für n Erweiterungen</a:t>
            </a:r>
          </a:p>
          <a:p>
            <a:pPr>
              <a:spcBef>
                <a:spcPts val="400"/>
              </a:spcBef>
              <a:spcAft>
                <a:spcPts val="1000"/>
              </a:spcAft>
              <a:defRPr sz="1800">
                <a:latin typeface="Open Sans Light"/>
              </a:defRPr>
            </a:pPr>
            <a:r>
              <a:t>• DSLServiceWithIPv6WithQoS, DSLServiceWithMonitoring...</a:t>
            </a:r>
          </a:p>
          <a:p>
            <a:pPr>
              <a:spcBef>
                <a:spcPts val="400"/>
              </a:spcBef>
              <a:spcAft>
                <a:spcPts val="1000"/>
              </a:spcAft>
              <a:defRPr sz="1800">
                <a:latin typeface="Open Sans Light"/>
              </a:defRPr>
            </a:pPr>
            <a:r>
              <a:t>• Statische Kombination zur Compile-Zeit</a:t>
            </a:r>
          </a:p>
          <a:p>
            <a:pPr>
              <a:spcBef>
                <a:spcPts val="400"/>
              </a:spcBef>
              <a:spcAft>
                <a:spcPts val="1000"/>
              </a:spcAft>
              <a:defRPr sz="1800">
                <a:latin typeface="Open Sans Light"/>
              </a:defRPr>
            </a:pPr>
            <a:r>
              <a:t>• Schwierige Wartung bei vielen Kombinationen</a:t>
            </a:r>
          </a:p>
        </p:txBody>
      </p:sp>
    </p:spTree>
  </p:cSld>
  <p:clrMapOvr>
    <a:masterClrMapping/>
  </p:clrMapOvr>
</p:sld>
</file>

<file path=ppt/slides/slide5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rPr sz="3600" b="0">
                <a:solidFill>
                  <a:srgbClr val="444444"/>
                </a:solidFill>
                <a:latin typeface="Open Sans"/>
              </a:rPr>
              <a:t>Decorator Pattern - Problem</a:t>
            </a:r>
          </a:p>
        </p:txBody>
      </p:sp>
      <p:sp>
        <p:nvSpPr>
          <p:cNvPr id="3" name="Subtitle 2"/>
          <p:cNvSpPr>
            <a:spLocks noGrp="1"/>
          </p:cNvSpPr>
          <p:nvPr>
            <p:ph type="subTitle"/>
          </p:nvPr>
        </p:nvSpPr>
        <p:spPr/>
        <p:txBody>
          <a:bodyPr anchor="t" tIns="152400" bIns="152400" lIns="152400" rIns="152400"/>
          <a:lstStyle/>
          <a:p/>
          <a:p>
            <a:pPr>
              <a:spcBef>
                <a:spcPts val="0"/>
              </a:spcBef>
              <a:spcAft>
                <a:spcPts val="1000"/>
              </a:spcAft>
              <a:defRPr sz="1800">
                <a:latin typeface="Open Sans Light"/>
              </a:defRPr>
            </a:pPr>
            <a:r>
              <a:t>Problem: Verhalten dynamisch zur Laufzeit erweitern</a:t>
            </a:r>
          </a:p>
          <a:p>
            <a:pPr>
              <a:spcBef>
                <a:spcPts val="400"/>
              </a:spcBef>
              <a:spcAft>
                <a:spcPts val="1000"/>
              </a:spcAft>
              <a:defRPr sz="1800">
                <a:latin typeface="Open Sans Light"/>
              </a:defRPr>
            </a:pPr>
          </a:p>
          <a:p>
            <a:pPr>
              <a:spcBef>
                <a:spcPts val="400"/>
              </a:spcBef>
              <a:spcAft>
                <a:spcPts val="1000"/>
              </a:spcAft>
              <a:defRPr sz="1800">
                <a:latin typeface="Open Sans Light"/>
              </a:defRPr>
            </a:pPr>
            <a:r>
              <a:t>Telekom-Szenario: Service-Erweiterungen</a:t>
            </a:r>
          </a:p>
          <a:p>
            <a:pPr>
              <a:spcBef>
                <a:spcPts val="400"/>
              </a:spcBef>
              <a:spcAft>
                <a:spcPts val="1000"/>
              </a:spcAft>
              <a:defRPr sz="1800">
                <a:latin typeface="Open Sans Light"/>
              </a:defRPr>
            </a:pPr>
            <a:r>
              <a:t>• Basis-DSL-Service (100 Mbit/s)</a:t>
            </a:r>
          </a:p>
          <a:p>
            <a:pPr>
              <a:spcBef>
                <a:spcPts val="400"/>
              </a:spcBef>
              <a:spcAft>
                <a:spcPts val="1000"/>
              </a:spcAft>
              <a:defRPr sz="1800">
                <a:latin typeface="Open Sans Light"/>
              </a:defRPr>
            </a:pPr>
            <a:r>
              <a:t>• Optionale Erweiterungen: IPv6, QoS, Monitoring, Backup</a:t>
            </a:r>
          </a:p>
          <a:p>
            <a:pPr>
              <a:spcBef>
                <a:spcPts val="400"/>
              </a:spcBef>
              <a:spcAft>
                <a:spcPts val="1000"/>
              </a:spcAft>
              <a:defRPr sz="1800">
                <a:latin typeface="Open Sans Light"/>
              </a:defRPr>
            </a:pPr>
            <a:r>
              <a:t>• Kunden können beliebige Kombinationen wählen</a:t>
            </a:r>
          </a:p>
          <a:p>
            <a:pPr>
              <a:spcBef>
                <a:spcPts val="400"/>
              </a:spcBef>
              <a:spcAft>
                <a:spcPts val="1000"/>
              </a:spcAft>
              <a:defRPr sz="1800">
                <a:latin typeface="Open Sans Light"/>
              </a:defRPr>
            </a:pPr>
            <a:r>
              <a:t>• Verhalten soll zur Laufzeit hinzufügbar sein</a:t>
            </a:r>
          </a:p>
          <a:p>
            <a:pPr>
              <a:spcBef>
                <a:spcPts val="400"/>
              </a:spcBef>
              <a:spcAft>
                <a:spcPts val="1000"/>
              </a:spcAft>
              <a:defRPr sz="1800">
                <a:latin typeface="Open Sans Light"/>
              </a:defRPr>
            </a:pPr>
          </a:p>
          <a:p>
            <a:pPr>
              <a:spcBef>
                <a:spcPts val="400"/>
              </a:spcBef>
              <a:spcAft>
                <a:spcPts val="1000"/>
              </a:spcAft>
              <a:defRPr sz="1800">
                <a:latin typeface="Open Sans Light"/>
              </a:defRPr>
            </a:pPr>
            <a:r>
              <a:t>Probleme mit Vererbung:</a:t>
            </a:r>
          </a:p>
          <a:p>
            <a:pPr>
              <a:spcBef>
                <a:spcPts val="400"/>
              </a:spcBef>
              <a:spcAft>
                <a:spcPts val="1000"/>
              </a:spcAft>
              <a:defRPr sz="1800">
                <a:latin typeface="Open Sans Light"/>
              </a:defRPr>
            </a:pPr>
            <a:r>
              <a:t>• 2^n Klassen für n Erweiterungen</a:t>
            </a:r>
          </a:p>
          <a:p>
            <a:pPr>
              <a:spcBef>
                <a:spcPts val="400"/>
              </a:spcBef>
              <a:spcAft>
                <a:spcPts val="1000"/>
              </a:spcAft>
              <a:defRPr sz="1800">
                <a:latin typeface="Open Sans Light"/>
              </a:defRPr>
            </a:pPr>
            <a:r>
              <a:t>• DSLServiceWithIPv6WithQoS, DSLServiceWithMonitoring...</a:t>
            </a:r>
          </a:p>
          <a:p>
            <a:pPr>
              <a:spcBef>
                <a:spcPts val="400"/>
              </a:spcBef>
              <a:spcAft>
                <a:spcPts val="1000"/>
              </a:spcAft>
              <a:defRPr sz="1800">
                <a:latin typeface="Open Sans Light"/>
              </a:defRPr>
            </a:pPr>
            <a:r>
              <a:t>• Statische Kombination zur Compile-Zeit</a:t>
            </a:r>
          </a:p>
          <a:p>
            <a:pPr>
              <a:spcBef>
                <a:spcPts val="400"/>
              </a:spcBef>
              <a:spcAft>
                <a:spcPts val="1000"/>
              </a:spcAft>
              <a:defRPr sz="1800">
                <a:latin typeface="Open Sans Light"/>
              </a:defRPr>
            </a:pPr>
            <a:r>
              <a:t>• Schwierige Wartung bei vielen Kombinationen</a:t>
            </a:r>
          </a:p>
        </p:txBody>
      </p:sp>
    </p:spTree>
  </p:cSld>
  <p:clrMapOvr>
    <a:masterClrMapping/>
  </p:clrMapOvr>
</p:sld>
</file>

<file path=ppt/slides/slide5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rPr sz="3600" b="0">
                <a:solidFill>
                  <a:srgbClr val="444444"/>
                </a:solidFill>
                <a:latin typeface="Open Sans"/>
              </a:rPr>
              <a:t>Decorator Pattern - Struktur</a:t>
            </a:r>
          </a:p>
        </p:txBody>
      </p:sp>
      <p:sp>
        <p:nvSpPr>
          <p:cNvPr id="3" name="Subtitle 2"/>
          <p:cNvSpPr>
            <a:spLocks noGrp="1"/>
          </p:cNvSpPr>
          <p:nvPr>
            <p:ph type="subTitle"/>
          </p:nvPr>
        </p:nvSpPr>
        <p:spPr/>
        <p:txBody>
          <a:bodyPr anchor="t" tIns="152400" bIns="152400" lIns="152400" rIns="152400"/>
          <a:lstStyle/>
          <a:p/>
          <a:p>
            <a:pPr>
              <a:spcBef>
                <a:spcPts val="0"/>
              </a:spcBef>
              <a:spcAft>
                <a:spcPts val="1000"/>
              </a:spcAft>
              <a:defRPr sz="1800">
                <a:latin typeface="Open Sans Light"/>
              </a:defRPr>
            </a:pPr>
            <a:r>
              <a:t>Decorator Pattern - Struktur:</a:t>
            </a:r>
          </a:p>
          <a:p>
            <a:pPr>
              <a:spcBef>
                <a:spcPts val="400"/>
              </a:spcBef>
              <a:spcAft>
                <a:spcPts val="1000"/>
              </a:spcAft>
              <a:defRPr sz="1800">
                <a:latin typeface="Open Sans Light"/>
              </a:defRPr>
            </a:pPr>
          </a:p>
          <a:p>
            <a:pPr>
              <a:spcBef>
                <a:spcPts val="400"/>
              </a:spcBef>
              <a:spcAft>
                <a:spcPts val="1000"/>
              </a:spcAft>
              <a:defRPr sz="1800">
                <a:latin typeface="Open Sans Light"/>
              </a:defRPr>
            </a:pPr>
            <a:r>
              <a:t>• Component - Interface für Basis-Objekt und Dekorierer</a:t>
            </a:r>
          </a:p>
          <a:p>
            <a:pPr>
              <a:spcBef>
                <a:spcPts val="400"/>
              </a:spcBef>
              <a:spcAft>
                <a:spcPts val="1000"/>
              </a:spcAft>
              <a:defRPr sz="1800">
                <a:latin typeface="Open Sans Light"/>
              </a:defRPr>
            </a:pPr>
            <a:r>
              <a:t>• Concrete Component - Basis-Implementierung</a:t>
            </a:r>
          </a:p>
          <a:p>
            <a:pPr>
              <a:spcBef>
                <a:spcPts val="400"/>
              </a:spcBef>
              <a:spcAft>
                <a:spcPts val="1000"/>
              </a:spcAft>
              <a:defRPr sz="1800">
                <a:latin typeface="Open Sans Light"/>
              </a:defRPr>
            </a:pPr>
            <a:r>
              <a:t>• Decorator - Abstrakte Basis für alle Dekorierer</a:t>
            </a:r>
          </a:p>
          <a:p>
            <a:pPr>
              <a:spcBef>
                <a:spcPts val="400"/>
              </a:spcBef>
              <a:spcAft>
                <a:spcPts val="1000"/>
              </a:spcAft>
              <a:defRPr sz="1800">
                <a:latin typeface="Open Sans Light"/>
              </a:defRPr>
            </a:pPr>
            <a:r>
              <a:t>• Concrete Decorator - Spezifische Erweiterungen</a:t>
            </a:r>
          </a:p>
          <a:p>
            <a:pPr>
              <a:spcBef>
                <a:spcPts val="400"/>
              </a:spcBef>
              <a:spcAft>
                <a:spcPts val="1000"/>
              </a:spcAft>
              <a:defRPr sz="1800">
                <a:latin typeface="Open Sans Light"/>
              </a:defRPr>
            </a:pPr>
          </a:p>
          <a:p>
            <a:pPr>
              <a:spcBef>
                <a:spcPts val="400"/>
              </a:spcBef>
              <a:spcAft>
                <a:spcPts val="1000"/>
              </a:spcAft>
              <a:defRPr sz="1800">
                <a:latin typeface="Open Sans Light"/>
              </a:defRPr>
            </a:pPr>
            <a:r>
              <a:t>Kernprinzip:</a:t>
            </a:r>
          </a:p>
          <a:p>
            <a:pPr>
              <a:spcBef>
                <a:spcPts val="400"/>
              </a:spcBef>
              <a:spcAft>
                <a:spcPts val="1000"/>
              </a:spcAft>
              <a:defRPr sz="1800">
                <a:latin typeface="Open Sans Light"/>
              </a:defRPr>
            </a:pPr>
            <a:r>
              <a:t>• Wrapper-Objekte erweitern andere Objekte</a:t>
            </a:r>
          </a:p>
          <a:p>
            <a:pPr>
              <a:spcBef>
                <a:spcPts val="400"/>
              </a:spcBef>
              <a:spcAft>
                <a:spcPts val="1000"/>
              </a:spcAft>
              <a:defRPr sz="1800">
                <a:latin typeface="Open Sans Light"/>
              </a:defRPr>
            </a:pPr>
            <a:r>
              <a:t>• Gleiche Schnittstelle wie das ursprüngliche Objekt</a:t>
            </a:r>
          </a:p>
          <a:p>
            <a:pPr>
              <a:spcBef>
                <a:spcPts val="400"/>
              </a:spcBef>
              <a:spcAft>
                <a:spcPts val="1000"/>
              </a:spcAft>
              <a:defRPr sz="1800">
                <a:latin typeface="Open Sans Light"/>
              </a:defRPr>
            </a:pPr>
            <a:r>
              <a:t>• Ketten von Dekorierern möglich</a:t>
            </a:r>
          </a:p>
          <a:p>
            <a:pPr>
              <a:spcBef>
                <a:spcPts val="400"/>
              </a:spcBef>
              <a:spcAft>
                <a:spcPts val="1000"/>
              </a:spcAft>
              <a:defRPr sz="1800">
                <a:latin typeface="Open Sans Light"/>
              </a:defRPr>
            </a:pPr>
            <a:r>
              <a:t>• Zur Laufzeit zusammenstellbar</a:t>
            </a:r>
          </a:p>
          <a:p>
            <a:pPr>
              <a:spcBef>
                <a:spcPts val="400"/>
              </a:spcBef>
              <a:spcAft>
                <a:spcPts val="1000"/>
              </a:spcAft>
              <a:defRPr sz="1800">
                <a:latin typeface="Open Sans Light"/>
              </a:defRPr>
            </a:pPr>
          </a:p>
          <a:p>
            <a:pPr>
              <a:spcBef>
                <a:spcPts val="400"/>
              </a:spcBef>
              <a:spcAft>
                <a:spcPts val="1000"/>
              </a:spcAft>
              <a:defRPr sz="1800">
                <a:latin typeface="Open Sans Light"/>
              </a:defRPr>
            </a:pPr>
            <a:r>
              <a:t>Vorteil: Flexible Kombination von Verhalten</a:t>
            </a:r>
          </a:p>
        </p:txBody>
      </p:sp>
    </p:spTree>
  </p:cSld>
  <p:clrMapOvr>
    <a:masterClrMapping/>
  </p:clrMapOvr>
</p:sld>
</file>

<file path=ppt/slides/slide5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rPr sz="3600" b="0">
                <a:solidFill>
                  <a:srgbClr val="444444"/>
                </a:solidFill>
                <a:latin typeface="Open Sans"/>
              </a:rPr>
              <a:t>Decorator Pattern - Struktur</a:t>
            </a:r>
          </a:p>
        </p:txBody>
      </p:sp>
      <p:sp>
        <p:nvSpPr>
          <p:cNvPr id="3" name="Subtitle 2"/>
          <p:cNvSpPr>
            <a:spLocks noGrp="1"/>
          </p:cNvSpPr>
          <p:nvPr>
            <p:ph type="subTitle"/>
          </p:nvPr>
        </p:nvSpPr>
        <p:spPr/>
        <p:txBody>
          <a:bodyPr anchor="t" tIns="152400" bIns="152400" lIns="152400" rIns="152400"/>
          <a:lstStyle/>
          <a:p/>
          <a:p>
            <a:pPr>
              <a:spcBef>
                <a:spcPts val="0"/>
              </a:spcBef>
              <a:spcAft>
                <a:spcPts val="1000"/>
              </a:spcAft>
              <a:defRPr sz="1800">
                <a:latin typeface="Open Sans Light"/>
              </a:defRPr>
            </a:pPr>
            <a:r>
              <a:t>Decorator Pattern - Struktur:</a:t>
            </a:r>
          </a:p>
          <a:p>
            <a:pPr>
              <a:spcBef>
                <a:spcPts val="400"/>
              </a:spcBef>
              <a:spcAft>
                <a:spcPts val="1000"/>
              </a:spcAft>
              <a:defRPr sz="1800">
                <a:latin typeface="Open Sans Light"/>
              </a:defRPr>
            </a:pPr>
          </a:p>
          <a:p>
            <a:pPr>
              <a:spcBef>
                <a:spcPts val="400"/>
              </a:spcBef>
              <a:spcAft>
                <a:spcPts val="1000"/>
              </a:spcAft>
              <a:defRPr sz="1800">
                <a:latin typeface="Open Sans Light"/>
              </a:defRPr>
            </a:pPr>
            <a:r>
              <a:t>• Component - Interface für Basis-Objekt und Dekorierer</a:t>
            </a:r>
          </a:p>
          <a:p>
            <a:pPr>
              <a:spcBef>
                <a:spcPts val="400"/>
              </a:spcBef>
              <a:spcAft>
                <a:spcPts val="1000"/>
              </a:spcAft>
              <a:defRPr sz="1800">
                <a:latin typeface="Open Sans Light"/>
              </a:defRPr>
            </a:pPr>
            <a:r>
              <a:t>• Concrete Component - Basis-Implementierung</a:t>
            </a:r>
          </a:p>
          <a:p>
            <a:pPr>
              <a:spcBef>
                <a:spcPts val="400"/>
              </a:spcBef>
              <a:spcAft>
                <a:spcPts val="1000"/>
              </a:spcAft>
              <a:defRPr sz="1800">
                <a:latin typeface="Open Sans Light"/>
              </a:defRPr>
            </a:pPr>
            <a:r>
              <a:t>• Decorator - Abstrakte Basis für alle Dekorierer</a:t>
            </a:r>
          </a:p>
          <a:p>
            <a:pPr>
              <a:spcBef>
                <a:spcPts val="400"/>
              </a:spcBef>
              <a:spcAft>
                <a:spcPts val="1000"/>
              </a:spcAft>
              <a:defRPr sz="1800">
                <a:latin typeface="Open Sans Light"/>
              </a:defRPr>
            </a:pPr>
            <a:r>
              <a:t>• Concrete Decorator - Spezifische Erweiterungen</a:t>
            </a:r>
          </a:p>
          <a:p>
            <a:pPr>
              <a:spcBef>
                <a:spcPts val="400"/>
              </a:spcBef>
              <a:spcAft>
                <a:spcPts val="1000"/>
              </a:spcAft>
              <a:defRPr sz="1800">
                <a:latin typeface="Open Sans Light"/>
              </a:defRPr>
            </a:pPr>
          </a:p>
          <a:p>
            <a:pPr>
              <a:spcBef>
                <a:spcPts val="400"/>
              </a:spcBef>
              <a:spcAft>
                <a:spcPts val="1000"/>
              </a:spcAft>
              <a:defRPr sz="1800">
                <a:latin typeface="Open Sans Light"/>
              </a:defRPr>
            </a:pPr>
            <a:r>
              <a:t>Kernprinzip:</a:t>
            </a:r>
          </a:p>
          <a:p>
            <a:pPr>
              <a:spcBef>
                <a:spcPts val="400"/>
              </a:spcBef>
              <a:spcAft>
                <a:spcPts val="1000"/>
              </a:spcAft>
              <a:defRPr sz="1800">
                <a:latin typeface="Open Sans Light"/>
              </a:defRPr>
            </a:pPr>
            <a:r>
              <a:t>• Wrapper-Objekte erweitern andere Objekte</a:t>
            </a:r>
          </a:p>
          <a:p>
            <a:pPr>
              <a:spcBef>
                <a:spcPts val="400"/>
              </a:spcBef>
              <a:spcAft>
                <a:spcPts val="1000"/>
              </a:spcAft>
              <a:defRPr sz="1800">
                <a:latin typeface="Open Sans Light"/>
              </a:defRPr>
            </a:pPr>
            <a:r>
              <a:t>• Gleiche Schnittstelle wie das ursprüngliche Objekt</a:t>
            </a:r>
          </a:p>
          <a:p>
            <a:pPr>
              <a:spcBef>
                <a:spcPts val="400"/>
              </a:spcBef>
              <a:spcAft>
                <a:spcPts val="1000"/>
              </a:spcAft>
              <a:defRPr sz="1800">
                <a:latin typeface="Open Sans Light"/>
              </a:defRPr>
            </a:pPr>
            <a:r>
              <a:t>• Ketten von Dekorierern möglich</a:t>
            </a:r>
          </a:p>
          <a:p>
            <a:pPr>
              <a:spcBef>
                <a:spcPts val="400"/>
              </a:spcBef>
              <a:spcAft>
                <a:spcPts val="1000"/>
              </a:spcAft>
              <a:defRPr sz="1800">
                <a:latin typeface="Open Sans Light"/>
              </a:defRPr>
            </a:pPr>
            <a:r>
              <a:t>• Zur Laufzeit zusammenstellbar</a:t>
            </a:r>
          </a:p>
          <a:p>
            <a:pPr>
              <a:spcBef>
                <a:spcPts val="400"/>
              </a:spcBef>
              <a:spcAft>
                <a:spcPts val="1000"/>
              </a:spcAft>
              <a:defRPr sz="1800">
                <a:latin typeface="Open Sans Light"/>
              </a:defRPr>
            </a:pPr>
          </a:p>
          <a:p>
            <a:pPr>
              <a:spcBef>
                <a:spcPts val="400"/>
              </a:spcBef>
              <a:spcAft>
                <a:spcPts val="1000"/>
              </a:spcAft>
              <a:defRPr sz="1800">
                <a:latin typeface="Open Sans Light"/>
              </a:defRPr>
            </a:pPr>
            <a:r>
              <a:t>Vorteil: Flexible Kombination von Verhalten</a:t>
            </a:r>
          </a:p>
        </p:txBody>
      </p:sp>
    </p:spTree>
  </p:cSld>
  <p:clrMapOvr>
    <a:masterClrMapping/>
  </p:clrMapOvr>
</p:sld>
</file>

<file path=ppt/slides/slide5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rPr sz="3600" b="0">
                <a:solidFill>
                  <a:srgbClr val="444444"/>
                </a:solidFill>
                <a:latin typeface="Open Sans"/>
              </a:rPr>
              <a:t>Decorator Pattern - Component &amp; Base</a:t>
            </a:r>
          </a:p>
        </p:txBody>
      </p:sp>
      <p:sp>
        <p:nvSpPr>
          <p:cNvPr id="3" name="Subtitle 2"/>
          <p:cNvSpPr>
            <a:spLocks noGrp="1"/>
          </p:cNvSpPr>
          <p:nvPr>
            <p:ph type="subTitle"/>
          </p:nvPr>
        </p:nvSpPr>
        <p:spPr/>
        <p:txBody>
          <a:bodyPr anchor="t" tIns="152400" bIns="152400" lIns="152400" rIns="152400"/>
          <a:lstStyle/>
          <a:p/>
          <a:p>
            <a:pPr>
              <a:spcAft>
                <a:spcPts val="0"/>
              </a:spcAft>
              <a:defRPr sz="1400" b="0">
                <a:latin typeface="Source Code Pro"/>
              </a:defRPr>
            </a:pPr>
            <a:r>
              <a:t>// Component Interface</a:t>
            </a:r>
            <a:br/>
            <a:r>
              <a:t>public interface TelecomService {</a:t>
            </a:r>
            <a:br/>
            <a:r>
              <a:t>    String getDescription();</a:t>
            </a:r>
            <a:br/>
            <a:r>
              <a:t>    BigDecimal getCost();</a:t>
            </a:r>
            <a:br/>
            <a:r>
              <a:t>    Map&lt;String, Object&gt; getConfiguration();</a:t>
            </a:r>
            <a:br/>
            <a:r>
              <a:t>    void activate();</a:t>
            </a:r>
            <a:br/>
            <a:r>
              <a:t>    void deactivate();</a:t>
            </a:r>
            <a:br/>
            <a:r>
              <a:t>}</a:t>
            </a:r>
            <a:br/>
            <a:br/>
            <a:r>
              <a:t>// Concrete Component - Base Service</a:t>
            </a:r>
            <a:br/>
            <a:r>
              <a:t>public class DSLBasicService implements TelecomService {</a:t>
            </a:r>
            <a:br/>
            <a:r>
              <a:t>    private String customerId;</a:t>
            </a:r>
            <a:br/>
            <a:r>
              <a:t>    private int bandwidth;</a:t>
            </a:r>
            <a:br/>
            <a:r>
              <a:t>    </a:t>
            </a:r>
            <a:br/>
            <a:r>
              <a:t>    public DSLBasicService(String customerId, int bandwidth) {</a:t>
            </a:r>
            <a:br/>
            <a:r>
              <a:t>        this.customerId = customerId;</a:t>
            </a:r>
            <a:br/>
            <a:r>
              <a:t>        this.bandwidth = bandwidth;</a:t>
            </a:r>
            <a:br/>
            <a:r>
              <a:t>    }</a:t>
            </a:r>
            <a:br/>
            <a:r>
              <a:t>    </a:t>
            </a:r>
            <a:br/>
            <a:r>
              <a:t>    @Override</a:t>
            </a:r>
            <a:br/>
            <a:r>
              <a:t>    public String getDescription() {</a:t>
            </a:r>
            <a:br/>
            <a:r>
              <a:t>        return "DSL Basic Service (" + bandwidth + " Mbit/s)";</a:t>
            </a:r>
            <a:br/>
            <a:r>
              <a:t>    }</a:t>
            </a:r>
            <a:br/>
            <a:r>
              <a:t>    </a:t>
            </a:r>
            <a:br/>
            <a:r>
              <a:t>    @Override</a:t>
            </a:r>
            <a:br/>
            <a:r>
              <a:t>    public BigDecimal getCost() {</a:t>
            </a:r>
            <a:br/>
            <a:r>
              <a:t>        return new BigDecimal("39.99");</a:t>
            </a:r>
            <a:br/>
            <a:r>
              <a:t>    }</a:t>
            </a:r>
            <a:br/>
            <a:r>
              <a:t>    </a:t>
            </a:r>
            <a:br/>
            <a:r>
              <a:t>    @Override</a:t>
            </a:r>
            <a:br/>
            <a:r>
              <a:t>    public Map&lt;String, Object&gt; getConfiguration() {</a:t>
            </a:r>
            <a:br/>
            <a:r>
              <a:t>        Map&lt;String, Object&gt; config = new HashMap&lt;&gt;();</a:t>
            </a:r>
            <a:br/>
            <a:r>
              <a:t>        config.put("customerId", customerId);</a:t>
            </a:r>
            <a:br/>
            <a:r>
              <a:t>        config.put("bandwidth", bandwidth);</a:t>
            </a:r>
            <a:br/>
            <a:r>
              <a:t>        config.put("type", "DSL_BASIC");</a:t>
            </a:r>
            <a:br/>
            <a:r>
              <a:t>        return config;</a:t>
            </a:r>
            <a:br/>
            <a:r>
              <a:t>    }</a:t>
            </a:r>
            <a:br/>
            <a:r>
              <a:t>    </a:t>
            </a:r>
            <a:br/>
            <a:r>
              <a:t>    @Override</a:t>
            </a:r>
            <a:br/>
            <a:r>
              <a:t>    public void activate() {</a:t>
            </a:r>
            <a:br/>
            <a:r>
              <a:t>        System.out.println("Activating DSL Basic Service for " + customerId);</a:t>
            </a:r>
            <a:br/>
            <a:r>
              <a:t>        // Service activation logic</a:t>
            </a:r>
            <a:br/>
            <a:r>
              <a:t>    }</a:t>
            </a:r>
            <a:br/>
            <a:r>
              <a:t>    </a:t>
            </a:r>
            <a:br/>
            <a:r>
              <a:t>    @Override</a:t>
            </a:r>
            <a:br/>
            <a:r>
              <a:t>    public void deactivate() {</a:t>
            </a:r>
            <a:br/>
            <a:r>
              <a:t>        System.out.println("Deactivating DSL Basic Service for " + customerId);</a:t>
            </a:r>
            <a:br/>
            <a:r>
              <a:t>        // Service deactivation logic</a:t>
            </a:r>
            <a:br/>
            <a:r>
              <a:t>    }</a:t>
            </a:r>
            <a:br/>
            <a:r>
              <a:t>}</a:t>
            </a:r>
          </a:p>
        </p:txBody>
      </p:sp>
    </p:spTree>
  </p:cSld>
  <p:clrMapOvr>
    <a:masterClrMapping/>
  </p:clrMapOvr>
</p:sld>
</file>

<file path=ppt/slides/slide5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rPr sz="3600" b="0">
                <a:solidFill>
                  <a:srgbClr val="444444"/>
                </a:solidFill>
                <a:latin typeface="Open Sans"/>
              </a:rPr>
              <a:t>Decorator Pattern - Component &amp; Base</a:t>
            </a:r>
          </a:p>
        </p:txBody>
      </p:sp>
      <p:sp>
        <p:nvSpPr>
          <p:cNvPr id="3" name="Subtitle 2"/>
          <p:cNvSpPr>
            <a:spLocks noGrp="1"/>
          </p:cNvSpPr>
          <p:nvPr>
            <p:ph type="subTitle"/>
          </p:nvPr>
        </p:nvSpPr>
        <p:spPr/>
        <p:txBody>
          <a:bodyPr anchor="t" tIns="152400" bIns="152400" lIns="152400" rIns="152400"/>
          <a:lstStyle/>
          <a:p/>
          <a:p>
            <a:pPr>
              <a:spcAft>
                <a:spcPts val="0"/>
              </a:spcAft>
              <a:defRPr sz="1400" b="0">
                <a:latin typeface="Source Code Pro"/>
              </a:defRPr>
            </a:pPr>
            <a:r>
              <a:t>// Component Interface</a:t>
            </a:r>
            <a:br/>
            <a:r>
              <a:t>public interface TelecomService {</a:t>
            </a:r>
            <a:br/>
            <a:r>
              <a:t>    String getDescription();</a:t>
            </a:r>
            <a:br/>
            <a:r>
              <a:t>    BigDecimal getCost();</a:t>
            </a:r>
            <a:br/>
            <a:r>
              <a:t>    Map&lt;String, Object&gt; getConfiguration();</a:t>
            </a:r>
            <a:br/>
            <a:r>
              <a:t>    void activate();</a:t>
            </a:r>
            <a:br/>
            <a:r>
              <a:t>    void deactivate();</a:t>
            </a:r>
            <a:br/>
            <a:r>
              <a:t>}</a:t>
            </a:r>
            <a:br/>
            <a:br/>
            <a:r>
              <a:t>// Concrete Component - Base Service</a:t>
            </a:r>
            <a:br/>
            <a:r>
              <a:t>public class DSLBasicService implements TelecomService {</a:t>
            </a:r>
            <a:br/>
            <a:r>
              <a:t>    private String customerId;</a:t>
            </a:r>
            <a:br/>
            <a:r>
              <a:t>    private int bandwidth;</a:t>
            </a:r>
            <a:br/>
            <a:r>
              <a:t>    </a:t>
            </a:r>
            <a:br/>
            <a:r>
              <a:t>    public DSLBasicService(String customerId, int bandwidth) {</a:t>
            </a:r>
            <a:br/>
            <a:r>
              <a:t>        this.customerId = customerId;</a:t>
            </a:r>
            <a:br/>
            <a:r>
              <a:t>        this.bandwidth = bandwidth;</a:t>
            </a:r>
            <a:br/>
            <a:r>
              <a:t>    }</a:t>
            </a:r>
            <a:br/>
            <a:r>
              <a:t>    </a:t>
            </a:r>
            <a:br/>
            <a:r>
              <a:t>    @Override</a:t>
            </a:r>
            <a:br/>
            <a:r>
              <a:t>    public String getDescription() {</a:t>
            </a:r>
            <a:br/>
            <a:r>
              <a:t>        return "DSL Basic Service (" + bandwidth + " Mbit/s)";</a:t>
            </a:r>
            <a:br/>
            <a:r>
              <a:t>    }</a:t>
            </a:r>
            <a:br/>
            <a:r>
              <a:t>    </a:t>
            </a:r>
            <a:br/>
            <a:r>
              <a:t>    @Override</a:t>
            </a:r>
            <a:br/>
            <a:r>
              <a:t>    public BigDecimal getCost() {</a:t>
            </a:r>
            <a:br/>
            <a:r>
              <a:t>        return new BigDecimal("39.99");</a:t>
            </a:r>
            <a:br/>
            <a:r>
              <a:t>    }</a:t>
            </a:r>
            <a:br/>
            <a:r>
              <a:t>    </a:t>
            </a:r>
            <a:br/>
            <a:r>
              <a:t>    @Override</a:t>
            </a:r>
            <a:br/>
            <a:r>
              <a:t>    public Map&lt;String, Object&gt; getConfiguration() {</a:t>
            </a:r>
            <a:br/>
            <a:r>
              <a:t>        Map&lt;String, Object&gt; config = new HashMap&lt;&gt;();</a:t>
            </a:r>
            <a:br/>
            <a:r>
              <a:t>        config.put("customerId", customerId);</a:t>
            </a:r>
            <a:br/>
            <a:r>
              <a:t>        config.put("bandwidth", bandwidth);</a:t>
            </a:r>
            <a:br/>
            <a:r>
              <a:t>        config.put("type", "DSL_BASIC");</a:t>
            </a:r>
            <a:br/>
            <a:r>
              <a:t>        return config;</a:t>
            </a:r>
            <a:br/>
            <a:r>
              <a:t>    }</a:t>
            </a:r>
            <a:br/>
            <a:r>
              <a:t>    </a:t>
            </a:r>
            <a:br/>
            <a:r>
              <a:t>    @Override</a:t>
            </a:r>
            <a:br/>
            <a:r>
              <a:t>    public void activate() {</a:t>
            </a:r>
            <a:br/>
            <a:r>
              <a:t>        System.out.println("Activating DSL Basic Service for " + customerId);</a:t>
            </a:r>
            <a:br/>
            <a:r>
              <a:t>        // Service activation logic</a:t>
            </a:r>
            <a:br/>
            <a:r>
              <a:t>    }</a:t>
            </a:r>
            <a:br/>
            <a:r>
              <a:t>    </a:t>
            </a:r>
            <a:br/>
            <a:r>
              <a:t>    @Override</a:t>
            </a:r>
            <a:br/>
            <a:r>
              <a:t>    public void deactivate() {</a:t>
            </a:r>
            <a:br/>
            <a:r>
              <a:t>        System.out.println("Deactivating DSL Basic Service for " + customerId);</a:t>
            </a:r>
            <a:br/>
            <a:r>
              <a:t>        // Service deactivation logic</a:t>
            </a:r>
            <a:br/>
            <a:r>
              <a:t>    }</a:t>
            </a:r>
            <a:br/>
            <a:r>
              <a:t>}</a:t>
            </a:r>
          </a:p>
        </p:txBody>
      </p:sp>
    </p:spTree>
  </p:cSld>
  <p:clrMapOvr>
    <a:masterClrMapping/>
  </p:clrMapOvr>
</p:sld>
</file>

<file path=ppt/slides/slide5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rPr sz="3600" b="0">
                <a:solidFill>
                  <a:srgbClr val="444444"/>
                </a:solidFill>
                <a:latin typeface="Open Sans"/>
              </a:rPr>
              <a:t>Decorator Pattern - Base Decorator</a:t>
            </a:r>
          </a:p>
        </p:txBody>
      </p:sp>
      <p:sp>
        <p:nvSpPr>
          <p:cNvPr id="3" name="Subtitle 2"/>
          <p:cNvSpPr>
            <a:spLocks noGrp="1"/>
          </p:cNvSpPr>
          <p:nvPr>
            <p:ph type="subTitle"/>
          </p:nvPr>
        </p:nvSpPr>
        <p:spPr/>
        <p:txBody>
          <a:bodyPr anchor="t" tIns="152400" bIns="152400" lIns="152400" rIns="152400"/>
          <a:lstStyle/>
          <a:p/>
          <a:p>
            <a:pPr>
              <a:spcAft>
                <a:spcPts val="0"/>
              </a:spcAft>
              <a:defRPr sz="1400" b="0">
                <a:latin typeface="Source Code Pro"/>
              </a:defRPr>
            </a:pPr>
            <a:r>
              <a:t>// Base Decorator</a:t>
            </a:r>
            <a:br/>
            <a:r>
              <a:t>public abstract class ServiceDecorator implements TelecomService {</a:t>
            </a:r>
            <a:br/>
            <a:r>
              <a:t>    protected TelecomService wrappedService;</a:t>
            </a:r>
            <a:br/>
            <a:r>
              <a:t>    </a:t>
            </a:r>
            <a:br/>
            <a:r>
              <a:t>    public ServiceDecorator(TelecomService service) {</a:t>
            </a:r>
            <a:br/>
            <a:r>
              <a:t>        this.wrappedService = service;</a:t>
            </a:r>
            <a:br/>
            <a:r>
              <a:t>    }</a:t>
            </a:r>
            <a:br/>
            <a:r>
              <a:t>    </a:t>
            </a:r>
            <a:br/>
            <a:r>
              <a:t>    @Override</a:t>
            </a:r>
            <a:br/>
            <a:r>
              <a:t>    public String getDescription() {</a:t>
            </a:r>
            <a:br/>
            <a:r>
              <a:t>        return wrappedService.getDescription();</a:t>
            </a:r>
            <a:br/>
            <a:r>
              <a:t>    }</a:t>
            </a:r>
            <a:br/>
            <a:r>
              <a:t>    </a:t>
            </a:r>
            <a:br/>
            <a:r>
              <a:t>    @Override</a:t>
            </a:r>
            <a:br/>
            <a:r>
              <a:t>    public BigDecimal getCost() {</a:t>
            </a:r>
            <a:br/>
            <a:r>
              <a:t>        return wrappedService.getCost();</a:t>
            </a:r>
            <a:br/>
            <a:r>
              <a:t>    }</a:t>
            </a:r>
            <a:br/>
            <a:r>
              <a:t>    </a:t>
            </a:r>
            <a:br/>
            <a:r>
              <a:t>    @Override</a:t>
            </a:r>
            <a:br/>
            <a:r>
              <a:t>    public Map&lt;String, Object&gt; getConfiguration() {</a:t>
            </a:r>
            <a:br/>
            <a:r>
              <a:t>        return new HashMap&lt;&gt;(wrappedService.getConfiguration());</a:t>
            </a:r>
            <a:br/>
            <a:r>
              <a:t>    }</a:t>
            </a:r>
            <a:br/>
            <a:r>
              <a:t>    </a:t>
            </a:r>
            <a:br/>
            <a:r>
              <a:t>    @Override</a:t>
            </a:r>
            <a:br/>
            <a:r>
              <a:t>    public void activate() {</a:t>
            </a:r>
            <a:br/>
            <a:r>
              <a:t>        wrappedService.activate();</a:t>
            </a:r>
            <a:br/>
            <a:r>
              <a:t>    }</a:t>
            </a:r>
            <a:br/>
            <a:r>
              <a:t>    </a:t>
            </a:r>
            <a:br/>
            <a:r>
              <a:t>    @Override</a:t>
            </a:r>
            <a:br/>
            <a:r>
              <a:t>    public void deactivate() {</a:t>
            </a:r>
            <a:br/>
            <a:r>
              <a:t>        wrappedService.deactivate();</a:t>
            </a:r>
            <a:br/>
            <a:r>
              <a:t>    }</a:t>
            </a:r>
            <a:br/>
            <a:r>
              <a:t>}</a:t>
            </a:r>
            <a:br/>
            <a:br/>
            <a:r>
              <a:t>// Concrete Decorator - IPv6 Support</a:t>
            </a:r>
            <a:br/>
            <a:r>
              <a:t>public class IPv6ServiceDecorator extends ServiceDecorator {</a:t>
            </a:r>
            <a:br/>
            <a:r>
              <a:t>    public IPv6ServiceDecorator(TelecomService service) {</a:t>
            </a:r>
            <a:br/>
            <a:r>
              <a:t>        super(service);</a:t>
            </a:r>
            <a:br/>
            <a:r>
              <a:t>    }</a:t>
            </a:r>
            <a:br/>
            <a:r>
              <a:t>    </a:t>
            </a:r>
            <a:br/>
            <a:r>
              <a:t>    @Override</a:t>
            </a:r>
            <a:br/>
            <a:r>
              <a:t>    public String getDescription() {</a:t>
            </a:r>
            <a:br/>
            <a:r>
              <a:t>        return wrappedService.getDescription() + " + IPv6 Support";</a:t>
            </a:r>
            <a:br/>
            <a:r>
              <a:t>    }</a:t>
            </a:r>
            <a:br/>
            <a:r>
              <a:t>    </a:t>
            </a:r>
            <a:br/>
            <a:r>
              <a:t>    @Override</a:t>
            </a:r>
            <a:br/>
            <a:r>
              <a:t>    public BigDecimal getCost() {</a:t>
            </a:r>
            <a:br/>
            <a:r>
              <a:t>        return wrappedService.getCost().add(new BigDecimal("9.99"));</a:t>
            </a:r>
            <a:br/>
            <a:r>
              <a:t>    }</a:t>
            </a:r>
            <a:br/>
            <a:r>
              <a:t>    </a:t>
            </a:r>
            <a:br/>
            <a:r>
              <a:t>    @Override</a:t>
            </a:r>
            <a:br/>
            <a:r>
              <a:t>    public Map&lt;String, Object&gt; getConfiguration() {</a:t>
            </a:r>
            <a:br/>
            <a:r>
              <a:t>        Map&lt;String, Object&gt; config = super.getConfiguration();</a:t>
            </a:r>
            <a:br/>
            <a:r>
              <a:t>        config.put("ipv6Enabled", true);</a:t>
            </a:r>
            <a:br/>
            <a:r>
              <a:t>        config.put("ipv6Prefix", "2001:db8::/64");</a:t>
            </a:r>
            <a:br/>
            <a:r>
              <a:t>        return config;</a:t>
            </a:r>
            <a:br/>
            <a:r>
              <a:t>    }</a:t>
            </a:r>
            <a:br/>
            <a:r>
              <a:t>    </a:t>
            </a:r>
            <a:br/>
            <a:r>
              <a:t>    @Override</a:t>
            </a:r>
            <a:br/>
            <a:r>
              <a:t>    public void activate() {</a:t>
            </a:r>
            <a:br/>
            <a:r>
              <a:t>        super.activate();</a:t>
            </a:r>
            <a:br/>
            <a:r>
              <a:t>        System.out.println("Configuring IPv6 support...");</a:t>
            </a:r>
            <a:br/>
            <a:r>
              <a:t>        // IPv6 specific activation</a:t>
            </a:r>
            <a:br/>
            <a:r>
              <a:t>    }</a:t>
            </a:r>
            <a:br/>
            <a:r>
              <a:t>}</a:t>
            </a:r>
          </a:p>
        </p:txBody>
      </p:sp>
    </p:spTree>
  </p:cSld>
  <p:clrMapOvr>
    <a:masterClrMapping/>
  </p:clrMapOvr>
</p:sld>
</file>

<file path=ppt/slides/slide5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rPr sz="3600" b="0">
                <a:solidFill>
                  <a:srgbClr val="444444"/>
                </a:solidFill>
                <a:latin typeface="Open Sans"/>
              </a:rPr>
              <a:t>Decorator Pattern - Base Decorator</a:t>
            </a:r>
          </a:p>
        </p:txBody>
      </p:sp>
      <p:sp>
        <p:nvSpPr>
          <p:cNvPr id="3" name="Subtitle 2"/>
          <p:cNvSpPr>
            <a:spLocks noGrp="1"/>
          </p:cNvSpPr>
          <p:nvPr>
            <p:ph type="subTitle"/>
          </p:nvPr>
        </p:nvSpPr>
        <p:spPr/>
        <p:txBody>
          <a:bodyPr anchor="t" tIns="152400" bIns="152400" lIns="152400" rIns="152400"/>
          <a:lstStyle/>
          <a:p/>
          <a:p>
            <a:pPr>
              <a:spcAft>
                <a:spcPts val="0"/>
              </a:spcAft>
              <a:defRPr sz="1400" b="0">
                <a:latin typeface="Source Code Pro"/>
              </a:defRPr>
            </a:pPr>
            <a:r>
              <a:t>// Base Decorator</a:t>
            </a:r>
            <a:br/>
            <a:r>
              <a:t>public abstract class ServiceDecorator implements TelecomService {</a:t>
            </a:r>
            <a:br/>
            <a:r>
              <a:t>    protected TelecomService wrappedService;</a:t>
            </a:r>
            <a:br/>
            <a:r>
              <a:t>    </a:t>
            </a:r>
            <a:br/>
            <a:r>
              <a:t>    public ServiceDecorator(TelecomService service) {</a:t>
            </a:r>
            <a:br/>
            <a:r>
              <a:t>        this.wrappedService = service;</a:t>
            </a:r>
            <a:br/>
            <a:r>
              <a:t>    }</a:t>
            </a:r>
            <a:br/>
            <a:r>
              <a:t>    </a:t>
            </a:r>
            <a:br/>
            <a:r>
              <a:t>    @Override</a:t>
            </a:r>
            <a:br/>
            <a:r>
              <a:t>    public String getDescription() {</a:t>
            </a:r>
            <a:br/>
            <a:r>
              <a:t>        return wrappedService.getDescription();</a:t>
            </a:r>
            <a:br/>
            <a:r>
              <a:t>    }</a:t>
            </a:r>
            <a:br/>
            <a:r>
              <a:t>    </a:t>
            </a:r>
            <a:br/>
            <a:r>
              <a:t>    @Override</a:t>
            </a:r>
            <a:br/>
            <a:r>
              <a:t>    public BigDecimal getCost() {</a:t>
            </a:r>
            <a:br/>
            <a:r>
              <a:t>        return wrappedService.getCost();</a:t>
            </a:r>
            <a:br/>
            <a:r>
              <a:t>    }</a:t>
            </a:r>
            <a:br/>
            <a:r>
              <a:t>    </a:t>
            </a:r>
            <a:br/>
            <a:r>
              <a:t>    @Override</a:t>
            </a:r>
            <a:br/>
            <a:r>
              <a:t>    public Map&lt;String, Object&gt; getConfiguration() {</a:t>
            </a:r>
            <a:br/>
            <a:r>
              <a:t>        return new HashMap&lt;&gt;(wrappedService.getConfiguration());</a:t>
            </a:r>
            <a:br/>
            <a:r>
              <a:t>    }</a:t>
            </a:r>
            <a:br/>
            <a:r>
              <a:t>    </a:t>
            </a:r>
            <a:br/>
            <a:r>
              <a:t>    @Override</a:t>
            </a:r>
            <a:br/>
            <a:r>
              <a:t>    public void activate() {</a:t>
            </a:r>
            <a:br/>
            <a:r>
              <a:t>        wrappedService.activate();</a:t>
            </a:r>
            <a:br/>
            <a:r>
              <a:t>    }</a:t>
            </a:r>
            <a:br/>
            <a:r>
              <a:t>    </a:t>
            </a:r>
            <a:br/>
            <a:r>
              <a:t>    @Override</a:t>
            </a:r>
            <a:br/>
            <a:r>
              <a:t>    public void deactivate() {</a:t>
            </a:r>
            <a:br/>
            <a:r>
              <a:t>        wrappedService.deactivate();</a:t>
            </a:r>
            <a:br/>
            <a:r>
              <a:t>    }</a:t>
            </a:r>
            <a:br/>
            <a:r>
              <a:t>}</a:t>
            </a:r>
            <a:br/>
            <a:br/>
            <a:r>
              <a:t>// Concrete Decorator - IPv6 Support</a:t>
            </a:r>
            <a:br/>
            <a:r>
              <a:t>public class IPv6ServiceDecorator extends ServiceDecorator {</a:t>
            </a:r>
            <a:br/>
            <a:r>
              <a:t>    public IPv6ServiceDecorator(TelecomService service) {</a:t>
            </a:r>
            <a:br/>
            <a:r>
              <a:t>        super(service);</a:t>
            </a:r>
            <a:br/>
            <a:r>
              <a:t>    }</a:t>
            </a:r>
            <a:br/>
            <a:r>
              <a:t>    </a:t>
            </a:r>
            <a:br/>
            <a:r>
              <a:t>    @Override</a:t>
            </a:r>
            <a:br/>
            <a:r>
              <a:t>    public String getDescription() {</a:t>
            </a:r>
            <a:br/>
            <a:r>
              <a:t>        return wrappedService.getDescription() + " + IPv6 Support";</a:t>
            </a:r>
            <a:br/>
            <a:r>
              <a:t>    }</a:t>
            </a:r>
            <a:br/>
            <a:r>
              <a:t>    </a:t>
            </a:r>
            <a:br/>
            <a:r>
              <a:t>    @Override</a:t>
            </a:r>
            <a:br/>
            <a:r>
              <a:t>    public BigDecimal getCost() {</a:t>
            </a:r>
            <a:br/>
            <a:r>
              <a:t>        return wrappedService.getCost().add(new BigDecimal("9.99"));</a:t>
            </a:r>
            <a:br/>
            <a:r>
              <a:t>    }</a:t>
            </a:r>
            <a:br/>
            <a:r>
              <a:t>    </a:t>
            </a:r>
            <a:br/>
            <a:r>
              <a:t>    @Override</a:t>
            </a:r>
            <a:br/>
            <a:r>
              <a:t>    public Map&lt;String, Object&gt; getConfiguration() {</a:t>
            </a:r>
            <a:br/>
            <a:r>
              <a:t>        Map&lt;String, Object&gt; config = super.getConfiguration();</a:t>
            </a:r>
            <a:br/>
            <a:r>
              <a:t>        config.put("ipv6Enabled", true);</a:t>
            </a:r>
            <a:br/>
            <a:r>
              <a:t>        config.put("ipv6Prefix", "2001:db8::/64");</a:t>
            </a:r>
            <a:br/>
            <a:r>
              <a:t>        return config;</a:t>
            </a:r>
            <a:br/>
            <a:r>
              <a:t>    }</a:t>
            </a:r>
            <a:br/>
            <a:r>
              <a:t>    </a:t>
            </a:r>
            <a:br/>
            <a:r>
              <a:t>    @Override</a:t>
            </a:r>
            <a:br/>
            <a:r>
              <a:t>    public void activate() {</a:t>
            </a:r>
            <a:br/>
            <a:r>
              <a:t>        super.activate();</a:t>
            </a:r>
            <a:br/>
            <a:r>
              <a:t>        System.out.println("Configuring IPv6 support...");</a:t>
            </a:r>
            <a:br/>
            <a:r>
              <a:t>        // IPv6 specific activation</a:t>
            </a:r>
            <a:br/>
            <a:r>
              <a:t>    }</a:t>
            </a:r>
            <a:br/>
            <a:r>
              <a:t>}</a:t>
            </a:r>
          </a:p>
        </p:txBody>
      </p:sp>
    </p:spTree>
  </p:cSld>
  <p:clrMapOvr>
    <a:masterClrMapping/>
  </p:clrMapOvr>
</p:sld>
</file>

<file path=ppt/slides/slide5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rPr sz="3600" b="0">
                <a:solidFill>
                  <a:srgbClr val="444444"/>
                </a:solidFill>
                <a:latin typeface="Open Sans"/>
              </a:rPr>
              <a:t>Decorator Pattern - Multiple Decorators</a:t>
            </a:r>
          </a:p>
        </p:txBody>
      </p:sp>
      <p:sp>
        <p:nvSpPr>
          <p:cNvPr id="3" name="Subtitle 2"/>
          <p:cNvSpPr>
            <a:spLocks noGrp="1"/>
          </p:cNvSpPr>
          <p:nvPr>
            <p:ph type="subTitle"/>
          </p:nvPr>
        </p:nvSpPr>
        <p:spPr/>
        <p:txBody>
          <a:bodyPr anchor="t" tIns="152400" bIns="152400" lIns="152400" rIns="152400"/>
          <a:lstStyle/>
          <a:p/>
          <a:p>
            <a:pPr>
              <a:spcAft>
                <a:spcPts val="0"/>
              </a:spcAft>
              <a:defRPr sz="1400" b="0">
                <a:latin typeface="Source Code Pro"/>
              </a:defRPr>
            </a:pPr>
            <a:r>
              <a:t>// QoS Decorator</a:t>
            </a:r>
            <a:br/>
            <a:r>
              <a:t>public class QoSServiceDecorator extends ServiceDecorator {</a:t>
            </a:r>
            <a:br/>
            <a:r>
              <a:t>    private String qosLevel;</a:t>
            </a:r>
            <a:br/>
            <a:r>
              <a:t>    </a:t>
            </a:r>
            <a:br/>
            <a:r>
              <a:t>    public QoSServiceDecorator(TelecomService service, String qosLevel) {</a:t>
            </a:r>
            <a:br/>
            <a:r>
              <a:t>        super(service);</a:t>
            </a:r>
            <a:br/>
            <a:r>
              <a:t>        this.qosLevel = qosLevel;</a:t>
            </a:r>
            <a:br/>
            <a:r>
              <a:t>    }</a:t>
            </a:r>
            <a:br/>
            <a:r>
              <a:t>    </a:t>
            </a:r>
            <a:br/>
            <a:r>
              <a:t>    @Override</a:t>
            </a:r>
            <a:br/>
            <a:r>
              <a:t>    public String getDescription() {</a:t>
            </a:r>
            <a:br/>
            <a:r>
              <a:t>        return wrappedService.getDescription() + " + QoS (" + qosLevel + ")";</a:t>
            </a:r>
            <a:br/>
            <a:r>
              <a:t>    }</a:t>
            </a:r>
            <a:br/>
            <a:r>
              <a:t>    </a:t>
            </a:r>
            <a:br/>
            <a:r>
              <a:t>    @Override</a:t>
            </a:r>
            <a:br/>
            <a:r>
              <a:t>    public BigDecimal getCost() {</a:t>
            </a:r>
            <a:br/>
            <a:r>
              <a:t>        BigDecimal qosCost = "PREMIUM".equals(qosLevel) ? </a:t>
            </a:r>
            <a:br/>
            <a:r>
              <a:t>            new BigDecimal("19.99") : new BigDecimal("9.99");</a:t>
            </a:r>
            <a:br/>
            <a:r>
              <a:t>        return wrappedService.getCost().add(qosCost);</a:t>
            </a:r>
            <a:br/>
            <a:r>
              <a:t>    }</a:t>
            </a:r>
            <a:br/>
            <a:r>
              <a:t>    </a:t>
            </a:r>
            <a:br/>
            <a:r>
              <a:t>    @Override</a:t>
            </a:r>
            <a:br/>
            <a:r>
              <a:t>    public void activate() {</a:t>
            </a:r>
            <a:br/>
            <a:r>
              <a:t>        super.activate();</a:t>
            </a:r>
            <a:br/>
            <a:r>
              <a:t>        System.out.println("Setting up QoS level: " + qosLevel);</a:t>
            </a:r>
            <a:br/>
            <a:r>
              <a:t>    }</a:t>
            </a:r>
            <a:br/>
            <a:r>
              <a:t>}</a:t>
            </a:r>
            <a:br/>
            <a:br/>
            <a:r>
              <a:t>// Monitoring Decorator</a:t>
            </a:r>
            <a:br/>
            <a:r>
              <a:t>public class MonitoringServiceDecorator extends ServiceDecorator {</a:t>
            </a:r>
            <a:br/>
            <a:r>
              <a:t>    public MonitoringServiceDecorator(TelecomService service) {</a:t>
            </a:r>
            <a:br/>
            <a:r>
              <a:t>        super(service);</a:t>
            </a:r>
            <a:br/>
            <a:r>
              <a:t>    }</a:t>
            </a:r>
            <a:br/>
            <a:r>
              <a:t>    </a:t>
            </a:r>
            <a:br/>
            <a:r>
              <a:t>    @Override</a:t>
            </a:r>
            <a:br/>
            <a:r>
              <a:t>    public String getDescription() {</a:t>
            </a:r>
            <a:br/>
            <a:r>
              <a:t>        return wrappedService.getDescription() + " + 24/7 Monitoring";</a:t>
            </a:r>
            <a:br/>
            <a:r>
              <a:t>    }</a:t>
            </a:r>
            <a:br/>
            <a:r>
              <a:t>    </a:t>
            </a:r>
            <a:br/>
            <a:r>
              <a:t>    @Override</a:t>
            </a:r>
            <a:br/>
            <a:r>
              <a:t>    public BigDecimal getCost() {</a:t>
            </a:r>
            <a:br/>
            <a:r>
              <a:t>        return wrappedService.getCost().add(new BigDecimal("14.99"));</a:t>
            </a:r>
            <a:br/>
            <a:r>
              <a:t>    }</a:t>
            </a:r>
            <a:br/>
            <a:r>
              <a:t>    </a:t>
            </a:r>
            <a:br/>
            <a:r>
              <a:t>    @Override</a:t>
            </a:r>
            <a:br/>
            <a:r>
              <a:t>    public void activate() {</a:t>
            </a:r>
            <a:br/>
            <a:r>
              <a:t>        super.activate();</a:t>
            </a:r>
            <a:br/>
            <a:r>
              <a:t>        System.out.println("Starting monitoring services...");</a:t>
            </a:r>
            <a:br/>
            <a:r>
              <a:t>        setupMonitoringAgent();</a:t>
            </a:r>
            <a:br/>
            <a:r>
              <a:t>        configureAlerts();</a:t>
            </a:r>
            <a:br/>
            <a:r>
              <a:t>    }</a:t>
            </a:r>
            <a:br/>
            <a:r>
              <a:t>    </a:t>
            </a:r>
            <a:br/>
            <a:r>
              <a:t>    private void setupMonitoringAgent() { /* monitoring setup */ }</a:t>
            </a:r>
            <a:br/>
            <a:r>
              <a:t>    private void configureAlerts() { /* alert configuration */ }</a:t>
            </a:r>
            <a:br/>
            <a:r>
              <a:t>}</a:t>
            </a:r>
            <a:br/>
            <a:br/>
            <a:r>
              <a:t>// Usage - Flexible Decoration</a:t>
            </a:r>
            <a:br/>
            <a:r>
              <a:t>TelecomService service = new DSLBasicService("CUST123", 100);</a:t>
            </a:r>
            <a:br/>
            <a:br/>
            <a:r>
              <a:t>// Add decorations dynamically</a:t>
            </a:r>
            <a:br/>
            <a:r>
              <a:t>service = new IPv6ServiceDecorator(service);</a:t>
            </a:r>
            <a:br/>
            <a:r>
              <a:t>service = new QoSServiceDecorator(service, "PREMIUM");</a:t>
            </a:r>
            <a:br/>
            <a:r>
              <a:t>service = new MonitoringServiceDecorator(service);</a:t>
            </a:r>
            <a:br/>
            <a:br/>
            <a:r>
              <a:t>System.out.println(service.getDescription());</a:t>
            </a:r>
            <a:br/>
            <a:r>
              <a:t>System.out.println("Total cost: €" + service.getCost());</a:t>
            </a:r>
            <a:br/>
            <a:r>
              <a:t>service.activate();</a:t>
            </a:r>
          </a:p>
        </p:txBody>
      </p:sp>
    </p:spTree>
  </p:cSld>
  <p:clrMapOvr>
    <a:masterClrMapping/>
  </p:clrMapOvr>
</p:sld>
</file>

<file path=ppt/slides/slide5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rPr sz="3600" b="0">
                <a:solidFill>
                  <a:srgbClr val="444444"/>
                </a:solidFill>
                <a:latin typeface="Open Sans"/>
              </a:rPr>
              <a:t>Decorator Pattern - Multiple Decorators</a:t>
            </a:r>
          </a:p>
        </p:txBody>
      </p:sp>
      <p:sp>
        <p:nvSpPr>
          <p:cNvPr id="3" name="Subtitle 2"/>
          <p:cNvSpPr>
            <a:spLocks noGrp="1"/>
          </p:cNvSpPr>
          <p:nvPr>
            <p:ph type="subTitle"/>
          </p:nvPr>
        </p:nvSpPr>
        <p:spPr/>
        <p:txBody>
          <a:bodyPr anchor="t" tIns="152400" bIns="152400" lIns="152400" rIns="152400"/>
          <a:lstStyle/>
          <a:p/>
          <a:p>
            <a:pPr>
              <a:spcAft>
                <a:spcPts val="0"/>
              </a:spcAft>
              <a:defRPr sz="1400" b="0">
                <a:latin typeface="Source Code Pro"/>
              </a:defRPr>
            </a:pPr>
            <a:r>
              <a:t>// QoS Decorator</a:t>
            </a:r>
            <a:br/>
            <a:r>
              <a:t>public class QoSServiceDecorator extends ServiceDecorator {</a:t>
            </a:r>
            <a:br/>
            <a:r>
              <a:t>    private String qosLevel;</a:t>
            </a:r>
            <a:br/>
            <a:r>
              <a:t>    </a:t>
            </a:r>
            <a:br/>
            <a:r>
              <a:t>    public QoSServiceDecorator(TelecomService service, String qosLevel) {</a:t>
            </a:r>
            <a:br/>
            <a:r>
              <a:t>        super(service);</a:t>
            </a:r>
            <a:br/>
            <a:r>
              <a:t>        this.qosLevel = qosLevel;</a:t>
            </a:r>
            <a:br/>
            <a:r>
              <a:t>    }</a:t>
            </a:r>
            <a:br/>
            <a:r>
              <a:t>    </a:t>
            </a:r>
            <a:br/>
            <a:r>
              <a:t>    @Override</a:t>
            </a:r>
            <a:br/>
            <a:r>
              <a:t>    public String getDescription() {</a:t>
            </a:r>
            <a:br/>
            <a:r>
              <a:t>        return wrappedService.getDescription() + " + QoS (" + qosLevel + ")";</a:t>
            </a:r>
            <a:br/>
            <a:r>
              <a:t>    }</a:t>
            </a:r>
            <a:br/>
            <a:r>
              <a:t>    </a:t>
            </a:r>
            <a:br/>
            <a:r>
              <a:t>    @Override</a:t>
            </a:r>
            <a:br/>
            <a:r>
              <a:t>    public BigDecimal getCost() {</a:t>
            </a:r>
            <a:br/>
            <a:r>
              <a:t>        BigDecimal qosCost = "PREMIUM".equals(qosLevel) ? </a:t>
            </a:r>
            <a:br/>
            <a:r>
              <a:t>            new BigDecimal("19.99") : new BigDecimal("9.99");</a:t>
            </a:r>
            <a:br/>
            <a:r>
              <a:t>        return wrappedService.getCost().add(qosCost);</a:t>
            </a:r>
            <a:br/>
            <a:r>
              <a:t>    }</a:t>
            </a:r>
            <a:br/>
            <a:r>
              <a:t>    </a:t>
            </a:r>
            <a:br/>
            <a:r>
              <a:t>    @Override</a:t>
            </a:r>
            <a:br/>
            <a:r>
              <a:t>    public void activate() {</a:t>
            </a:r>
            <a:br/>
            <a:r>
              <a:t>        super.activate();</a:t>
            </a:r>
            <a:br/>
            <a:r>
              <a:t>        System.out.println("Setting up QoS level: " + qosLevel);</a:t>
            </a:r>
            <a:br/>
            <a:r>
              <a:t>    }</a:t>
            </a:r>
            <a:br/>
            <a:r>
              <a:t>}</a:t>
            </a:r>
            <a:br/>
            <a:br/>
            <a:r>
              <a:t>// Monitoring Decorator</a:t>
            </a:r>
            <a:br/>
            <a:r>
              <a:t>public class MonitoringServiceDecorator extends ServiceDecorator {</a:t>
            </a:r>
            <a:br/>
            <a:r>
              <a:t>    public MonitoringServiceDecorator(TelecomService service) {</a:t>
            </a:r>
            <a:br/>
            <a:r>
              <a:t>        super(service);</a:t>
            </a:r>
            <a:br/>
            <a:r>
              <a:t>    }</a:t>
            </a:r>
            <a:br/>
            <a:r>
              <a:t>    </a:t>
            </a:r>
            <a:br/>
            <a:r>
              <a:t>    @Override</a:t>
            </a:r>
            <a:br/>
            <a:r>
              <a:t>    public String getDescription() {</a:t>
            </a:r>
            <a:br/>
            <a:r>
              <a:t>        return wrappedService.getDescription() + " + 24/7 Monitoring";</a:t>
            </a:r>
            <a:br/>
            <a:r>
              <a:t>    }</a:t>
            </a:r>
            <a:br/>
            <a:r>
              <a:t>    </a:t>
            </a:r>
            <a:br/>
            <a:r>
              <a:t>    @Override</a:t>
            </a:r>
            <a:br/>
            <a:r>
              <a:t>    public BigDecimal getCost() {</a:t>
            </a:r>
            <a:br/>
            <a:r>
              <a:t>        return wrappedService.getCost().add(new BigDecimal("14.99"));</a:t>
            </a:r>
            <a:br/>
            <a:r>
              <a:t>    }</a:t>
            </a:r>
            <a:br/>
            <a:r>
              <a:t>    </a:t>
            </a:r>
            <a:br/>
            <a:r>
              <a:t>    @Override</a:t>
            </a:r>
            <a:br/>
            <a:r>
              <a:t>    public void activate() {</a:t>
            </a:r>
            <a:br/>
            <a:r>
              <a:t>        super.activate();</a:t>
            </a:r>
            <a:br/>
            <a:r>
              <a:t>        System.out.println("Starting monitoring services...");</a:t>
            </a:r>
            <a:br/>
            <a:r>
              <a:t>        setupMonitoringAgent();</a:t>
            </a:r>
            <a:br/>
            <a:r>
              <a:t>        configureAlerts();</a:t>
            </a:r>
            <a:br/>
            <a:r>
              <a:t>    }</a:t>
            </a:r>
            <a:br/>
            <a:r>
              <a:t>    </a:t>
            </a:r>
            <a:br/>
            <a:r>
              <a:t>    private void setupMonitoringAgent() { /* monitoring setup */ }</a:t>
            </a:r>
            <a:br/>
            <a:r>
              <a:t>    private void configureAlerts() { /* alert configuration */ }</a:t>
            </a:r>
            <a:br/>
            <a:r>
              <a:t>}</a:t>
            </a:r>
            <a:br/>
            <a:br/>
            <a:r>
              <a:t>// Usage - Flexible Decoration</a:t>
            </a:r>
            <a:br/>
            <a:r>
              <a:t>TelecomService service = new DSLBasicService("CUST123", 100);</a:t>
            </a:r>
            <a:br/>
            <a:br/>
            <a:r>
              <a:t>// Add decorations dynamically</a:t>
            </a:r>
            <a:br/>
            <a:r>
              <a:t>service = new IPv6ServiceDecorator(service);</a:t>
            </a:r>
            <a:br/>
            <a:r>
              <a:t>service = new QoSServiceDecorator(service, "PREMIUM");</a:t>
            </a:r>
            <a:br/>
            <a:r>
              <a:t>service = new MonitoringServiceDecorator(service);</a:t>
            </a:r>
            <a:br/>
            <a:br/>
            <a:r>
              <a:t>System.out.println(service.getDescription());</a:t>
            </a:r>
            <a:br/>
            <a:r>
              <a:t>System.out.println("Total cost: €" + service.getCost());</a:t>
            </a:r>
            <a:br/>
            <a:r>
              <a:t>service.activate();</a:t>
            </a:r>
          </a:p>
        </p:txBody>
      </p:sp>
    </p:spTree>
  </p:cSld>
  <p:clrMapOvr>
    <a:masterClrMapping/>
  </p:clrMapOvr>
</p:sld>
</file>

<file path=ppt/slides/slide5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rPr sz="3600" b="0">
                <a:solidFill>
                  <a:srgbClr val="444444"/>
                </a:solidFill>
                <a:latin typeface="Open Sans"/>
              </a:rPr>
              <a:t>Facade Pattern - Problem</a:t>
            </a:r>
          </a:p>
        </p:txBody>
      </p:sp>
      <p:sp>
        <p:nvSpPr>
          <p:cNvPr id="3" name="Subtitle 2"/>
          <p:cNvSpPr>
            <a:spLocks noGrp="1"/>
          </p:cNvSpPr>
          <p:nvPr>
            <p:ph type="subTitle"/>
          </p:nvPr>
        </p:nvSpPr>
        <p:spPr/>
        <p:txBody>
          <a:bodyPr anchor="t" tIns="152400" bIns="152400" lIns="152400" rIns="152400"/>
          <a:lstStyle/>
          <a:p/>
          <a:p>
            <a:pPr>
              <a:spcBef>
                <a:spcPts val="0"/>
              </a:spcBef>
              <a:spcAft>
                <a:spcPts val="1000"/>
              </a:spcAft>
              <a:defRPr sz="1800">
                <a:latin typeface="Open Sans Light"/>
              </a:defRPr>
            </a:pPr>
            <a:r>
              <a:t>Problem: Komplexe Subsysteme schwer zu verwenden</a:t>
            </a:r>
          </a:p>
          <a:p>
            <a:pPr>
              <a:spcBef>
                <a:spcPts val="400"/>
              </a:spcBef>
              <a:spcAft>
                <a:spcPts val="1000"/>
              </a:spcAft>
              <a:defRPr sz="1800">
                <a:latin typeface="Open Sans Light"/>
              </a:defRPr>
            </a:pPr>
          </a:p>
          <a:p>
            <a:pPr>
              <a:spcBef>
                <a:spcPts val="400"/>
              </a:spcBef>
              <a:spcAft>
                <a:spcPts val="1000"/>
              </a:spcAft>
              <a:defRPr sz="1800">
                <a:latin typeface="Open Sans Light"/>
              </a:defRPr>
            </a:pPr>
            <a:r>
              <a:t>Telekom-Szenario: Kunden-Onboarding</a:t>
            </a:r>
          </a:p>
          <a:p>
            <a:pPr>
              <a:spcBef>
                <a:spcPts val="400"/>
              </a:spcBef>
              <a:spcAft>
                <a:spcPts val="1000"/>
              </a:spcAft>
              <a:defRPr sz="1800">
                <a:latin typeface="Open Sans Light"/>
              </a:defRPr>
            </a:pPr>
            <a:r>
              <a:t>• Kundendaten-Validierung (CRM-System)</a:t>
            </a:r>
          </a:p>
          <a:p>
            <a:pPr>
              <a:spcBef>
                <a:spcPts val="400"/>
              </a:spcBef>
              <a:spcAft>
                <a:spcPts val="1000"/>
              </a:spcAft>
              <a:defRPr sz="1800">
                <a:latin typeface="Open Sans Light"/>
              </a:defRPr>
            </a:pPr>
            <a:r>
              <a:t>• Kreditprüfung (Scoring-Service)</a:t>
            </a:r>
          </a:p>
          <a:p>
            <a:pPr>
              <a:spcBef>
                <a:spcPts val="400"/>
              </a:spcBef>
              <a:spcAft>
                <a:spcPts val="1000"/>
              </a:spcAft>
              <a:defRPr sz="1800">
                <a:latin typeface="Open Sans Light"/>
              </a:defRPr>
            </a:pPr>
            <a:r>
              <a:t>• Vertragsabwicklung (Contract-Management)</a:t>
            </a:r>
          </a:p>
          <a:p>
            <a:pPr>
              <a:spcBef>
                <a:spcPts val="400"/>
              </a:spcBef>
              <a:spcAft>
                <a:spcPts val="1000"/>
              </a:spcAft>
              <a:defRPr sz="1800">
                <a:latin typeface="Open Sans Light"/>
              </a:defRPr>
            </a:pPr>
            <a:r>
              <a:t>• Service-Aktivierung (Provisioning-System)</a:t>
            </a:r>
          </a:p>
          <a:p>
            <a:pPr>
              <a:spcBef>
                <a:spcPts val="400"/>
              </a:spcBef>
              <a:spcAft>
                <a:spcPts val="1000"/>
              </a:spcAft>
              <a:defRPr sz="1800">
                <a:latin typeface="Open Sans Light"/>
              </a:defRPr>
            </a:pPr>
            <a:r>
              <a:t>• Billing-Setup (Billing-Engine)</a:t>
            </a:r>
          </a:p>
          <a:p>
            <a:pPr>
              <a:spcBef>
                <a:spcPts val="400"/>
              </a:spcBef>
              <a:spcAft>
                <a:spcPts val="1000"/>
              </a:spcAft>
              <a:defRPr sz="1800">
                <a:latin typeface="Open Sans Light"/>
              </a:defRPr>
            </a:pPr>
          </a:p>
          <a:p>
            <a:pPr>
              <a:spcBef>
                <a:spcPts val="400"/>
              </a:spcBef>
              <a:spcAft>
                <a:spcPts val="1000"/>
              </a:spcAft>
              <a:defRPr sz="1800">
                <a:latin typeface="Open Sans Light"/>
              </a:defRPr>
            </a:pPr>
            <a:r>
              <a:t>Probleme ohne Facade:</a:t>
            </a:r>
          </a:p>
          <a:p>
            <a:pPr>
              <a:spcBef>
                <a:spcPts val="400"/>
              </a:spcBef>
              <a:spcAft>
                <a:spcPts val="1000"/>
              </a:spcAft>
              <a:defRPr sz="1800">
                <a:latin typeface="Open Sans Light"/>
              </a:defRPr>
            </a:pPr>
            <a:r>
              <a:t>• Client muss alle Subsysteme kennen</a:t>
            </a:r>
          </a:p>
          <a:p>
            <a:pPr>
              <a:spcBef>
                <a:spcPts val="400"/>
              </a:spcBef>
              <a:spcAft>
                <a:spcPts val="1000"/>
              </a:spcAft>
              <a:defRPr sz="1800">
                <a:latin typeface="Open Sans Light"/>
              </a:defRPr>
            </a:pPr>
            <a:r>
              <a:t>• Komplexe Abhängigkeiten zwischen Systemen</a:t>
            </a:r>
          </a:p>
          <a:p>
            <a:pPr>
              <a:spcBef>
                <a:spcPts val="400"/>
              </a:spcBef>
              <a:spcAft>
                <a:spcPts val="1000"/>
              </a:spcAft>
              <a:defRPr sz="1800">
                <a:latin typeface="Open Sans Light"/>
              </a:defRPr>
            </a:pPr>
            <a:r>
              <a:t>• Fehleranfällige Orchestrierung</a:t>
            </a:r>
          </a:p>
          <a:p>
            <a:pPr>
              <a:spcBef>
                <a:spcPts val="400"/>
              </a:spcBef>
              <a:spcAft>
                <a:spcPts val="1000"/>
              </a:spcAft>
              <a:defRPr sz="1800">
                <a:latin typeface="Open Sans Light"/>
              </a:defRPr>
            </a:pPr>
            <a:r>
              <a:t>• Code-Duplikation bei ähnlichen Workflows</a:t>
            </a:r>
          </a:p>
        </p:txBody>
      </p:sp>
    </p:spTree>
  </p:cSld>
  <p:clrMapOvr>
    <a:masterClrMapping/>
  </p:clrMapOvr>
</p:sld>
</file>

<file path=ppt/slides/slide5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rPr sz="3600" b="0">
                <a:solidFill>
                  <a:srgbClr val="444444"/>
                </a:solidFill>
                <a:latin typeface="Open Sans"/>
              </a:rPr>
              <a:t>Facade Pattern - Problem</a:t>
            </a:r>
          </a:p>
        </p:txBody>
      </p:sp>
      <p:sp>
        <p:nvSpPr>
          <p:cNvPr id="3" name="Subtitle 2"/>
          <p:cNvSpPr>
            <a:spLocks noGrp="1"/>
          </p:cNvSpPr>
          <p:nvPr>
            <p:ph type="subTitle"/>
          </p:nvPr>
        </p:nvSpPr>
        <p:spPr/>
        <p:txBody>
          <a:bodyPr anchor="t" tIns="152400" bIns="152400" lIns="152400" rIns="152400"/>
          <a:lstStyle/>
          <a:p/>
          <a:p>
            <a:pPr>
              <a:spcBef>
                <a:spcPts val="0"/>
              </a:spcBef>
              <a:spcAft>
                <a:spcPts val="1000"/>
              </a:spcAft>
              <a:defRPr sz="1800">
                <a:latin typeface="Open Sans Light"/>
              </a:defRPr>
            </a:pPr>
            <a:r>
              <a:t>Problem: Komplexe Subsysteme schwer zu verwenden</a:t>
            </a:r>
          </a:p>
          <a:p>
            <a:pPr>
              <a:spcBef>
                <a:spcPts val="400"/>
              </a:spcBef>
              <a:spcAft>
                <a:spcPts val="1000"/>
              </a:spcAft>
              <a:defRPr sz="1800">
                <a:latin typeface="Open Sans Light"/>
              </a:defRPr>
            </a:pPr>
          </a:p>
          <a:p>
            <a:pPr>
              <a:spcBef>
                <a:spcPts val="400"/>
              </a:spcBef>
              <a:spcAft>
                <a:spcPts val="1000"/>
              </a:spcAft>
              <a:defRPr sz="1800">
                <a:latin typeface="Open Sans Light"/>
              </a:defRPr>
            </a:pPr>
            <a:r>
              <a:t>Telekom-Szenario: Kunden-Onboarding</a:t>
            </a:r>
          </a:p>
          <a:p>
            <a:pPr>
              <a:spcBef>
                <a:spcPts val="400"/>
              </a:spcBef>
              <a:spcAft>
                <a:spcPts val="1000"/>
              </a:spcAft>
              <a:defRPr sz="1800">
                <a:latin typeface="Open Sans Light"/>
              </a:defRPr>
            </a:pPr>
            <a:r>
              <a:t>• Kundendaten-Validierung (CRM-System)</a:t>
            </a:r>
          </a:p>
          <a:p>
            <a:pPr>
              <a:spcBef>
                <a:spcPts val="400"/>
              </a:spcBef>
              <a:spcAft>
                <a:spcPts val="1000"/>
              </a:spcAft>
              <a:defRPr sz="1800">
                <a:latin typeface="Open Sans Light"/>
              </a:defRPr>
            </a:pPr>
            <a:r>
              <a:t>• Kreditprüfung (Scoring-Service)</a:t>
            </a:r>
          </a:p>
          <a:p>
            <a:pPr>
              <a:spcBef>
                <a:spcPts val="400"/>
              </a:spcBef>
              <a:spcAft>
                <a:spcPts val="1000"/>
              </a:spcAft>
              <a:defRPr sz="1800">
                <a:latin typeface="Open Sans Light"/>
              </a:defRPr>
            </a:pPr>
            <a:r>
              <a:t>• Vertragsabwicklung (Contract-Management)</a:t>
            </a:r>
          </a:p>
          <a:p>
            <a:pPr>
              <a:spcBef>
                <a:spcPts val="400"/>
              </a:spcBef>
              <a:spcAft>
                <a:spcPts val="1000"/>
              </a:spcAft>
              <a:defRPr sz="1800">
                <a:latin typeface="Open Sans Light"/>
              </a:defRPr>
            </a:pPr>
            <a:r>
              <a:t>• Service-Aktivierung (Provisioning-System)</a:t>
            </a:r>
          </a:p>
          <a:p>
            <a:pPr>
              <a:spcBef>
                <a:spcPts val="400"/>
              </a:spcBef>
              <a:spcAft>
                <a:spcPts val="1000"/>
              </a:spcAft>
              <a:defRPr sz="1800">
                <a:latin typeface="Open Sans Light"/>
              </a:defRPr>
            </a:pPr>
            <a:r>
              <a:t>• Billing-Setup (Billing-Engine)</a:t>
            </a:r>
          </a:p>
          <a:p>
            <a:pPr>
              <a:spcBef>
                <a:spcPts val="400"/>
              </a:spcBef>
              <a:spcAft>
                <a:spcPts val="1000"/>
              </a:spcAft>
              <a:defRPr sz="1800">
                <a:latin typeface="Open Sans Light"/>
              </a:defRPr>
            </a:pPr>
          </a:p>
          <a:p>
            <a:pPr>
              <a:spcBef>
                <a:spcPts val="400"/>
              </a:spcBef>
              <a:spcAft>
                <a:spcPts val="1000"/>
              </a:spcAft>
              <a:defRPr sz="1800">
                <a:latin typeface="Open Sans Light"/>
              </a:defRPr>
            </a:pPr>
            <a:r>
              <a:t>Probleme ohne Facade:</a:t>
            </a:r>
          </a:p>
          <a:p>
            <a:pPr>
              <a:spcBef>
                <a:spcPts val="400"/>
              </a:spcBef>
              <a:spcAft>
                <a:spcPts val="1000"/>
              </a:spcAft>
              <a:defRPr sz="1800">
                <a:latin typeface="Open Sans Light"/>
              </a:defRPr>
            </a:pPr>
            <a:r>
              <a:t>• Client muss alle Subsysteme kennen</a:t>
            </a:r>
          </a:p>
          <a:p>
            <a:pPr>
              <a:spcBef>
                <a:spcPts val="400"/>
              </a:spcBef>
              <a:spcAft>
                <a:spcPts val="1000"/>
              </a:spcAft>
              <a:defRPr sz="1800">
                <a:latin typeface="Open Sans Light"/>
              </a:defRPr>
            </a:pPr>
            <a:r>
              <a:t>• Komplexe Abhängigkeiten zwischen Systemen</a:t>
            </a:r>
          </a:p>
          <a:p>
            <a:pPr>
              <a:spcBef>
                <a:spcPts val="400"/>
              </a:spcBef>
              <a:spcAft>
                <a:spcPts val="1000"/>
              </a:spcAft>
              <a:defRPr sz="1800">
                <a:latin typeface="Open Sans Light"/>
              </a:defRPr>
            </a:pPr>
            <a:r>
              <a:t>• Fehleranfällige Orchestrierung</a:t>
            </a:r>
          </a:p>
          <a:p>
            <a:pPr>
              <a:spcBef>
                <a:spcPts val="400"/>
              </a:spcBef>
              <a:spcAft>
                <a:spcPts val="1000"/>
              </a:spcAft>
              <a:defRPr sz="1800">
                <a:latin typeface="Open Sans Light"/>
              </a:defRPr>
            </a:pPr>
            <a:r>
              <a:t>• Code-Duplikation bei ähnlichen Workflows</a:t>
            </a:r>
          </a:p>
        </p:txBody>
      </p:sp>
    </p:spTree>
  </p:cSld>
  <p:clrMapOvr>
    <a:masterClrMapping/>
  </p:clrMapOvr>
</p:sld>
</file>

<file path=ppt/slides/slide5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rPr sz="3600" b="0">
                <a:solidFill>
                  <a:srgbClr val="444444"/>
                </a:solidFill>
                <a:latin typeface="Open Sans"/>
              </a:rPr>
              <a:t>Facade Pattern - Complex Subsystems</a:t>
            </a:r>
          </a:p>
        </p:txBody>
      </p:sp>
      <p:sp>
        <p:nvSpPr>
          <p:cNvPr id="3" name="Subtitle 2"/>
          <p:cNvSpPr>
            <a:spLocks noGrp="1"/>
          </p:cNvSpPr>
          <p:nvPr>
            <p:ph type="subTitle"/>
          </p:nvPr>
        </p:nvSpPr>
        <p:spPr/>
        <p:txBody>
          <a:bodyPr anchor="t" tIns="152400" bIns="152400" lIns="152400" rIns="152400"/>
          <a:lstStyle/>
          <a:p/>
          <a:p>
            <a:pPr>
              <a:spcAft>
                <a:spcPts val="0"/>
              </a:spcAft>
              <a:defRPr sz="1400" b="0">
                <a:latin typeface="Source Code Pro"/>
              </a:defRPr>
            </a:pPr>
            <a:r>
              <a:t>// Complex Subsystems</a:t>
            </a:r>
            <a:br/>
            <a:r>
              <a:t>public class CustomerValidationService {</a:t>
            </a:r>
            <a:br/>
            <a:r>
              <a:t>    public boolean validatePersonalData(String name, String address, String id) {</a:t>
            </a:r>
            <a:br/>
            <a:r>
              <a:t>        System.out.println("Validating personal data for: " + name);</a:t>
            </a:r>
            <a:br/>
            <a:r>
              <a:t>        // Complex validation logic</a:t>
            </a:r>
            <a:br/>
            <a:r>
              <a:t>        return performDataValidation(name, address, id);</a:t>
            </a:r>
            <a:br/>
            <a:r>
              <a:t>    }</a:t>
            </a:r>
            <a:br/>
            <a:r>
              <a:t>    </a:t>
            </a:r>
            <a:br/>
            <a:r>
              <a:t>    public boolean checkDuplicateCustomer(String email, String phone) {</a:t>
            </a:r>
            <a:br/>
            <a:r>
              <a:t>        System.out.println("Checking for duplicate customer...");</a:t>
            </a:r>
            <a:br/>
            <a:r>
              <a:t>        return !customerExists(email, phone);</a:t>
            </a:r>
            <a:br/>
            <a:r>
              <a:t>    }</a:t>
            </a:r>
            <a:br/>
            <a:r>
              <a:t>}</a:t>
            </a:r>
            <a:br/>
            <a:br/>
            <a:r>
              <a:t>public class CreditScoringService {</a:t>
            </a:r>
            <a:br/>
            <a:r>
              <a:t>    public CreditScore performCreditCheck(String customerId, String socialSecurityNumber) {</a:t>
            </a:r>
            <a:br/>
            <a:r>
              <a:t>        System.out.println("Performing credit check for: " + customerId);</a:t>
            </a:r>
            <a:br/>
            <a:r>
              <a:t>        // External credit scoring API call</a:t>
            </a:r>
            <a:br/>
            <a:r>
              <a:t>        return callCreditScoringAPI(socialSecurityNumber);</a:t>
            </a:r>
            <a:br/>
            <a:r>
              <a:t>    }</a:t>
            </a:r>
            <a:br/>
            <a:r>
              <a:t>    </a:t>
            </a:r>
            <a:br/>
            <a:r>
              <a:t>    public boolean isEligibleForPremiumServices(CreditScore score) {</a:t>
            </a:r>
            <a:br/>
            <a:r>
              <a:t>        return score.getScore() &gt;= 700;</a:t>
            </a:r>
            <a:br/>
            <a:r>
              <a:t>    }</a:t>
            </a:r>
            <a:br/>
            <a:r>
              <a:t>}</a:t>
            </a:r>
            <a:br/>
            <a:br/>
            <a:r>
              <a:t>public class ContractManagementService {</a:t>
            </a:r>
            <a:br/>
            <a:r>
              <a:t>    public Contract createContract(String customerId, String serviceType, BigDecimal amount) {</a:t>
            </a:r>
            <a:br/>
            <a:r>
              <a:t>        System.out.println("Creating contract for: " + customerId);</a:t>
            </a:r>
            <a:br/>
            <a:r>
              <a:t>        // Complex contract generation</a:t>
            </a:r>
            <a:br/>
            <a:r>
              <a:t>        return generateContractDocument(customerId, serviceType, amount);</a:t>
            </a:r>
            <a:br/>
            <a:r>
              <a:t>    }</a:t>
            </a:r>
            <a:br/>
            <a:r>
              <a:t>    </a:t>
            </a:r>
            <a:br/>
            <a:r>
              <a:t>    public void sendContractForSignature(Contract contract) {</a:t>
            </a:r>
            <a:br/>
            <a:r>
              <a:t>        System.out.println("Sending contract for digital signature...");</a:t>
            </a:r>
            <a:br/>
            <a:r>
              <a:t>        // Electronic signature workflow</a:t>
            </a:r>
            <a:br/>
            <a:r>
              <a:t>    }</a:t>
            </a:r>
            <a:br/>
            <a:r>
              <a:t>}</a:t>
            </a:r>
            <a:br/>
            <a:br/>
            <a:r>
              <a:t>public class ServiceProvisioningSystem {</a:t>
            </a:r>
            <a:br/>
            <a:r>
              <a:t>    public void activateService(String customerId, String serviceType, Map&lt;String, Object&gt; config) {</a:t>
            </a:r>
            <a:br/>
            <a:r>
              <a:t>        System.out.println("Activating " + serviceType + " for: " + customerId);</a:t>
            </a:r>
            <a:br/>
            <a:r>
              <a:t>        // Service activation logic</a:t>
            </a:r>
            <a:br/>
            <a:r>
              <a:t>        configureNetworkElements(customerId, config);</a:t>
            </a:r>
            <a:br/>
            <a:r>
              <a:t>        updateInventorySystem(customerId, serviceType);</a:t>
            </a:r>
            <a:br/>
            <a:r>
              <a:t>    }</a:t>
            </a:r>
            <a:br/>
            <a:r>
              <a:t>}</a:t>
            </a:r>
            <a:br/>
            <a:br/>
            <a:r>
              <a:t>public class BillingEngine {</a:t>
            </a:r>
            <a:br/>
            <a:r>
              <a:t>    public void setupBillingAccount(String customerId, Contract contract) {</a:t>
            </a:r>
            <a:br/>
            <a:r>
              <a:t>        System.out.println("Setting up billing for: " + customerId);</a:t>
            </a:r>
            <a:br/>
            <a:r>
              <a:t>        // Billing account creation</a:t>
            </a:r>
            <a:br/>
            <a:r>
              <a:t>        createBillingProfile(customerId, contract);</a:t>
            </a:r>
            <a:br/>
            <a:r>
              <a:t>        scheduleBillingCycle(customerId);</a:t>
            </a:r>
            <a:br/>
            <a:r>
              <a:t>    }</a:t>
            </a:r>
            <a:br/>
            <a:r>
              <a:t>}</a:t>
            </a:r>
          </a:p>
        </p:txBody>
      </p:sp>
    </p:spTree>
  </p:cSld>
  <p:clrMapOvr>
    <a:masterClrMapping/>
  </p:clrMapOvr>
</p:sld>
</file>

<file path=ppt/slides/slide5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rPr sz="3600" b="0">
                <a:solidFill>
                  <a:srgbClr val="444444"/>
                </a:solidFill>
                <a:latin typeface="Open Sans"/>
              </a:rPr>
              <a:t>Facade Pattern - Complex Subsystems</a:t>
            </a:r>
          </a:p>
        </p:txBody>
      </p:sp>
      <p:sp>
        <p:nvSpPr>
          <p:cNvPr id="3" name="Subtitle 2"/>
          <p:cNvSpPr>
            <a:spLocks noGrp="1"/>
          </p:cNvSpPr>
          <p:nvPr>
            <p:ph type="subTitle"/>
          </p:nvPr>
        </p:nvSpPr>
        <p:spPr/>
        <p:txBody>
          <a:bodyPr anchor="t" tIns="152400" bIns="152400" lIns="152400" rIns="152400"/>
          <a:lstStyle/>
          <a:p/>
          <a:p>
            <a:pPr>
              <a:spcAft>
                <a:spcPts val="0"/>
              </a:spcAft>
              <a:defRPr sz="1400" b="0">
                <a:latin typeface="Source Code Pro"/>
              </a:defRPr>
            </a:pPr>
            <a:r>
              <a:t>// Complex Subsystems</a:t>
            </a:r>
            <a:br/>
            <a:r>
              <a:t>public class CustomerValidationService {</a:t>
            </a:r>
            <a:br/>
            <a:r>
              <a:t>    public boolean validatePersonalData(String name, String address, String id) {</a:t>
            </a:r>
            <a:br/>
            <a:r>
              <a:t>        System.out.println("Validating personal data for: " + name);</a:t>
            </a:r>
            <a:br/>
            <a:r>
              <a:t>        // Complex validation logic</a:t>
            </a:r>
            <a:br/>
            <a:r>
              <a:t>        return performDataValidation(name, address, id);</a:t>
            </a:r>
            <a:br/>
            <a:r>
              <a:t>    }</a:t>
            </a:r>
            <a:br/>
            <a:r>
              <a:t>    </a:t>
            </a:r>
            <a:br/>
            <a:r>
              <a:t>    public boolean checkDuplicateCustomer(String email, String phone) {</a:t>
            </a:r>
            <a:br/>
            <a:r>
              <a:t>        System.out.println("Checking for duplicate customer...");</a:t>
            </a:r>
            <a:br/>
            <a:r>
              <a:t>        return !customerExists(email, phone);</a:t>
            </a:r>
            <a:br/>
            <a:r>
              <a:t>    }</a:t>
            </a:r>
            <a:br/>
            <a:r>
              <a:t>}</a:t>
            </a:r>
            <a:br/>
            <a:br/>
            <a:r>
              <a:t>public class CreditScoringService {</a:t>
            </a:r>
            <a:br/>
            <a:r>
              <a:t>    public CreditScore performCreditCheck(String customerId, String socialSecurityNumber) {</a:t>
            </a:r>
            <a:br/>
            <a:r>
              <a:t>        System.out.println("Performing credit check for: " + customerId);</a:t>
            </a:r>
            <a:br/>
            <a:r>
              <a:t>        // External credit scoring API call</a:t>
            </a:r>
            <a:br/>
            <a:r>
              <a:t>        return callCreditScoringAPI(socialSecurityNumber);</a:t>
            </a:r>
            <a:br/>
            <a:r>
              <a:t>    }</a:t>
            </a:r>
            <a:br/>
            <a:r>
              <a:t>    </a:t>
            </a:r>
            <a:br/>
            <a:r>
              <a:t>    public boolean isEligibleForPremiumServices(CreditScore score) {</a:t>
            </a:r>
            <a:br/>
            <a:r>
              <a:t>        return score.getScore() &gt;= 700;</a:t>
            </a:r>
            <a:br/>
            <a:r>
              <a:t>    }</a:t>
            </a:r>
            <a:br/>
            <a:r>
              <a:t>}</a:t>
            </a:r>
            <a:br/>
            <a:br/>
            <a:r>
              <a:t>public class ContractManagementService {</a:t>
            </a:r>
            <a:br/>
            <a:r>
              <a:t>    public Contract createContract(String customerId, String serviceType, BigDecimal amount) {</a:t>
            </a:r>
            <a:br/>
            <a:r>
              <a:t>        System.out.println("Creating contract for: " + customerId);</a:t>
            </a:r>
            <a:br/>
            <a:r>
              <a:t>        // Complex contract generation</a:t>
            </a:r>
            <a:br/>
            <a:r>
              <a:t>        return generateContractDocument(customerId, serviceType, amount);</a:t>
            </a:r>
            <a:br/>
            <a:r>
              <a:t>    }</a:t>
            </a:r>
            <a:br/>
            <a:r>
              <a:t>    </a:t>
            </a:r>
            <a:br/>
            <a:r>
              <a:t>    public void sendContractForSignature(Contract contract) {</a:t>
            </a:r>
            <a:br/>
            <a:r>
              <a:t>        System.out.println("Sending contract for digital signature...");</a:t>
            </a:r>
            <a:br/>
            <a:r>
              <a:t>        // Electronic signature workflow</a:t>
            </a:r>
            <a:br/>
            <a:r>
              <a:t>    }</a:t>
            </a:r>
            <a:br/>
            <a:r>
              <a:t>}</a:t>
            </a:r>
            <a:br/>
            <a:br/>
            <a:r>
              <a:t>public class ServiceProvisioningSystem {</a:t>
            </a:r>
            <a:br/>
            <a:r>
              <a:t>    public void activateService(String customerId, String serviceType, Map&lt;String, Object&gt; config) {</a:t>
            </a:r>
            <a:br/>
            <a:r>
              <a:t>        System.out.println("Activating " + serviceType + " for: " + customerId);</a:t>
            </a:r>
            <a:br/>
            <a:r>
              <a:t>        // Service activation logic</a:t>
            </a:r>
            <a:br/>
            <a:r>
              <a:t>        configureNetworkElements(customerId, config);</a:t>
            </a:r>
            <a:br/>
            <a:r>
              <a:t>        updateInventorySystem(customerId, serviceType);</a:t>
            </a:r>
            <a:br/>
            <a:r>
              <a:t>    }</a:t>
            </a:r>
            <a:br/>
            <a:r>
              <a:t>}</a:t>
            </a:r>
            <a:br/>
            <a:br/>
            <a:r>
              <a:t>public class BillingEngine {</a:t>
            </a:r>
            <a:br/>
            <a:r>
              <a:t>    public void setupBillingAccount(String customerId, Contract contract) {</a:t>
            </a:r>
            <a:br/>
            <a:r>
              <a:t>        System.out.println("Setting up billing for: " + customerId);</a:t>
            </a:r>
            <a:br/>
            <a:r>
              <a:t>        // Billing account creation</a:t>
            </a:r>
            <a:br/>
            <a:r>
              <a:t>        createBillingProfile(customerId, contract);</a:t>
            </a:r>
            <a:br/>
            <a:r>
              <a:t>        scheduleBillingCycle(customerId);</a:t>
            </a:r>
            <a:br/>
            <a:r>
              <a:t>    }</a:t>
            </a:r>
            <a:br/>
            <a:r>
              <a:t>}</a:t>
            </a:r>
          </a:p>
        </p:txBody>
      </p:sp>
    </p:spTree>
  </p:cSld>
  <p:clrMapOvr>
    <a:masterClrMapping/>
  </p:clrMapOvr>
</p:sld>
</file>

<file path=ppt/slides/slide5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rPr sz="3600" b="0">
                <a:solidFill>
                  <a:srgbClr val="444444"/>
                </a:solidFill>
                <a:latin typeface="Open Sans"/>
              </a:rPr>
              <a:t>Facade Pattern - Facade Implementation</a:t>
            </a:r>
          </a:p>
        </p:txBody>
      </p:sp>
      <p:sp>
        <p:nvSpPr>
          <p:cNvPr id="3" name="Subtitle 2"/>
          <p:cNvSpPr>
            <a:spLocks noGrp="1"/>
          </p:cNvSpPr>
          <p:nvPr>
            <p:ph type="subTitle"/>
          </p:nvPr>
        </p:nvSpPr>
        <p:spPr/>
        <p:txBody>
          <a:bodyPr anchor="t" tIns="152400" bIns="152400" lIns="152400" rIns="152400"/>
          <a:lstStyle/>
          <a:p/>
          <a:p>
            <a:pPr>
              <a:spcAft>
                <a:spcPts val="0"/>
              </a:spcAft>
              <a:defRPr sz="1400" b="0">
                <a:latin typeface="Source Code Pro"/>
              </a:defRPr>
            </a:pPr>
            <a:r>
              <a:t>// Facade - Simplified Interface</a:t>
            </a:r>
            <a:br/>
            <a:r>
              <a:t>public class CustomerOnboardingFacade {</a:t>
            </a:r>
            <a:br/>
            <a:r>
              <a:t>    // Subsystem references</a:t>
            </a:r>
            <a:br/>
            <a:r>
              <a:t>    private CustomerValidationService validationService;</a:t>
            </a:r>
            <a:br/>
            <a:r>
              <a:t>    private CreditScoringService scoringService;</a:t>
            </a:r>
            <a:br/>
            <a:r>
              <a:t>    private ContractManagementService contractService;</a:t>
            </a:r>
            <a:br/>
            <a:r>
              <a:t>    private ServiceProvisioningSystem provisioningSystem;</a:t>
            </a:r>
            <a:br/>
            <a:r>
              <a:t>    private BillingEngine billingEngine;</a:t>
            </a:r>
            <a:br/>
            <a:r>
              <a:t>    </a:t>
            </a:r>
            <a:br/>
            <a:r>
              <a:t>    public CustomerOnboardingFacade() {</a:t>
            </a:r>
            <a:br/>
            <a:r>
              <a:t>        this.validationService = new CustomerValidationService();</a:t>
            </a:r>
            <a:br/>
            <a:r>
              <a:t>        this.scoringService = new CreditScoringService();</a:t>
            </a:r>
            <a:br/>
            <a:r>
              <a:t>        this.contractService = new ContractManagementService();</a:t>
            </a:r>
            <a:br/>
            <a:r>
              <a:t>        this.provisioningSystem = new ServiceProvisioningSystem();</a:t>
            </a:r>
            <a:br/>
            <a:r>
              <a:t>        this.billingEngine = new BillingEngine();</a:t>
            </a:r>
            <a:br/>
            <a:r>
              <a:t>    }</a:t>
            </a:r>
            <a:br/>
            <a:r>
              <a:t>    </a:t>
            </a:r>
            <a:br/>
            <a:r>
              <a:t>    // Simplified high-level operation</a:t>
            </a:r>
            <a:br/>
            <a:r>
              <a:t>    public OnboardingResult onboardNewCustomer(CustomerData customerData, </a:t>
            </a:r>
            <a:br/>
            <a:r>
              <a:t>                                               String serviceType, </a:t>
            </a:r>
            <a:br/>
            <a:r>
              <a:t>                                               BigDecimal monthlyFee) {</a:t>
            </a:r>
            <a:br/>
            <a:r>
              <a:t>        try {</a:t>
            </a:r>
            <a:br/>
            <a:r>
              <a:t>            // Step 1: Validate customer data</a:t>
            </a:r>
            <a:br/>
            <a:r>
              <a:t>            boolean dataValid = validationService.validatePersonalData(</a:t>
            </a:r>
            <a:br/>
            <a:r>
              <a:t>                customerData.getName(), </a:t>
            </a:r>
            <a:br/>
            <a:r>
              <a:t>                customerData.getAddress(), </a:t>
            </a:r>
            <a:br/>
            <a:r>
              <a:t>                customerData.getId()</a:t>
            </a:r>
            <a:br/>
            <a:r>
              <a:t>            );</a:t>
            </a:r>
            <a:br/>
            <a:r>
              <a:t>            </a:t>
            </a:r>
            <a:br/>
            <a:r>
              <a:t>            if (!dataValid) {</a:t>
            </a:r>
            <a:br/>
            <a:r>
              <a:t>                return new OnboardingResult(false, "Invalid customer data");</a:t>
            </a:r>
            <a:br/>
            <a:r>
              <a:t>            }</a:t>
            </a:r>
            <a:br/>
            <a:r>
              <a:t>            </a:t>
            </a:r>
            <a:br/>
            <a:r>
              <a:t>            // Step 2: Check for duplicates</a:t>
            </a:r>
            <a:br/>
            <a:r>
              <a:t>            boolean noDuplicates = validationService.checkDuplicateCustomer(</a:t>
            </a:r>
            <a:br/>
            <a:r>
              <a:t>                customerData.getEmail(), </a:t>
            </a:r>
            <a:br/>
            <a:r>
              <a:t>                customerData.getPhone()</a:t>
            </a:r>
            <a:br/>
            <a:r>
              <a:t>            );</a:t>
            </a:r>
            <a:br/>
            <a:r>
              <a:t>            </a:t>
            </a:r>
            <a:br/>
            <a:r>
              <a:t>            if (!noDuplicates) {</a:t>
            </a:r>
            <a:br/>
            <a:r>
              <a:t>                return new OnboardingResult(false, "Customer already exists");</a:t>
            </a:r>
            <a:br/>
            <a:r>
              <a:t>            }</a:t>
            </a:r>
            <a:br/>
            <a:r>
              <a:t>            </a:t>
            </a:r>
            <a:br/>
            <a:r>
              <a:t>            // Step 3: Credit check</a:t>
            </a:r>
            <a:br/>
            <a:r>
              <a:t>            CreditScore score = scoringService.performCreditCheck(</a:t>
            </a:r>
            <a:br/>
            <a:r>
              <a:t>                customerData.getId(), </a:t>
            </a:r>
            <a:br/>
            <a:r>
              <a:t>                customerData.getSocialSecurityNumber()</a:t>
            </a:r>
            <a:br/>
            <a:r>
              <a:t>            );</a:t>
            </a:r>
            <a:br/>
            <a:r>
              <a:t>            </a:t>
            </a:r>
            <a:br/>
            <a:r>
              <a:t>            if (score.getScore() &lt; 500) {</a:t>
            </a:r>
            <a:br/>
            <a:r>
              <a:t>                return new OnboardingResult(false, "Credit check failed");</a:t>
            </a:r>
            <a:br/>
            <a:r>
              <a:t>            }</a:t>
            </a:r>
            <a:br/>
            <a:r>
              <a:t>            </a:t>
            </a:r>
            <a:br/>
            <a:r>
              <a:t>            // Step 4: Create contract</a:t>
            </a:r>
            <a:br/>
            <a:r>
              <a:t>            Contract contract = contractService.createContract(</a:t>
            </a:r>
            <a:br/>
            <a:r>
              <a:t>                customerData.getId(), serviceType, monthlyFee</a:t>
            </a:r>
            <a:br/>
            <a:r>
              <a:t>            );</a:t>
            </a:r>
            <a:br/>
            <a:r>
              <a:t>            contractService.sendContractForSignature(contract);</a:t>
            </a:r>
            <a:br/>
            <a:r>
              <a:t>            </a:t>
            </a:r>
            <a:br/>
            <a:r>
              <a:t>            // Step 5: Setup billing</a:t>
            </a:r>
            <a:br/>
            <a:r>
              <a:t>            billingEngine.setupBillingAccount(customerData.getId(), contract);</a:t>
            </a:r>
            <a:br/>
            <a:r>
              <a:t>            </a:t>
            </a:r>
            <a:br/>
            <a:r>
              <a:t>            // Step 6: Activate service (if premium eligible)</a:t>
            </a:r>
            <a:br/>
            <a:r>
              <a:t>            if (scoringService.isEligibleForPremiumServices(score)) {</a:t>
            </a:r>
            <a:br/>
            <a:r>
              <a:t>                Map&lt;String, Object&gt; config = createPremiumConfig();</a:t>
            </a:r>
            <a:br/>
            <a:r>
              <a:t>                provisioningSystem.activateService(customerData.getId(), </a:t>
            </a:r>
            <a:br/>
            <a:r>
              <a:t>                    serviceType + "_PREMIUM", config);</a:t>
            </a:r>
            <a:br/>
            <a:r>
              <a:t>            } else {</a:t>
            </a:r>
            <a:br/>
            <a:r>
              <a:t>                provisioningSystem.activateService(customerData.getId(), </a:t>
            </a:r>
            <a:br/>
            <a:r>
              <a:t>                    serviceType, Collections.emptyMap());</a:t>
            </a:r>
            <a:br/>
            <a:r>
              <a:t>            }</a:t>
            </a:r>
            <a:br/>
            <a:r>
              <a:t>            </a:t>
            </a:r>
            <a:br/>
            <a:r>
              <a:t>            return new OnboardingResult(true, "Customer onboarded successfully");</a:t>
            </a:r>
            <a:br/>
            <a:r>
              <a:t>            </a:t>
            </a:r>
            <a:br/>
            <a:r>
              <a:t>        } catch (Exception e) {</a:t>
            </a:r>
            <a:br/>
            <a:r>
              <a:t>            return new OnboardingResult(false, "Onboarding failed: " + e.getMessage());</a:t>
            </a:r>
            <a:br/>
            <a:r>
              <a:t>        }</a:t>
            </a:r>
            <a:br/>
            <a:r>
              <a:t>    }</a:t>
            </a:r>
            <a:br/>
            <a:r>
              <a:t>}</a:t>
            </a:r>
          </a:p>
        </p:txBody>
      </p:sp>
    </p:spTree>
  </p:cSld>
  <p:clrMapOvr>
    <a:masterClrMapping/>
  </p:clrMapOvr>
</p:sld>
</file>

<file path=ppt/slides/slide5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rPr sz="3600" b="0">
                <a:solidFill>
                  <a:srgbClr val="444444"/>
                </a:solidFill>
                <a:latin typeface="Open Sans"/>
              </a:rPr>
              <a:t>Facade Pattern - Facade Implementation</a:t>
            </a:r>
          </a:p>
        </p:txBody>
      </p:sp>
      <p:sp>
        <p:nvSpPr>
          <p:cNvPr id="3" name="Subtitle 2"/>
          <p:cNvSpPr>
            <a:spLocks noGrp="1"/>
          </p:cNvSpPr>
          <p:nvPr>
            <p:ph type="subTitle"/>
          </p:nvPr>
        </p:nvSpPr>
        <p:spPr/>
        <p:txBody>
          <a:bodyPr anchor="t" tIns="152400" bIns="152400" lIns="152400" rIns="152400"/>
          <a:lstStyle/>
          <a:p/>
          <a:p>
            <a:pPr>
              <a:spcAft>
                <a:spcPts val="0"/>
              </a:spcAft>
              <a:defRPr sz="1400" b="0">
                <a:latin typeface="Source Code Pro"/>
              </a:defRPr>
            </a:pPr>
            <a:r>
              <a:t>// Facade - Simplified Interface</a:t>
            </a:r>
            <a:br/>
            <a:r>
              <a:t>public class CustomerOnboardingFacade {</a:t>
            </a:r>
            <a:br/>
            <a:r>
              <a:t>    // Subsystem references</a:t>
            </a:r>
            <a:br/>
            <a:r>
              <a:t>    private CustomerValidationService validationService;</a:t>
            </a:r>
            <a:br/>
            <a:r>
              <a:t>    private CreditScoringService scoringService;</a:t>
            </a:r>
            <a:br/>
            <a:r>
              <a:t>    private ContractManagementService contractService;</a:t>
            </a:r>
            <a:br/>
            <a:r>
              <a:t>    private ServiceProvisioningSystem provisioningSystem;</a:t>
            </a:r>
            <a:br/>
            <a:r>
              <a:t>    private BillingEngine billingEngine;</a:t>
            </a:r>
            <a:br/>
            <a:r>
              <a:t>    </a:t>
            </a:r>
            <a:br/>
            <a:r>
              <a:t>    public CustomerOnboardingFacade() {</a:t>
            </a:r>
            <a:br/>
            <a:r>
              <a:t>        this.validationService = new CustomerValidationService();</a:t>
            </a:r>
            <a:br/>
            <a:r>
              <a:t>        this.scoringService = new CreditScoringService();</a:t>
            </a:r>
            <a:br/>
            <a:r>
              <a:t>        this.contractService = new ContractManagementService();</a:t>
            </a:r>
            <a:br/>
            <a:r>
              <a:t>        this.provisioningSystem = new ServiceProvisioningSystem();</a:t>
            </a:r>
            <a:br/>
            <a:r>
              <a:t>        this.billingEngine = new BillingEngine();</a:t>
            </a:r>
            <a:br/>
            <a:r>
              <a:t>    }</a:t>
            </a:r>
            <a:br/>
            <a:r>
              <a:t>    </a:t>
            </a:r>
            <a:br/>
            <a:r>
              <a:t>    // Simplified high-level operation</a:t>
            </a:r>
            <a:br/>
            <a:r>
              <a:t>    public OnboardingResult onboardNewCustomer(CustomerData customerData, </a:t>
            </a:r>
            <a:br/>
            <a:r>
              <a:t>                                               String serviceType, </a:t>
            </a:r>
            <a:br/>
            <a:r>
              <a:t>                                               BigDecimal monthlyFee) {</a:t>
            </a:r>
            <a:br/>
            <a:r>
              <a:t>        try {</a:t>
            </a:r>
            <a:br/>
            <a:r>
              <a:t>            // Step 1: Validate customer data</a:t>
            </a:r>
            <a:br/>
            <a:r>
              <a:t>            boolean dataValid = validationService.validatePersonalData(</a:t>
            </a:r>
            <a:br/>
            <a:r>
              <a:t>                customerData.getName(), </a:t>
            </a:r>
            <a:br/>
            <a:r>
              <a:t>                customerData.getAddress(), </a:t>
            </a:r>
            <a:br/>
            <a:r>
              <a:t>                customerData.getId()</a:t>
            </a:r>
            <a:br/>
            <a:r>
              <a:t>            );</a:t>
            </a:r>
            <a:br/>
            <a:r>
              <a:t>            </a:t>
            </a:r>
            <a:br/>
            <a:r>
              <a:t>            if (!dataValid) {</a:t>
            </a:r>
            <a:br/>
            <a:r>
              <a:t>                return new OnboardingResult(false, "Invalid customer data");</a:t>
            </a:r>
            <a:br/>
            <a:r>
              <a:t>            }</a:t>
            </a:r>
            <a:br/>
            <a:r>
              <a:t>            </a:t>
            </a:r>
            <a:br/>
            <a:r>
              <a:t>            // Step 2: Check for duplicates</a:t>
            </a:r>
            <a:br/>
            <a:r>
              <a:t>            boolean noDuplicates = validationService.checkDuplicateCustomer(</a:t>
            </a:r>
            <a:br/>
            <a:r>
              <a:t>                customerData.getEmail(), </a:t>
            </a:r>
            <a:br/>
            <a:r>
              <a:t>                customerData.getPhone()</a:t>
            </a:r>
            <a:br/>
            <a:r>
              <a:t>            );</a:t>
            </a:r>
            <a:br/>
            <a:r>
              <a:t>            </a:t>
            </a:r>
            <a:br/>
            <a:r>
              <a:t>            if (!noDuplicates) {</a:t>
            </a:r>
            <a:br/>
            <a:r>
              <a:t>                return new OnboardingResult(false, "Customer already exists");</a:t>
            </a:r>
            <a:br/>
            <a:r>
              <a:t>            }</a:t>
            </a:r>
            <a:br/>
            <a:r>
              <a:t>            </a:t>
            </a:r>
            <a:br/>
            <a:r>
              <a:t>            // Step 3: Credit check</a:t>
            </a:r>
            <a:br/>
            <a:r>
              <a:t>            CreditScore score = scoringService.performCreditCheck(</a:t>
            </a:r>
            <a:br/>
            <a:r>
              <a:t>                customerData.getId(), </a:t>
            </a:r>
            <a:br/>
            <a:r>
              <a:t>                customerData.getSocialSecurityNumber()</a:t>
            </a:r>
            <a:br/>
            <a:r>
              <a:t>            );</a:t>
            </a:r>
            <a:br/>
            <a:r>
              <a:t>            </a:t>
            </a:r>
            <a:br/>
            <a:r>
              <a:t>            if (score.getScore() &lt; 500) {</a:t>
            </a:r>
            <a:br/>
            <a:r>
              <a:t>                return new OnboardingResult(false, "Credit check failed");</a:t>
            </a:r>
            <a:br/>
            <a:r>
              <a:t>            }</a:t>
            </a:r>
            <a:br/>
            <a:r>
              <a:t>            </a:t>
            </a:r>
            <a:br/>
            <a:r>
              <a:t>            // Step 4: Create contract</a:t>
            </a:r>
            <a:br/>
            <a:r>
              <a:t>            Contract contract = contractService.createContract(</a:t>
            </a:r>
            <a:br/>
            <a:r>
              <a:t>                customerData.getId(), serviceType, monthlyFee</a:t>
            </a:r>
            <a:br/>
            <a:r>
              <a:t>            );</a:t>
            </a:r>
            <a:br/>
            <a:r>
              <a:t>            contractService.sendContractForSignature(contract);</a:t>
            </a:r>
            <a:br/>
            <a:r>
              <a:t>            </a:t>
            </a:r>
            <a:br/>
            <a:r>
              <a:t>            // Step 5: Setup billing</a:t>
            </a:r>
            <a:br/>
            <a:r>
              <a:t>            billingEngine.setupBillingAccount(customerData.getId(), contract);</a:t>
            </a:r>
            <a:br/>
            <a:r>
              <a:t>            </a:t>
            </a:r>
            <a:br/>
            <a:r>
              <a:t>            // Step 6: Activate service (if premium eligible)</a:t>
            </a:r>
            <a:br/>
            <a:r>
              <a:t>            if (scoringService.isEligibleForPremiumServices(score)) {</a:t>
            </a:r>
            <a:br/>
            <a:r>
              <a:t>                Map&lt;String, Object&gt; config = createPremiumConfig();</a:t>
            </a:r>
            <a:br/>
            <a:r>
              <a:t>                provisioningSystem.activateService(customerData.getId(), </a:t>
            </a:r>
            <a:br/>
            <a:r>
              <a:t>                    serviceType + "_PREMIUM", config);</a:t>
            </a:r>
            <a:br/>
            <a:r>
              <a:t>            } else {</a:t>
            </a:r>
            <a:br/>
            <a:r>
              <a:t>                provisioningSystem.activateService(customerData.getId(), </a:t>
            </a:r>
            <a:br/>
            <a:r>
              <a:t>                    serviceType, Collections.emptyMap());</a:t>
            </a:r>
            <a:br/>
            <a:r>
              <a:t>            }</a:t>
            </a:r>
            <a:br/>
            <a:r>
              <a:t>            </a:t>
            </a:r>
            <a:br/>
            <a:r>
              <a:t>            return new OnboardingResult(true, "Customer onboarded successfully");</a:t>
            </a:r>
            <a:br/>
            <a:r>
              <a:t>            </a:t>
            </a:r>
            <a:br/>
            <a:r>
              <a:t>        } catch (Exception e) {</a:t>
            </a:r>
            <a:br/>
            <a:r>
              <a:t>            return new OnboardingResult(false, "Onboarding failed: " + e.getMessage());</a:t>
            </a:r>
            <a:br/>
            <a:r>
              <a:t>        }</a:t>
            </a:r>
            <a:br/>
            <a:r>
              <a:t>    }</a:t>
            </a:r>
            <a:br/>
            <a:r>
              <a:t>}</a:t>
            </a:r>
          </a:p>
        </p:txBody>
      </p:sp>
    </p:spTree>
  </p:cSld>
  <p:clrMapOvr>
    <a:masterClrMapping/>
  </p:clrMapOvr>
</p:sld>
</file>

<file path=ppt/slides/slide5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rPr sz="3600" b="0">
                <a:solidFill>
                  <a:srgbClr val="444444"/>
                </a:solidFill>
                <a:latin typeface="Open Sans"/>
              </a:rPr>
              <a:t>Facade Pattern - Usage &amp; Benefits</a:t>
            </a:r>
          </a:p>
        </p:txBody>
      </p:sp>
      <p:sp>
        <p:nvSpPr>
          <p:cNvPr id="3" name="Subtitle 2"/>
          <p:cNvSpPr>
            <a:spLocks noGrp="1"/>
          </p:cNvSpPr>
          <p:nvPr>
            <p:ph type="subTitle"/>
          </p:nvPr>
        </p:nvSpPr>
        <p:spPr/>
        <p:txBody>
          <a:bodyPr anchor="t" tIns="152400" bIns="152400" lIns="152400" rIns="152400"/>
          <a:lstStyle/>
          <a:p/>
          <a:p>
            <a:pPr>
              <a:spcBef>
                <a:spcPts val="0"/>
              </a:spcBef>
              <a:spcAft>
                <a:spcPts val="1000"/>
              </a:spcAft>
              <a:defRPr sz="1800">
                <a:latin typeface="Open Sans Light"/>
              </a:defRPr>
            </a:pPr>
            <a:r>
              <a:t>Facade Pattern - Verwendung und Vorteile:</a:t>
            </a:r>
          </a:p>
          <a:p>
            <a:pPr>
              <a:spcBef>
                <a:spcPts val="400"/>
              </a:spcBef>
              <a:spcAft>
                <a:spcPts val="1000"/>
              </a:spcAft>
              <a:defRPr sz="1800">
                <a:latin typeface="Open Sans Light"/>
              </a:defRPr>
            </a:pPr>
          </a:p>
          <a:p>
            <a:pPr>
              <a:spcBef>
                <a:spcPts val="400"/>
              </a:spcBef>
              <a:spcAft>
                <a:spcPts val="1000"/>
              </a:spcAft>
              <a:defRPr sz="1800">
                <a:latin typeface="Open Sans Light"/>
              </a:defRPr>
            </a:pPr>
            <a:r>
              <a:t>Einfache Verwendung:</a:t>
            </a:r>
          </a:p>
          <a:p>
            <a:pPr>
              <a:spcBef>
                <a:spcPts val="400"/>
              </a:spcBef>
              <a:spcAft>
                <a:spcPts val="1000"/>
              </a:spcAft>
              <a:defRPr sz="1800">
                <a:latin typeface="Open Sans Light"/>
              </a:defRPr>
            </a:pPr>
            <a:r>
              <a:t>```java</a:t>
            </a:r>
          </a:p>
          <a:p>
            <a:pPr>
              <a:spcBef>
                <a:spcPts val="400"/>
              </a:spcBef>
              <a:spcAft>
                <a:spcPts val="1000"/>
              </a:spcAft>
              <a:defRPr sz="1800">
                <a:latin typeface="Open Sans Light"/>
              </a:defRPr>
            </a:pPr>
            <a:r>
              <a:t>CustomerOnboardingFacade facade = new CustomerOnboardingFacade();</a:t>
            </a:r>
          </a:p>
          <a:p>
            <a:pPr>
              <a:spcBef>
                <a:spcPts val="400"/>
              </a:spcBef>
              <a:spcAft>
                <a:spcPts val="1000"/>
              </a:spcAft>
              <a:defRPr sz="1800">
                <a:latin typeface="Open Sans Light"/>
              </a:defRPr>
            </a:pPr>
            <a:r>
              <a:t>CustomerData data = new CustomerData(/*...*/);</a:t>
            </a:r>
          </a:p>
          <a:p>
            <a:pPr>
              <a:spcBef>
                <a:spcPts val="400"/>
              </a:spcBef>
              <a:spcAft>
                <a:spcPts val="1000"/>
              </a:spcAft>
              <a:defRPr sz="1800">
                <a:latin typeface="Open Sans Light"/>
              </a:defRPr>
            </a:pPr>
            <a:r>
              <a:t>OnboardingResult result = facade.onboardNewCustomer(data, "DSL", €39.99);</a:t>
            </a:r>
          </a:p>
          <a:p>
            <a:pPr>
              <a:spcBef>
                <a:spcPts val="400"/>
              </a:spcBef>
              <a:spcAft>
                <a:spcPts val="1000"/>
              </a:spcAft>
              <a:defRPr sz="1800">
                <a:latin typeface="Open Sans Light"/>
              </a:defRPr>
            </a:pPr>
            <a:r>
              <a:t>```</a:t>
            </a:r>
          </a:p>
          <a:p>
            <a:pPr>
              <a:spcBef>
                <a:spcPts val="400"/>
              </a:spcBef>
              <a:spcAft>
                <a:spcPts val="1000"/>
              </a:spcAft>
              <a:defRPr sz="1800">
                <a:latin typeface="Open Sans Light"/>
              </a:defRPr>
            </a:pPr>
          </a:p>
          <a:p>
            <a:pPr>
              <a:spcBef>
                <a:spcPts val="400"/>
              </a:spcBef>
              <a:spcAft>
                <a:spcPts val="1000"/>
              </a:spcAft>
              <a:defRPr sz="1800">
                <a:latin typeface="Open Sans Light"/>
              </a:defRPr>
            </a:pPr>
            <a:r>
              <a:t>Vorteile:</a:t>
            </a:r>
          </a:p>
          <a:p>
            <a:pPr>
              <a:spcBef>
                <a:spcPts val="400"/>
              </a:spcBef>
              <a:spcAft>
                <a:spcPts val="1000"/>
              </a:spcAft>
              <a:defRPr sz="1800">
                <a:latin typeface="Open Sans Light"/>
              </a:defRPr>
            </a:pPr>
            <a:r>
              <a:t>• Vereinfachte Schnittstelle für komplexe Operationen</a:t>
            </a:r>
          </a:p>
          <a:p>
            <a:pPr>
              <a:spcBef>
                <a:spcPts val="400"/>
              </a:spcBef>
              <a:spcAft>
                <a:spcPts val="1000"/>
              </a:spcAft>
              <a:defRPr sz="1800">
                <a:latin typeface="Open Sans Light"/>
              </a:defRPr>
            </a:pPr>
            <a:r>
              <a:t>• Entkopplung zwischen Client und Subsystemen</a:t>
            </a:r>
          </a:p>
          <a:p>
            <a:pPr>
              <a:spcBef>
                <a:spcPts val="400"/>
              </a:spcBef>
              <a:spcAft>
                <a:spcPts val="1000"/>
              </a:spcAft>
              <a:defRPr sz="1800">
                <a:latin typeface="Open Sans Light"/>
              </a:defRPr>
            </a:pPr>
            <a:r>
              <a:t>• Zentrale Orchestrierung der Geschäftslogik</a:t>
            </a:r>
          </a:p>
          <a:p>
            <a:pPr>
              <a:spcBef>
                <a:spcPts val="400"/>
              </a:spcBef>
              <a:spcAft>
                <a:spcPts val="1000"/>
              </a:spcAft>
              <a:defRPr sz="1800">
                <a:latin typeface="Open Sans Light"/>
              </a:defRPr>
            </a:pPr>
            <a:r>
              <a:t>• Fehlerbehandlung an einer Stelle</a:t>
            </a:r>
          </a:p>
          <a:p>
            <a:pPr>
              <a:spcBef>
                <a:spcPts val="400"/>
              </a:spcBef>
              <a:spcAft>
                <a:spcPts val="1000"/>
              </a:spcAft>
              <a:defRPr sz="1800">
                <a:latin typeface="Open Sans Light"/>
              </a:defRPr>
            </a:pPr>
            <a:r>
              <a:t>• Einfachere Wartung und Tests</a:t>
            </a:r>
          </a:p>
          <a:p>
            <a:pPr>
              <a:spcBef>
                <a:spcPts val="400"/>
              </a:spcBef>
              <a:spcAft>
                <a:spcPts val="1000"/>
              </a:spcAft>
              <a:defRPr sz="1800">
                <a:latin typeface="Open Sans Light"/>
              </a:defRPr>
            </a:pPr>
          </a:p>
          <a:p>
            <a:pPr>
              <a:spcBef>
                <a:spcPts val="400"/>
              </a:spcBef>
              <a:spcAft>
                <a:spcPts val="1000"/>
              </a:spcAft>
              <a:defRPr sz="1800">
                <a:latin typeface="Open Sans Light"/>
              </a:defRPr>
            </a:pPr>
            <a:r>
              <a:t>Telekom-Nutzen: One-Click Kunden-Onboarding</a:t>
            </a:r>
          </a:p>
        </p:txBody>
      </p:sp>
    </p:spTree>
  </p:cSld>
  <p:clrMapOvr>
    <a:masterClrMapping/>
  </p:clrMapOvr>
</p:sld>
</file>

<file path=ppt/slides/slide5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rPr sz="3600" b="0">
                <a:solidFill>
                  <a:srgbClr val="444444"/>
                </a:solidFill>
                <a:latin typeface="Open Sans"/>
              </a:rPr>
              <a:t>Facade Pattern - Usage &amp; Benefits</a:t>
            </a:r>
          </a:p>
        </p:txBody>
      </p:sp>
      <p:sp>
        <p:nvSpPr>
          <p:cNvPr id="3" name="Subtitle 2"/>
          <p:cNvSpPr>
            <a:spLocks noGrp="1"/>
          </p:cNvSpPr>
          <p:nvPr>
            <p:ph type="subTitle"/>
          </p:nvPr>
        </p:nvSpPr>
        <p:spPr/>
        <p:txBody>
          <a:bodyPr anchor="t" tIns="152400" bIns="152400" lIns="152400" rIns="152400"/>
          <a:lstStyle/>
          <a:p/>
          <a:p>
            <a:pPr>
              <a:spcBef>
                <a:spcPts val="0"/>
              </a:spcBef>
              <a:spcAft>
                <a:spcPts val="1000"/>
              </a:spcAft>
              <a:defRPr sz="1800">
                <a:latin typeface="Open Sans Light"/>
              </a:defRPr>
            </a:pPr>
            <a:r>
              <a:t>Facade Pattern - Verwendung und Vorteile:</a:t>
            </a:r>
          </a:p>
          <a:p>
            <a:pPr>
              <a:spcBef>
                <a:spcPts val="400"/>
              </a:spcBef>
              <a:spcAft>
                <a:spcPts val="1000"/>
              </a:spcAft>
              <a:defRPr sz="1800">
                <a:latin typeface="Open Sans Light"/>
              </a:defRPr>
            </a:pPr>
          </a:p>
          <a:p>
            <a:pPr>
              <a:spcBef>
                <a:spcPts val="400"/>
              </a:spcBef>
              <a:spcAft>
                <a:spcPts val="1000"/>
              </a:spcAft>
              <a:defRPr sz="1800">
                <a:latin typeface="Open Sans Light"/>
              </a:defRPr>
            </a:pPr>
            <a:r>
              <a:t>Einfache Verwendung:</a:t>
            </a:r>
          </a:p>
          <a:p>
            <a:pPr>
              <a:spcBef>
                <a:spcPts val="400"/>
              </a:spcBef>
              <a:spcAft>
                <a:spcPts val="1000"/>
              </a:spcAft>
              <a:defRPr sz="1800">
                <a:latin typeface="Open Sans Light"/>
              </a:defRPr>
            </a:pPr>
            <a:r>
              <a:t>```java</a:t>
            </a:r>
          </a:p>
          <a:p>
            <a:pPr>
              <a:spcBef>
                <a:spcPts val="400"/>
              </a:spcBef>
              <a:spcAft>
                <a:spcPts val="1000"/>
              </a:spcAft>
              <a:defRPr sz="1800">
                <a:latin typeface="Open Sans Light"/>
              </a:defRPr>
            </a:pPr>
            <a:r>
              <a:t>CustomerOnboardingFacade facade = new CustomerOnboardingFacade();</a:t>
            </a:r>
          </a:p>
          <a:p>
            <a:pPr>
              <a:spcBef>
                <a:spcPts val="400"/>
              </a:spcBef>
              <a:spcAft>
                <a:spcPts val="1000"/>
              </a:spcAft>
              <a:defRPr sz="1800">
                <a:latin typeface="Open Sans Light"/>
              </a:defRPr>
            </a:pPr>
            <a:r>
              <a:t>CustomerData data = new CustomerData(/*...*/);</a:t>
            </a:r>
          </a:p>
          <a:p>
            <a:pPr>
              <a:spcBef>
                <a:spcPts val="400"/>
              </a:spcBef>
              <a:spcAft>
                <a:spcPts val="1000"/>
              </a:spcAft>
              <a:defRPr sz="1800">
                <a:latin typeface="Open Sans Light"/>
              </a:defRPr>
            </a:pPr>
            <a:r>
              <a:t>OnboardingResult result = facade.onboardNewCustomer(data, "DSL", €39.99);</a:t>
            </a:r>
          </a:p>
          <a:p>
            <a:pPr>
              <a:spcBef>
                <a:spcPts val="400"/>
              </a:spcBef>
              <a:spcAft>
                <a:spcPts val="1000"/>
              </a:spcAft>
              <a:defRPr sz="1800">
                <a:latin typeface="Open Sans Light"/>
              </a:defRPr>
            </a:pPr>
            <a:r>
              <a:t>```</a:t>
            </a:r>
          </a:p>
          <a:p>
            <a:pPr>
              <a:spcBef>
                <a:spcPts val="400"/>
              </a:spcBef>
              <a:spcAft>
                <a:spcPts val="1000"/>
              </a:spcAft>
              <a:defRPr sz="1800">
                <a:latin typeface="Open Sans Light"/>
              </a:defRPr>
            </a:pPr>
          </a:p>
          <a:p>
            <a:pPr>
              <a:spcBef>
                <a:spcPts val="400"/>
              </a:spcBef>
              <a:spcAft>
                <a:spcPts val="1000"/>
              </a:spcAft>
              <a:defRPr sz="1800">
                <a:latin typeface="Open Sans Light"/>
              </a:defRPr>
            </a:pPr>
            <a:r>
              <a:t>Vorteile:</a:t>
            </a:r>
          </a:p>
          <a:p>
            <a:pPr>
              <a:spcBef>
                <a:spcPts val="400"/>
              </a:spcBef>
              <a:spcAft>
                <a:spcPts val="1000"/>
              </a:spcAft>
              <a:defRPr sz="1800">
                <a:latin typeface="Open Sans Light"/>
              </a:defRPr>
            </a:pPr>
            <a:r>
              <a:t>• Vereinfachte Schnittstelle für komplexe Operationen</a:t>
            </a:r>
          </a:p>
          <a:p>
            <a:pPr>
              <a:spcBef>
                <a:spcPts val="400"/>
              </a:spcBef>
              <a:spcAft>
                <a:spcPts val="1000"/>
              </a:spcAft>
              <a:defRPr sz="1800">
                <a:latin typeface="Open Sans Light"/>
              </a:defRPr>
            </a:pPr>
            <a:r>
              <a:t>• Entkopplung zwischen Client und Subsystemen</a:t>
            </a:r>
          </a:p>
          <a:p>
            <a:pPr>
              <a:spcBef>
                <a:spcPts val="400"/>
              </a:spcBef>
              <a:spcAft>
                <a:spcPts val="1000"/>
              </a:spcAft>
              <a:defRPr sz="1800">
                <a:latin typeface="Open Sans Light"/>
              </a:defRPr>
            </a:pPr>
            <a:r>
              <a:t>• Zentrale Orchestrierung der Geschäftslogik</a:t>
            </a:r>
          </a:p>
          <a:p>
            <a:pPr>
              <a:spcBef>
                <a:spcPts val="400"/>
              </a:spcBef>
              <a:spcAft>
                <a:spcPts val="1000"/>
              </a:spcAft>
              <a:defRPr sz="1800">
                <a:latin typeface="Open Sans Light"/>
              </a:defRPr>
            </a:pPr>
            <a:r>
              <a:t>• Fehlerbehandlung an einer Stelle</a:t>
            </a:r>
          </a:p>
          <a:p>
            <a:pPr>
              <a:spcBef>
                <a:spcPts val="400"/>
              </a:spcBef>
              <a:spcAft>
                <a:spcPts val="1000"/>
              </a:spcAft>
              <a:defRPr sz="1800">
                <a:latin typeface="Open Sans Light"/>
              </a:defRPr>
            </a:pPr>
            <a:r>
              <a:t>• Einfachere Wartung und Tests</a:t>
            </a:r>
          </a:p>
          <a:p>
            <a:pPr>
              <a:spcBef>
                <a:spcPts val="400"/>
              </a:spcBef>
              <a:spcAft>
                <a:spcPts val="1000"/>
              </a:spcAft>
              <a:defRPr sz="1800">
                <a:latin typeface="Open Sans Light"/>
              </a:defRPr>
            </a:pPr>
          </a:p>
          <a:p>
            <a:pPr>
              <a:spcBef>
                <a:spcPts val="400"/>
              </a:spcBef>
              <a:spcAft>
                <a:spcPts val="1000"/>
              </a:spcAft>
              <a:defRPr sz="1800">
                <a:latin typeface="Open Sans Light"/>
              </a:defRPr>
            </a:pPr>
            <a:r>
              <a:t>Telekom-Nutzen: One-Click Kunden-Onboarding</a:t>
            </a:r>
          </a:p>
        </p:txBody>
      </p:sp>
    </p:spTree>
  </p:cSld>
  <p:clrMapOvr>
    <a:masterClrMapping/>
  </p:clrMapOvr>
</p:sld>
</file>

<file path=ppt/slides/slide5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rPr sz="3600" b="0">
                <a:solidFill>
                  <a:srgbClr val="444444"/>
                </a:solidFill>
                <a:latin typeface="Open Sans"/>
              </a:rPr>
              <a:t>Flyweight Pattern - Problem</a:t>
            </a:r>
          </a:p>
        </p:txBody>
      </p:sp>
      <p:sp>
        <p:nvSpPr>
          <p:cNvPr id="3" name="Subtitle 2"/>
          <p:cNvSpPr>
            <a:spLocks noGrp="1"/>
          </p:cNvSpPr>
          <p:nvPr>
            <p:ph type="subTitle"/>
          </p:nvPr>
        </p:nvSpPr>
        <p:spPr/>
        <p:txBody>
          <a:bodyPr anchor="t" tIns="152400" bIns="152400" lIns="152400" rIns="152400"/>
          <a:lstStyle/>
          <a:p/>
          <a:p>
            <a:pPr>
              <a:spcBef>
                <a:spcPts val="0"/>
              </a:spcBef>
              <a:spcAft>
                <a:spcPts val="1000"/>
              </a:spcAft>
              <a:defRPr sz="1800">
                <a:latin typeface="Open Sans Light"/>
              </a:defRPr>
            </a:pPr>
            <a:r>
              <a:t>Problem: Speicherverbrauch bei vielen ähnlichen Objekten</a:t>
            </a:r>
          </a:p>
          <a:p>
            <a:pPr>
              <a:spcBef>
                <a:spcPts val="400"/>
              </a:spcBef>
              <a:spcAft>
                <a:spcPts val="1000"/>
              </a:spcAft>
              <a:defRPr sz="1800">
                <a:latin typeface="Open Sans Light"/>
              </a:defRPr>
            </a:pPr>
          </a:p>
          <a:p>
            <a:pPr>
              <a:spcBef>
                <a:spcPts val="400"/>
              </a:spcBef>
              <a:spcAft>
                <a:spcPts val="1000"/>
              </a:spcAft>
              <a:defRPr sz="1800">
                <a:latin typeface="Open Sans Light"/>
              </a:defRPr>
            </a:pPr>
            <a:r>
              <a:t>Telekom-Szenario: Netzwerk-Topologie Darstellung</a:t>
            </a:r>
          </a:p>
          <a:p>
            <a:pPr>
              <a:spcBef>
                <a:spcPts val="400"/>
              </a:spcBef>
              <a:spcAft>
                <a:spcPts val="1000"/>
              </a:spcAft>
              <a:defRPr sz="1800">
                <a:latin typeface="Open Sans Light"/>
              </a:defRPr>
            </a:pPr>
            <a:r>
              <a:t>• 50.000+ Router in der Netzwerk-Karte</a:t>
            </a:r>
          </a:p>
          <a:p>
            <a:pPr>
              <a:spcBef>
                <a:spcPts val="400"/>
              </a:spcBef>
              <a:spcAft>
                <a:spcPts val="1000"/>
              </a:spcAft>
              <a:defRPr sz="1800">
                <a:latin typeface="Open Sans Light"/>
              </a:defRPr>
            </a:pPr>
            <a:r>
              <a:t>• Jeder Router hat Position, Status, Verbindungen</a:t>
            </a:r>
          </a:p>
          <a:p>
            <a:pPr>
              <a:spcBef>
                <a:spcPts val="400"/>
              </a:spcBef>
              <a:spcAft>
                <a:spcPts val="1000"/>
              </a:spcAft>
              <a:defRPr sz="1800">
                <a:latin typeface="Open Sans Light"/>
              </a:defRPr>
            </a:pPr>
            <a:r>
              <a:t>• Viele Router des gleichen Typs (Cisco 2900, Huawei AR)</a:t>
            </a:r>
          </a:p>
          <a:p>
            <a:pPr>
              <a:spcBef>
                <a:spcPts val="400"/>
              </a:spcBef>
              <a:spcAft>
                <a:spcPts val="1000"/>
              </a:spcAft>
              <a:defRPr sz="1800">
                <a:latin typeface="Open Sans Light"/>
              </a:defRPr>
            </a:pPr>
            <a:r>
              <a:t>• Gemeinsame Eigenschaften: Icon, Spezifikationen, Rendering</a:t>
            </a:r>
          </a:p>
          <a:p>
            <a:pPr>
              <a:spcBef>
                <a:spcPts val="400"/>
              </a:spcBef>
              <a:spcAft>
                <a:spcPts val="1000"/>
              </a:spcAft>
              <a:defRPr sz="1800">
                <a:latin typeface="Open Sans Light"/>
              </a:defRPr>
            </a:pPr>
          </a:p>
          <a:p>
            <a:pPr>
              <a:spcBef>
                <a:spcPts val="400"/>
              </a:spcBef>
              <a:spcAft>
                <a:spcPts val="1000"/>
              </a:spcAft>
              <a:defRPr sz="1800">
                <a:latin typeface="Open Sans Light"/>
              </a:defRPr>
            </a:pPr>
            <a:r>
              <a:t>Problem ohne Flyweight:</a:t>
            </a:r>
          </a:p>
          <a:p>
            <a:pPr>
              <a:spcBef>
                <a:spcPts val="400"/>
              </a:spcBef>
              <a:spcAft>
                <a:spcPts val="1000"/>
              </a:spcAft>
              <a:defRPr sz="1800">
                <a:latin typeface="Open Sans Light"/>
              </a:defRPr>
            </a:pPr>
            <a:r>
              <a:t>• Jeder Router-Objekt speichert redundante Daten</a:t>
            </a:r>
          </a:p>
          <a:p>
            <a:pPr>
              <a:spcBef>
                <a:spcPts val="400"/>
              </a:spcBef>
              <a:spcAft>
                <a:spcPts val="1000"/>
              </a:spcAft>
              <a:defRPr sz="1800">
                <a:latin typeface="Open Sans Light"/>
              </a:defRPr>
            </a:pPr>
            <a:r>
              <a:t>• Icon-Daten millionenfach im Speicher</a:t>
            </a:r>
          </a:p>
          <a:p>
            <a:pPr>
              <a:spcBef>
                <a:spcPts val="400"/>
              </a:spcBef>
              <a:spcAft>
                <a:spcPts val="1000"/>
              </a:spcAft>
              <a:defRPr sz="1800">
                <a:latin typeface="Open Sans Light"/>
              </a:defRPr>
            </a:pPr>
            <a:r>
              <a:t>• Hoher Memory-Footprint</a:t>
            </a:r>
          </a:p>
          <a:p>
            <a:pPr>
              <a:spcBef>
                <a:spcPts val="400"/>
              </a:spcBef>
              <a:spcAft>
                <a:spcPts val="1000"/>
              </a:spcAft>
              <a:defRPr sz="1800">
                <a:latin typeface="Open Sans Light"/>
              </a:defRPr>
            </a:pPr>
            <a:r>
              <a:t>• Schlechte Performance bei Darstellung</a:t>
            </a:r>
          </a:p>
        </p:txBody>
      </p:sp>
    </p:spTree>
  </p:cSld>
  <p:clrMapOvr>
    <a:masterClrMapping/>
  </p:clrMapOvr>
</p:sld>
</file>

<file path=ppt/slides/slide5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rPr sz="3600" b="0">
                <a:solidFill>
                  <a:srgbClr val="444444"/>
                </a:solidFill>
                <a:latin typeface="Open Sans"/>
              </a:rPr>
              <a:t>Flyweight Pattern - Problem</a:t>
            </a:r>
          </a:p>
        </p:txBody>
      </p:sp>
      <p:sp>
        <p:nvSpPr>
          <p:cNvPr id="3" name="Subtitle 2"/>
          <p:cNvSpPr>
            <a:spLocks noGrp="1"/>
          </p:cNvSpPr>
          <p:nvPr>
            <p:ph type="subTitle"/>
          </p:nvPr>
        </p:nvSpPr>
        <p:spPr/>
        <p:txBody>
          <a:bodyPr anchor="t" tIns="152400" bIns="152400" lIns="152400" rIns="152400"/>
          <a:lstStyle/>
          <a:p/>
          <a:p>
            <a:pPr>
              <a:spcBef>
                <a:spcPts val="0"/>
              </a:spcBef>
              <a:spcAft>
                <a:spcPts val="1000"/>
              </a:spcAft>
              <a:defRPr sz="1800">
                <a:latin typeface="Open Sans Light"/>
              </a:defRPr>
            </a:pPr>
            <a:r>
              <a:t>Problem: Speicherverbrauch bei vielen ähnlichen Objekten</a:t>
            </a:r>
          </a:p>
          <a:p>
            <a:pPr>
              <a:spcBef>
                <a:spcPts val="400"/>
              </a:spcBef>
              <a:spcAft>
                <a:spcPts val="1000"/>
              </a:spcAft>
              <a:defRPr sz="1800">
                <a:latin typeface="Open Sans Light"/>
              </a:defRPr>
            </a:pPr>
          </a:p>
          <a:p>
            <a:pPr>
              <a:spcBef>
                <a:spcPts val="400"/>
              </a:spcBef>
              <a:spcAft>
                <a:spcPts val="1000"/>
              </a:spcAft>
              <a:defRPr sz="1800">
                <a:latin typeface="Open Sans Light"/>
              </a:defRPr>
            </a:pPr>
            <a:r>
              <a:t>Telekom-Szenario: Netzwerk-Topologie Darstellung</a:t>
            </a:r>
          </a:p>
          <a:p>
            <a:pPr>
              <a:spcBef>
                <a:spcPts val="400"/>
              </a:spcBef>
              <a:spcAft>
                <a:spcPts val="1000"/>
              </a:spcAft>
              <a:defRPr sz="1800">
                <a:latin typeface="Open Sans Light"/>
              </a:defRPr>
            </a:pPr>
            <a:r>
              <a:t>• 50.000+ Router in der Netzwerk-Karte</a:t>
            </a:r>
          </a:p>
          <a:p>
            <a:pPr>
              <a:spcBef>
                <a:spcPts val="400"/>
              </a:spcBef>
              <a:spcAft>
                <a:spcPts val="1000"/>
              </a:spcAft>
              <a:defRPr sz="1800">
                <a:latin typeface="Open Sans Light"/>
              </a:defRPr>
            </a:pPr>
            <a:r>
              <a:t>• Jeder Router hat Position, Status, Verbindungen</a:t>
            </a:r>
          </a:p>
          <a:p>
            <a:pPr>
              <a:spcBef>
                <a:spcPts val="400"/>
              </a:spcBef>
              <a:spcAft>
                <a:spcPts val="1000"/>
              </a:spcAft>
              <a:defRPr sz="1800">
                <a:latin typeface="Open Sans Light"/>
              </a:defRPr>
            </a:pPr>
            <a:r>
              <a:t>• Viele Router des gleichen Typs (Cisco 2900, Huawei AR)</a:t>
            </a:r>
          </a:p>
          <a:p>
            <a:pPr>
              <a:spcBef>
                <a:spcPts val="400"/>
              </a:spcBef>
              <a:spcAft>
                <a:spcPts val="1000"/>
              </a:spcAft>
              <a:defRPr sz="1800">
                <a:latin typeface="Open Sans Light"/>
              </a:defRPr>
            </a:pPr>
            <a:r>
              <a:t>• Gemeinsame Eigenschaften: Icon, Spezifikationen, Rendering</a:t>
            </a:r>
          </a:p>
          <a:p>
            <a:pPr>
              <a:spcBef>
                <a:spcPts val="400"/>
              </a:spcBef>
              <a:spcAft>
                <a:spcPts val="1000"/>
              </a:spcAft>
              <a:defRPr sz="1800">
                <a:latin typeface="Open Sans Light"/>
              </a:defRPr>
            </a:pPr>
          </a:p>
          <a:p>
            <a:pPr>
              <a:spcBef>
                <a:spcPts val="400"/>
              </a:spcBef>
              <a:spcAft>
                <a:spcPts val="1000"/>
              </a:spcAft>
              <a:defRPr sz="1800">
                <a:latin typeface="Open Sans Light"/>
              </a:defRPr>
            </a:pPr>
            <a:r>
              <a:t>Problem ohne Flyweight:</a:t>
            </a:r>
          </a:p>
          <a:p>
            <a:pPr>
              <a:spcBef>
                <a:spcPts val="400"/>
              </a:spcBef>
              <a:spcAft>
                <a:spcPts val="1000"/>
              </a:spcAft>
              <a:defRPr sz="1800">
                <a:latin typeface="Open Sans Light"/>
              </a:defRPr>
            </a:pPr>
            <a:r>
              <a:t>• Jeder Router-Objekt speichert redundante Daten</a:t>
            </a:r>
          </a:p>
          <a:p>
            <a:pPr>
              <a:spcBef>
                <a:spcPts val="400"/>
              </a:spcBef>
              <a:spcAft>
                <a:spcPts val="1000"/>
              </a:spcAft>
              <a:defRPr sz="1800">
                <a:latin typeface="Open Sans Light"/>
              </a:defRPr>
            </a:pPr>
            <a:r>
              <a:t>• Icon-Daten millionenfach im Speicher</a:t>
            </a:r>
          </a:p>
          <a:p>
            <a:pPr>
              <a:spcBef>
                <a:spcPts val="400"/>
              </a:spcBef>
              <a:spcAft>
                <a:spcPts val="1000"/>
              </a:spcAft>
              <a:defRPr sz="1800">
                <a:latin typeface="Open Sans Light"/>
              </a:defRPr>
            </a:pPr>
            <a:r>
              <a:t>• Hoher Memory-Footprint</a:t>
            </a:r>
          </a:p>
          <a:p>
            <a:pPr>
              <a:spcBef>
                <a:spcPts val="400"/>
              </a:spcBef>
              <a:spcAft>
                <a:spcPts val="1000"/>
              </a:spcAft>
              <a:defRPr sz="1800">
                <a:latin typeface="Open Sans Light"/>
              </a:defRPr>
            </a:pPr>
            <a:r>
              <a:t>• Schlechte Performance bei Darstellung</a:t>
            </a:r>
          </a:p>
        </p:txBody>
      </p:sp>
    </p:spTree>
  </p:cSld>
  <p:clrMapOvr>
    <a:masterClrMapping/>
  </p:clrMapOvr>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rPr sz="3600" b="0">
                <a:solidFill>
                  <a:srgbClr val="444444"/>
                </a:solidFill>
                <a:latin typeface="Open Sans"/>
              </a:rPr>
              <a:t>Methodik</a:t>
            </a:r>
          </a:p>
        </p:txBody>
      </p:sp>
      <p:sp>
        <p:nvSpPr>
          <p:cNvPr id="3" name="Subtitle 2"/>
          <p:cNvSpPr>
            <a:spLocks noGrp="1"/>
          </p:cNvSpPr>
          <p:nvPr>
            <p:ph type="subTitle"/>
          </p:nvPr>
        </p:nvSpPr>
        <p:spPr/>
        <p:txBody>
          <a:bodyPr anchor="t" tIns="152400" bIns="152400" lIns="152400" rIns="152400"/>
          <a:lstStyle/>
          <a:p/>
          <a:p>
            <a:pPr>
              <a:spcBef>
                <a:spcPts val="0"/>
              </a:spcBef>
              <a:spcAft>
                <a:spcPts val="1000"/>
              </a:spcAft>
              <a:defRPr sz="1800">
                <a:latin typeface="Open Sans Light"/>
              </a:defRPr>
            </a:pPr>
            <a:r>
              <a:t>Theoretische Einführung mit praxisnahen Beispielen</a:t>
            </a:r>
          </a:p>
          <a:p>
            <a:pPr>
              <a:spcBef>
                <a:spcPts val="400"/>
              </a:spcBef>
              <a:spcAft>
                <a:spcPts val="1000"/>
              </a:spcAft>
              <a:defRPr sz="1800">
                <a:latin typeface="Open Sans Light"/>
              </a:defRPr>
            </a:pPr>
            <a:r>
              <a:t>Live-Coding Sessions für direkte Anwendung</a:t>
            </a:r>
          </a:p>
          <a:p>
            <a:pPr>
              <a:spcBef>
                <a:spcPts val="400"/>
              </a:spcBef>
              <a:spcAft>
                <a:spcPts val="1000"/>
              </a:spcAft>
              <a:defRPr sz="1800">
                <a:latin typeface="Open Sans Light"/>
              </a:defRPr>
            </a:pPr>
            <a:r>
              <a:t>Telekom-spezifische Use Cases und Herausforderungen</a:t>
            </a:r>
          </a:p>
          <a:p>
            <a:pPr>
              <a:spcBef>
                <a:spcPts val="400"/>
              </a:spcBef>
              <a:spcAft>
                <a:spcPts val="1000"/>
              </a:spcAft>
              <a:defRPr sz="1800">
                <a:latin typeface="Open Sans Light"/>
              </a:defRPr>
            </a:pPr>
            <a:r>
              <a:t>Hands-on Übungen in kleinen Gruppen</a:t>
            </a:r>
          </a:p>
          <a:p>
            <a:pPr>
              <a:spcBef>
                <a:spcPts val="400"/>
              </a:spcBef>
              <a:spcAft>
                <a:spcPts val="1000"/>
              </a:spcAft>
              <a:defRPr sz="1800">
                <a:latin typeface="Open Sans Light"/>
              </a:defRPr>
            </a:pPr>
            <a:r>
              <a:t>Code Reviews und Best-Practice Diskussionen</a:t>
            </a:r>
          </a:p>
          <a:p>
            <a:pPr>
              <a:spcBef>
                <a:spcPts val="400"/>
              </a:spcBef>
              <a:spcAft>
                <a:spcPts val="1000"/>
              </a:spcAft>
              <a:defRPr sz="1800">
                <a:latin typeface="Open Sans Light"/>
              </a:defRPr>
            </a:pPr>
            <a:r>
              <a:t>Q&amp;A Sessions für individuelle Fragen</a:t>
            </a:r>
          </a:p>
          <a:p>
            <a:pPr>
              <a:spcBef>
                <a:spcPts val="400"/>
              </a:spcBef>
              <a:spcAft>
                <a:spcPts val="1000"/>
              </a:spcAft>
              <a:defRPr sz="1800">
                <a:latin typeface="Open Sans Light"/>
              </a:defRPr>
            </a:pPr>
            <a:r>
              <a:t>Praktische Refactoring-Workshops</a:t>
            </a:r>
          </a:p>
        </p:txBody>
      </p:sp>
    </p:spTree>
  </p:cSld>
  <p:clrMapOvr>
    <a:masterClrMapping/>
  </p:clrMapOvr>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rPr sz="3600" b="0">
                <a:solidFill>
                  <a:srgbClr val="444444"/>
                </a:solidFill>
                <a:latin typeface="Open Sans"/>
              </a:rPr>
              <a:t>Methodik</a:t>
            </a:r>
          </a:p>
        </p:txBody>
      </p:sp>
      <p:sp>
        <p:nvSpPr>
          <p:cNvPr id="3" name="Subtitle 2"/>
          <p:cNvSpPr>
            <a:spLocks noGrp="1"/>
          </p:cNvSpPr>
          <p:nvPr>
            <p:ph type="subTitle"/>
          </p:nvPr>
        </p:nvSpPr>
        <p:spPr/>
        <p:txBody>
          <a:bodyPr anchor="t" tIns="152400" bIns="152400" lIns="152400" rIns="152400"/>
          <a:lstStyle/>
          <a:p/>
          <a:p>
            <a:pPr>
              <a:spcBef>
                <a:spcPts val="0"/>
              </a:spcBef>
              <a:spcAft>
                <a:spcPts val="1000"/>
              </a:spcAft>
              <a:defRPr sz="1800">
                <a:latin typeface="Open Sans Light"/>
              </a:defRPr>
            </a:pPr>
            <a:r>
              <a:t>Theoretische Einführung mit praxisnahen Beispielen</a:t>
            </a:r>
          </a:p>
          <a:p>
            <a:pPr>
              <a:spcBef>
                <a:spcPts val="400"/>
              </a:spcBef>
              <a:spcAft>
                <a:spcPts val="1000"/>
              </a:spcAft>
              <a:defRPr sz="1800">
                <a:latin typeface="Open Sans Light"/>
              </a:defRPr>
            </a:pPr>
            <a:r>
              <a:t>Live-Coding Sessions für direkte Anwendung</a:t>
            </a:r>
          </a:p>
          <a:p>
            <a:pPr>
              <a:spcBef>
                <a:spcPts val="400"/>
              </a:spcBef>
              <a:spcAft>
                <a:spcPts val="1000"/>
              </a:spcAft>
              <a:defRPr sz="1800">
                <a:latin typeface="Open Sans Light"/>
              </a:defRPr>
            </a:pPr>
            <a:r>
              <a:t>Telekom-spezifische Use Cases und Herausforderungen</a:t>
            </a:r>
          </a:p>
          <a:p>
            <a:pPr>
              <a:spcBef>
                <a:spcPts val="400"/>
              </a:spcBef>
              <a:spcAft>
                <a:spcPts val="1000"/>
              </a:spcAft>
              <a:defRPr sz="1800">
                <a:latin typeface="Open Sans Light"/>
              </a:defRPr>
            </a:pPr>
            <a:r>
              <a:t>Hands-on Übungen in kleinen Gruppen</a:t>
            </a:r>
          </a:p>
          <a:p>
            <a:pPr>
              <a:spcBef>
                <a:spcPts val="400"/>
              </a:spcBef>
              <a:spcAft>
                <a:spcPts val="1000"/>
              </a:spcAft>
              <a:defRPr sz="1800">
                <a:latin typeface="Open Sans Light"/>
              </a:defRPr>
            </a:pPr>
            <a:r>
              <a:t>Code Reviews und Best-Practice Diskussionen</a:t>
            </a:r>
          </a:p>
          <a:p>
            <a:pPr>
              <a:spcBef>
                <a:spcPts val="400"/>
              </a:spcBef>
              <a:spcAft>
                <a:spcPts val="1000"/>
              </a:spcAft>
              <a:defRPr sz="1800">
                <a:latin typeface="Open Sans Light"/>
              </a:defRPr>
            </a:pPr>
            <a:r>
              <a:t>Q&amp;A Sessions für individuelle Fragen</a:t>
            </a:r>
          </a:p>
          <a:p>
            <a:pPr>
              <a:spcBef>
                <a:spcPts val="400"/>
              </a:spcBef>
              <a:spcAft>
                <a:spcPts val="1000"/>
              </a:spcAft>
              <a:defRPr sz="1800">
                <a:latin typeface="Open Sans Light"/>
              </a:defRPr>
            </a:pPr>
            <a:r>
              <a:t>Praktische Refactoring-Workshops</a:t>
            </a:r>
          </a:p>
        </p:txBody>
      </p:sp>
    </p:spTree>
  </p:cSld>
  <p:clrMapOvr>
    <a:masterClrMapping/>
  </p:clrMapOvr>
</p:sld>
</file>

<file path=ppt/slides/slide6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rPr sz="3600" b="0">
                <a:solidFill>
                  <a:srgbClr val="444444"/>
                </a:solidFill>
                <a:latin typeface="Open Sans"/>
              </a:rPr>
              <a:t>Flyweight Pattern - Struktur</a:t>
            </a:r>
          </a:p>
        </p:txBody>
      </p:sp>
      <p:sp>
        <p:nvSpPr>
          <p:cNvPr id="3" name="Subtitle 2"/>
          <p:cNvSpPr>
            <a:spLocks noGrp="1"/>
          </p:cNvSpPr>
          <p:nvPr>
            <p:ph type="subTitle"/>
          </p:nvPr>
        </p:nvSpPr>
        <p:spPr/>
        <p:txBody>
          <a:bodyPr anchor="t" tIns="152400" bIns="152400" lIns="152400" rIns="152400"/>
          <a:lstStyle/>
          <a:p/>
          <a:p>
            <a:pPr>
              <a:spcBef>
                <a:spcPts val="0"/>
              </a:spcBef>
              <a:spcAft>
                <a:spcPts val="1000"/>
              </a:spcAft>
              <a:defRPr sz="1800">
                <a:latin typeface="Open Sans Light"/>
              </a:defRPr>
            </a:pPr>
            <a:r>
              <a:t>Flyweight Pattern - Struktur:</a:t>
            </a:r>
          </a:p>
          <a:p>
            <a:pPr>
              <a:spcBef>
                <a:spcPts val="400"/>
              </a:spcBef>
              <a:spcAft>
                <a:spcPts val="1000"/>
              </a:spcAft>
              <a:defRPr sz="1800">
                <a:latin typeface="Open Sans Light"/>
              </a:defRPr>
            </a:pPr>
          </a:p>
          <a:p>
            <a:pPr>
              <a:spcBef>
                <a:spcPts val="400"/>
              </a:spcBef>
              <a:spcAft>
                <a:spcPts val="1000"/>
              </a:spcAft>
              <a:defRPr sz="1800">
                <a:latin typeface="Open Sans Light"/>
              </a:defRPr>
            </a:pPr>
            <a:r>
              <a:t>• Flyweight - Interface für intrinsische Daten</a:t>
            </a:r>
          </a:p>
          <a:p>
            <a:pPr>
              <a:spcBef>
                <a:spcPts val="400"/>
              </a:spcBef>
              <a:spcAft>
                <a:spcPts val="1000"/>
              </a:spcAft>
              <a:defRPr sz="1800">
                <a:latin typeface="Open Sans Light"/>
              </a:defRPr>
            </a:pPr>
            <a:r>
              <a:t>• Concrete Flyweight - Implementierung mit geteilten Daten</a:t>
            </a:r>
          </a:p>
          <a:p>
            <a:pPr>
              <a:spcBef>
                <a:spcPts val="400"/>
              </a:spcBef>
              <a:spcAft>
                <a:spcPts val="1000"/>
              </a:spcAft>
              <a:defRPr sz="1800">
                <a:latin typeface="Open Sans Light"/>
              </a:defRPr>
            </a:pPr>
            <a:r>
              <a:t>• Context - Externe (extrinsische) Daten</a:t>
            </a:r>
          </a:p>
          <a:p>
            <a:pPr>
              <a:spcBef>
                <a:spcPts val="400"/>
              </a:spcBef>
              <a:spcAft>
                <a:spcPts val="1000"/>
              </a:spcAft>
              <a:defRPr sz="1800">
                <a:latin typeface="Open Sans Light"/>
              </a:defRPr>
            </a:pPr>
            <a:r>
              <a:t>• Flyweight Factory - Verwaltet und teilt Flyweights</a:t>
            </a:r>
          </a:p>
          <a:p>
            <a:pPr>
              <a:spcBef>
                <a:spcPts val="400"/>
              </a:spcBef>
              <a:spcAft>
                <a:spcPts val="1000"/>
              </a:spcAft>
              <a:defRPr sz="1800">
                <a:latin typeface="Open Sans Light"/>
              </a:defRPr>
            </a:pPr>
          </a:p>
          <a:p>
            <a:pPr>
              <a:spcBef>
                <a:spcPts val="400"/>
              </a:spcBef>
              <a:spcAft>
                <a:spcPts val="1000"/>
              </a:spcAft>
              <a:defRPr sz="1800">
                <a:latin typeface="Open Sans Light"/>
              </a:defRPr>
            </a:pPr>
            <a:r>
              <a:t>Kernkonzept:</a:t>
            </a:r>
          </a:p>
          <a:p>
            <a:pPr>
              <a:spcBef>
                <a:spcPts val="400"/>
              </a:spcBef>
              <a:spcAft>
                <a:spcPts val="1000"/>
              </a:spcAft>
              <a:defRPr sz="1800">
                <a:latin typeface="Open Sans Light"/>
              </a:defRPr>
            </a:pPr>
            <a:r>
              <a:t>• Intrinsische Daten: Unveränderlich, geteilt</a:t>
            </a:r>
          </a:p>
          <a:p>
            <a:pPr>
              <a:spcBef>
                <a:spcPts val="400"/>
              </a:spcBef>
              <a:spcAft>
                <a:spcPts val="1000"/>
              </a:spcAft>
              <a:defRPr sz="1800">
                <a:latin typeface="Open Sans Light"/>
              </a:defRPr>
            </a:pPr>
            <a:r>
              <a:t>• Extrinsische Daten: Veränderlich, als Parameter übergeben</a:t>
            </a:r>
          </a:p>
          <a:p>
            <a:pPr>
              <a:spcBef>
                <a:spcPts val="400"/>
              </a:spcBef>
              <a:spcAft>
                <a:spcPts val="1000"/>
              </a:spcAft>
              <a:defRPr sz="1800">
                <a:latin typeface="Open Sans Light"/>
              </a:defRPr>
            </a:pPr>
            <a:r>
              <a:t>• Factory Pattern für Flyweight-Verwaltung</a:t>
            </a:r>
          </a:p>
          <a:p>
            <a:pPr>
              <a:spcBef>
                <a:spcPts val="400"/>
              </a:spcBef>
              <a:spcAft>
                <a:spcPts val="1000"/>
              </a:spcAft>
              <a:defRPr sz="1800">
                <a:latin typeface="Open Sans Light"/>
              </a:defRPr>
            </a:pPr>
          </a:p>
          <a:p>
            <a:pPr>
              <a:spcBef>
                <a:spcPts val="400"/>
              </a:spcBef>
              <a:spcAft>
                <a:spcPts val="1000"/>
              </a:spcAft>
              <a:defRPr sz="1800">
                <a:latin typeface="Open Sans Light"/>
              </a:defRPr>
            </a:pPr>
            <a:r>
              <a:t>Vorteil: Drastische Speicher-Reduzierung bei vielen Objekten</a:t>
            </a:r>
          </a:p>
        </p:txBody>
      </p:sp>
    </p:spTree>
  </p:cSld>
  <p:clrMapOvr>
    <a:masterClrMapping/>
  </p:clrMapOvr>
</p:sld>
</file>

<file path=ppt/slides/slide6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rPr sz="3600" b="0">
                <a:solidFill>
                  <a:srgbClr val="444444"/>
                </a:solidFill>
                <a:latin typeface="Open Sans"/>
              </a:rPr>
              <a:t>Flyweight Pattern - Struktur</a:t>
            </a:r>
          </a:p>
        </p:txBody>
      </p:sp>
      <p:sp>
        <p:nvSpPr>
          <p:cNvPr id="3" name="Subtitle 2"/>
          <p:cNvSpPr>
            <a:spLocks noGrp="1"/>
          </p:cNvSpPr>
          <p:nvPr>
            <p:ph type="subTitle"/>
          </p:nvPr>
        </p:nvSpPr>
        <p:spPr/>
        <p:txBody>
          <a:bodyPr anchor="t" tIns="152400" bIns="152400" lIns="152400" rIns="152400"/>
          <a:lstStyle/>
          <a:p/>
          <a:p>
            <a:pPr>
              <a:spcBef>
                <a:spcPts val="0"/>
              </a:spcBef>
              <a:spcAft>
                <a:spcPts val="1000"/>
              </a:spcAft>
              <a:defRPr sz="1800">
                <a:latin typeface="Open Sans Light"/>
              </a:defRPr>
            </a:pPr>
            <a:r>
              <a:t>Flyweight Pattern - Struktur:</a:t>
            </a:r>
          </a:p>
          <a:p>
            <a:pPr>
              <a:spcBef>
                <a:spcPts val="400"/>
              </a:spcBef>
              <a:spcAft>
                <a:spcPts val="1000"/>
              </a:spcAft>
              <a:defRPr sz="1800">
                <a:latin typeface="Open Sans Light"/>
              </a:defRPr>
            </a:pPr>
          </a:p>
          <a:p>
            <a:pPr>
              <a:spcBef>
                <a:spcPts val="400"/>
              </a:spcBef>
              <a:spcAft>
                <a:spcPts val="1000"/>
              </a:spcAft>
              <a:defRPr sz="1800">
                <a:latin typeface="Open Sans Light"/>
              </a:defRPr>
            </a:pPr>
            <a:r>
              <a:t>• Flyweight - Interface für intrinsische Daten</a:t>
            </a:r>
          </a:p>
          <a:p>
            <a:pPr>
              <a:spcBef>
                <a:spcPts val="400"/>
              </a:spcBef>
              <a:spcAft>
                <a:spcPts val="1000"/>
              </a:spcAft>
              <a:defRPr sz="1800">
                <a:latin typeface="Open Sans Light"/>
              </a:defRPr>
            </a:pPr>
            <a:r>
              <a:t>• Concrete Flyweight - Implementierung mit geteilten Daten</a:t>
            </a:r>
          </a:p>
          <a:p>
            <a:pPr>
              <a:spcBef>
                <a:spcPts val="400"/>
              </a:spcBef>
              <a:spcAft>
                <a:spcPts val="1000"/>
              </a:spcAft>
              <a:defRPr sz="1800">
                <a:latin typeface="Open Sans Light"/>
              </a:defRPr>
            </a:pPr>
            <a:r>
              <a:t>• Context - Externe (extrinsische) Daten</a:t>
            </a:r>
          </a:p>
          <a:p>
            <a:pPr>
              <a:spcBef>
                <a:spcPts val="400"/>
              </a:spcBef>
              <a:spcAft>
                <a:spcPts val="1000"/>
              </a:spcAft>
              <a:defRPr sz="1800">
                <a:latin typeface="Open Sans Light"/>
              </a:defRPr>
            </a:pPr>
            <a:r>
              <a:t>• Flyweight Factory - Verwaltet und teilt Flyweights</a:t>
            </a:r>
          </a:p>
          <a:p>
            <a:pPr>
              <a:spcBef>
                <a:spcPts val="400"/>
              </a:spcBef>
              <a:spcAft>
                <a:spcPts val="1000"/>
              </a:spcAft>
              <a:defRPr sz="1800">
                <a:latin typeface="Open Sans Light"/>
              </a:defRPr>
            </a:pPr>
          </a:p>
          <a:p>
            <a:pPr>
              <a:spcBef>
                <a:spcPts val="400"/>
              </a:spcBef>
              <a:spcAft>
                <a:spcPts val="1000"/>
              </a:spcAft>
              <a:defRPr sz="1800">
                <a:latin typeface="Open Sans Light"/>
              </a:defRPr>
            </a:pPr>
            <a:r>
              <a:t>Kernkonzept:</a:t>
            </a:r>
          </a:p>
          <a:p>
            <a:pPr>
              <a:spcBef>
                <a:spcPts val="400"/>
              </a:spcBef>
              <a:spcAft>
                <a:spcPts val="1000"/>
              </a:spcAft>
              <a:defRPr sz="1800">
                <a:latin typeface="Open Sans Light"/>
              </a:defRPr>
            </a:pPr>
            <a:r>
              <a:t>• Intrinsische Daten: Unveränderlich, geteilt</a:t>
            </a:r>
          </a:p>
          <a:p>
            <a:pPr>
              <a:spcBef>
                <a:spcPts val="400"/>
              </a:spcBef>
              <a:spcAft>
                <a:spcPts val="1000"/>
              </a:spcAft>
              <a:defRPr sz="1800">
                <a:latin typeface="Open Sans Light"/>
              </a:defRPr>
            </a:pPr>
            <a:r>
              <a:t>• Extrinsische Daten: Veränderlich, als Parameter übergeben</a:t>
            </a:r>
          </a:p>
          <a:p>
            <a:pPr>
              <a:spcBef>
                <a:spcPts val="400"/>
              </a:spcBef>
              <a:spcAft>
                <a:spcPts val="1000"/>
              </a:spcAft>
              <a:defRPr sz="1800">
                <a:latin typeface="Open Sans Light"/>
              </a:defRPr>
            </a:pPr>
            <a:r>
              <a:t>• Factory Pattern für Flyweight-Verwaltung</a:t>
            </a:r>
          </a:p>
          <a:p>
            <a:pPr>
              <a:spcBef>
                <a:spcPts val="400"/>
              </a:spcBef>
              <a:spcAft>
                <a:spcPts val="1000"/>
              </a:spcAft>
              <a:defRPr sz="1800">
                <a:latin typeface="Open Sans Light"/>
              </a:defRPr>
            </a:pPr>
          </a:p>
          <a:p>
            <a:pPr>
              <a:spcBef>
                <a:spcPts val="400"/>
              </a:spcBef>
              <a:spcAft>
                <a:spcPts val="1000"/>
              </a:spcAft>
              <a:defRPr sz="1800">
                <a:latin typeface="Open Sans Light"/>
              </a:defRPr>
            </a:pPr>
            <a:r>
              <a:t>Vorteil: Drastische Speicher-Reduzierung bei vielen Objekten</a:t>
            </a:r>
          </a:p>
        </p:txBody>
      </p:sp>
    </p:spTree>
  </p:cSld>
  <p:clrMapOvr>
    <a:masterClrMapping/>
  </p:clrMapOvr>
</p:sld>
</file>

<file path=ppt/slides/slide6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rPr sz="3600" b="0">
                <a:solidFill>
                  <a:srgbClr val="444444"/>
                </a:solidFill>
                <a:latin typeface="Open Sans"/>
              </a:rPr>
              <a:t>Flyweight Pattern - Implementation</a:t>
            </a:r>
          </a:p>
        </p:txBody>
      </p:sp>
      <p:sp>
        <p:nvSpPr>
          <p:cNvPr id="3" name="Subtitle 2"/>
          <p:cNvSpPr>
            <a:spLocks noGrp="1"/>
          </p:cNvSpPr>
          <p:nvPr>
            <p:ph type="subTitle"/>
          </p:nvPr>
        </p:nvSpPr>
        <p:spPr/>
        <p:txBody>
          <a:bodyPr anchor="t" tIns="152400" bIns="152400" lIns="152400" rIns="152400"/>
          <a:lstStyle/>
          <a:p/>
          <a:p>
            <a:pPr>
              <a:spcAft>
                <a:spcPts val="0"/>
              </a:spcAft>
              <a:defRPr sz="1400" b="0">
                <a:latin typeface="Source Code Pro"/>
              </a:defRPr>
            </a:pPr>
            <a:r>
              <a:t>// Flyweight Interface</a:t>
            </a:r>
            <a:br/>
            <a:r>
              <a:t>public interface NetworkDeviceFlyweight {</a:t>
            </a:r>
            <a:br/>
            <a:r>
              <a:t>    void render(NetworkDeviceContext context, Graphics2D g2d);</a:t>
            </a:r>
            <a:br/>
            <a:r>
              <a:t>    String getDeviceType();</a:t>
            </a:r>
            <a:br/>
            <a:r>
              <a:t>    Map&lt;String, Object&gt; getSpecifications();</a:t>
            </a:r>
            <a:br/>
            <a:r>
              <a:t>}</a:t>
            </a:r>
            <a:br/>
            <a:br/>
            <a:r>
              <a:t>// Concrete Flyweight - Shared intrinsic data</a:t>
            </a:r>
            <a:br/>
            <a:r>
              <a:t>public class RouterFlyweight implements NetworkDeviceFlyweight {</a:t>
            </a:r>
            <a:br/>
            <a:r>
              <a:t>    private final String deviceType;</a:t>
            </a:r>
            <a:br/>
            <a:r>
              <a:t>    private final String manufacturer;</a:t>
            </a:r>
            <a:br/>
            <a:r>
              <a:t>    private final BufferedImage icon;</a:t>
            </a:r>
            <a:br/>
            <a:r>
              <a:t>    private final Map&lt;String, Object&gt; specifications;</a:t>
            </a:r>
            <a:br/>
            <a:r>
              <a:t>    </a:t>
            </a:r>
            <a:br/>
            <a:r>
              <a:t>    public RouterFlyweight(String deviceType, String manufacturer) {</a:t>
            </a:r>
            <a:br/>
            <a:r>
              <a:t>        this.deviceType = deviceType;</a:t>
            </a:r>
            <a:br/>
            <a:r>
              <a:t>        this.manufacturer = manufacturer;</a:t>
            </a:r>
            <a:br/>
            <a:r>
              <a:t>        this.icon = loadDeviceIcon(deviceType); // Expensive operation</a:t>
            </a:r>
            <a:br/>
            <a:r>
              <a:t>        this.specifications = loadSpecifications(deviceType);</a:t>
            </a:r>
            <a:br/>
            <a:r>
              <a:t>        </a:t>
            </a:r>
            <a:br/>
            <a:r>
              <a:t>        System.out.println("Created flyweight for: " + deviceType);</a:t>
            </a:r>
            <a:br/>
            <a:r>
              <a:t>    }</a:t>
            </a:r>
            <a:br/>
            <a:r>
              <a:t>    </a:t>
            </a:r>
            <a:br/>
            <a:r>
              <a:t>    @Override</a:t>
            </a:r>
            <a:br/>
            <a:r>
              <a:t>    public void render(NetworkDeviceContext context, Graphics2D g2d) {</a:t>
            </a:r>
            <a:br/>
            <a:r>
              <a:t>        // Use extrinsic data from context</a:t>
            </a:r>
            <a:br/>
            <a:r>
              <a:t>        int x = context.getX();</a:t>
            </a:r>
            <a:br/>
            <a:r>
              <a:t>        int y = context.getY();</a:t>
            </a:r>
            <a:br/>
            <a:r>
              <a:t>        String status = context.getStatus();</a:t>
            </a:r>
            <a:br/>
            <a:r>
              <a:t>        </a:t>
            </a:r>
            <a:br/>
            <a:r>
              <a:t>        // Render using intrinsic data</a:t>
            </a:r>
            <a:br/>
            <a:r>
              <a:t>        g2d.drawImage(icon, x, y, null);</a:t>
            </a:r>
            <a:br/>
            <a:r>
              <a:t>        </a:t>
            </a:r>
            <a:br/>
            <a:r>
              <a:t>        // Status-dependent rendering</a:t>
            </a:r>
            <a:br/>
            <a:r>
              <a:t>        if ("OFFLINE".equals(status)) {</a:t>
            </a:r>
            <a:br/>
            <a:r>
              <a:t>            g2d.setColor(Color.RED);</a:t>
            </a:r>
            <a:br/>
            <a:r>
              <a:t>            g2d.fillOval(x + 20, y + 20, 10, 10);</a:t>
            </a:r>
            <a:br/>
            <a:r>
              <a:t>        } else if ("WARNING".equals(status)) {</a:t>
            </a:r>
            <a:br/>
            <a:r>
              <a:t>            g2d.setColor(Color.YELLOW);</a:t>
            </a:r>
            <a:br/>
            <a:r>
              <a:t>            g2d.fillOval(x + 20, y + 20, 10, 10);</a:t>
            </a:r>
            <a:br/>
            <a:r>
              <a:t>        }</a:t>
            </a:r>
            <a:br/>
            <a:r>
              <a:t>        </a:t>
            </a:r>
            <a:br/>
            <a:r>
              <a:t>        // Draw device label</a:t>
            </a:r>
            <a:br/>
            <a:r>
              <a:t>        g2d.setColor(Color.BLACK);</a:t>
            </a:r>
            <a:br/>
            <a:r>
              <a:t>        g2d.drawString(context.getDeviceName(), x, y - 5);</a:t>
            </a:r>
            <a:br/>
            <a:r>
              <a:t>    }</a:t>
            </a:r>
            <a:br/>
            <a:r>
              <a:t>    </a:t>
            </a:r>
            <a:br/>
            <a:r>
              <a:t>    @Override</a:t>
            </a:r>
            <a:br/>
            <a:r>
              <a:t>    public String getDeviceType() { return deviceType; }</a:t>
            </a:r>
            <a:br/>
            <a:r>
              <a:t>    </a:t>
            </a:r>
            <a:br/>
            <a:r>
              <a:t>    @Override</a:t>
            </a:r>
            <a:br/>
            <a:r>
              <a:t>    public Map&lt;String, Object&gt; getSpecifications() { return specifications; }</a:t>
            </a:r>
            <a:br/>
            <a:r>
              <a:t>}</a:t>
            </a:r>
            <a:br/>
            <a:br/>
            <a:r>
              <a:t>// Context - Extrinsic data</a:t>
            </a:r>
            <a:br/>
            <a:r>
              <a:t>public class NetworkDeviceContext {</a:t>
            </a:r>
            <a:br/>
            <a:r>
              <a:t>    private String deviceName;</a:t>
            </a:r>
            <a:br/>
            <a:r>
              <a:t>    private int x, y;</a:t>
            </a:r>
            <a:br/>
            <a:r>
              <a:t>    private String status;</a:t>
            </a:r>
            <a:br/>
            <a:r>
              <a:t>    private String ipAddress;</a:t>
            </a:r>
            <a:br/>
            <a:r>
              <a:t>    private List&lt;String&gt; connections;</a:t>
            </a:r>
            <a:br/>
            <a:r>
              <a:t>    </a:t>
            </a:r>
            <a:br/>
            <a:r>
              <a:t>    public NetworkDeviceContext(String deviceName, int x, int y, String status) {</a:t>
            </a:r>
            <a:br/>
            <a:r>
              <a:t>        this.deviceName = deviceName;</a:t>
            </a:r>
            <a:br/>
            <a:r>
              <a:t>        this.x = x;</a:t>
            </a:r>
            <a:br/>
            <a:r>
              <a:t>        this.y = y;</a:t>
            </a:r>
            <a:br/>
            <a:r>
              <a:t>        this.status = status;</a:t>
            </a:r>
            <a:br/>
            <a:r>
              <a:t>        this.connections = new ArrayList&lt;&gt;();</a:t>
            </a:r>
            <a:br/>
            <a:r>
              <a:t>    }</a:t>
            </a:r>
            <a:br/>
            <a:r>
              <a:t>    </a:t>
            </a:r>
            <a:br/>
            <a:r>
              <a:t>    // Getters and setters for extrinsic data</a:t>
            </a:r>
            <a:br/>
            <a:r>
              <a:t>    public String getDeviceName() { return deviceName; }</a:t>
            </a:r>
            <a:br/>
            <a:r>
              <a:t>    public int getX() { return x; }</a:t>
            </a:r>
            <a:br/>
            <a:r>
              <a:t>    public int getY() { return y; }</a:t>
            </a:r>
            <a:br/>
            <a:r>
              <a:t>    public String getStatus() { return status; }</a:t>
            </a:r>
            <a:br/>
            <a:r>
              <a:t>}</a:t>
            </a:r>
          </a:p>
        </p:txBody>
      </p:sp>
    </p:spTree>
  </p:cSld>
  <p:clrMapOvr>
    <a:masterClrMapping/>
  </p:clrMapOvr>
</p:sld>
</file>

<file path=ppt/slides/slide6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rPr sz="3600" b="0">
                <a:solidFill>
                  <a:srgbClr val="444444"/>
                </a:solidFill>
                <a:latin typeface="Open Sans"/>
              </a:rPr>
              <a:t>Flyweight Pattern - Implementation</a:t>
            </a:r>
          </a:p>
        </p:txBody>
      </p:sp>
      <p:sp>
        <p:nvSpPr>
          <p:cNvPr id="3" name="Subtitle 2"/>
          <p:cNvSpPr>
            <a:spLocks noGrp="1"/>
          </p:cNvSpPr>
          <p:nvPr>
            <p:ph type="subTitle"/>
          </p:nvPr>
        </p:nvSpPr>
        <p:spPr/>
        <p:txBody>
          <a:bodyPr anchor="t" tIns="152400" bIns="152400" lIns="152400" rIns="152400"/>
          <a:lstStyle/>
          <a:p/>
          <a:p>
            <a:pPr>
              <a:spcAft>
                <a:spcPts val="0"/>
              </a:spcAft>
              <a:defRPr sz="1400" b="0">
                <a:latin typeface="Source Code Pro"/>
              </a:defRPr>
            </a:pPr>
            <a:r>
              <a:t>// Flyweight Interface</a:t>
            </a:r>
            <a:br/>
            <a:r>
              <a:t>public interface NetworkDeviceFlyweight {</a:t>
            </a:r>
            <a:br/>
            <a:r>
              <a:t>    void render(NetworkDeviceContext context, Graphics2D g2d);</a:t>
            </a:r>
            <a:br/>
            <a:r>
              <a:t>    String getDeviceType();</a:t>
            </a:r>
            <a:br/>
            <a:r>
              <a:t>    Map&lt;String, Object&gt; getSpecifications();</a:t>
            </a:r>
            <a:br/>
            <a:r>
              <a:t>}</a:t>
            </a:r>
            <a:br/>
            <a:br/>
            <a:r>
              <a:t>// Concrete Flyweight - Shared intrinsic data</a:t>
            </a:r>
            <a:br/>
            <a:r>
              <a:t>public class RouterFlyweight implements NetworkDeviceFlyweight {</a:t>
            </a:r>
            <a:br/>
            <a:r>
              <a:t>    private final String deviceType;</a:t>
            </a:r>
            <a:br/>
            <a:r>
              <a:t>    private final String manufacturer;</a:t>
            </a:r>
            <a:br/>
            <a:r>
              <a:t>    private final BufferedImage icon;</a:t>
            </a:r>
            <a:br/>
            <a:r>
              <a:t>    private final Map&lt;String, Object&gt; specifications;</a:t>
            </a:r>
            <a:br/>
            <a:r>
              <a:t>    </a:t>
            </a:r>
            <a:br/>
            <a:r>
              <a:t>    public RouterFlyweight(String deviceType, String manufacturer) {</a:t>
            </a:r>
            <a:br/>
            <a:r>
              <a:t>        this.deviceType = deviceType;</a:t>
            </a:r>
            <a:br/>
            <a:r>
              <a:t>        this.manufacturer = manufacturer;</a:t>
            </a:r>
            <a:br/>
            <a:r>
              <a:t>        this.icon = loadDeviceIcon(deviceType); // Expensive operation</a:t>
            </a:r>
            <a:br/>
            <a:r>
              <a:t>        this.specifications = loadSpecifications(deviceType);</a:t>
            </a:r>
            <a:br/>
            <a:r>
              <a:t>        </a:t>
            </a:r>
            <a:br/>
            <a:r>
              <a:t>        System.out.println("Created flyweight for: " + deviceType);</a:t>
            </a:r>
            <a:br/>
            <a:r>
              <a:t>    }</a:t>
            </a:r>
            <a:br/>
            <a:r>
              <a:t>    </a:t>
            </a:r>
            <a:br/>
            <a:r>
              <a:t>    @Override</a:t>
            </a:r>
            <a:br/>
            <a:r>
              <a:t>    public void render(NetworkDeviceContext context, Graphics2D g2d) {</a:t>
            </a:r>
            <a:br/>
            <a:r>
              <a:t>        // Use extrinsic data from context</a:t>
            </a:r>
            <a:br/>
            <a:r>
              <a:t>        int x = context.getX();</a:t>
            </a:r>
            <a:br/>
            <a:r>
              <a:t>        int y = context.getY();</a:t>
            </a:r>
            <a:br/>
            <a:r>
              <a:t>        String status = context.getStatus();</a:t>
            </a:r>
            <a:br/>
            <a:r>
              <a:t>        </a:t>
            </a:r>
            <a:br/>
            <a:r>
              <a:t>        // Render using intrinsic data</a:t>
            </a:r>
            <a:br/>
            <a:r>
              <a:t>        g2d.drawImage(icon, x, y, null);</a:t>
            </a:r>
            <a:br/>
            <a:r>
              <a:t>        </a:t>
            </a:r>
            <a:br/>
            <a:r>
              <a:t>        // Status-dependent rendering</a:t>
            </a:r>
            <a:br/>
            <a:r>
              <a:t>        if ("OFFLINE".equals(status)) {</a:t>
            </a:r>
            <a:br/>
            <a:r>
              <a:t>            g2d.setColor(Color.RED);</a:t>
            </a:r>
            <a:br/>
            <a:r>
              <a:t>            g2d.fillOval(x + 20, y + 20, 10, 10);</a:t>
            </a:r>
            <a:br/>
            <a:r>
              <a:t>        } else if ("WARNING".equals(status)) {</a:t>
            </a:r>
            <a:br/>
            <a:r>
              <a:t>            g2d.setColor(Color.YELLOW);</a:t>
            </a:r>
            <a:br/>
            <a:r>
              <a:t>            g2d.fillOval(x + 20, y + 20, 10, 10);</a:t>
            </a:r>
            <a:br/>
            <a:r>
              <a:t>        }</a:t>
            </a:r>
            <a:br/>
            <a:r>
              <a:t>        </a:t>
            </a:r>
            <a:br/>
            <a:r>
              <a:t>        // Draw device label</a:t>
            </a:r>
            <a:br/>
            <a:r>
              <a:t>        g2d.setColor(Color.BLACK);</a:t>
            </a:r>
            <a:br/>
            <a:r>
              <a:t>        g2d.drawString(context.getDeviceName(), x, y - 5);</a:t>
            </a:r>
            <a:br/>
            <a:r>
              <a:t>    }</a:t>
            </a:r>
            <a:br/>
            <a:r>
              <a:t>    </a:t>
            </a:r>
            <a:br/>
            <a:r>
              <a:t>    @Override</a:t>
            </a:r>
            <a:br/>
            <a:r>
              <a:t>    public String getDeviceType() { return deviceType; }</a:t>
            </a:r>
            <a:br/>
            <a:r>
              <a:t>    </a:t>
            </a:r>
            <a:br/>
            <a:r>
              <a:t>    @Override</a:t>
            </a:r>
            <a:br/>
            <a:r>
              <a:t>    public Map&lt;String, Object&gt; getSpecifications() { return specifications; }</a:t>
            </a:r>
            <a:br/>
            <a:r>
              <a:t>}</a:t>
            </a:r>
            <a:br/>
            <a:br/>
            <a:r>
              <a:t>// Context - Extrinsic data</a:t>
            </a:r>
            <a:br/>
            <a:r>
              <a:t>public class NetworkDeviceContext {</a:t>
            </a:r>
            <a:br/>
            <a:r>
              <a:t>    private String deviceName;</a:t>
            </a:r>
            <a:br/>
            <a:r>
              <a:t>    private int x, y;</a:t>
            </a:r>
            <a:br/>
            <a:r>
              <a:t>    private String status;</a:t>
            </a:r>
            <a:br/>
            <a:r>
              <a:t>    private String ipAddress;</a:t>
            </a:r>
            <a:br/>
            <a:r>
              <a:t>    private List&lt;String&gt; connections;</a:t>
            </a:r>
            <a:br/>
            <a:r>
              <a:t>    </a:t>
            </a:r>
            <a:br/>
            <a:r>
              <a:t>    public NetworkDeviceContext(String deviceName, int x, int y, String status) {</a:t>
            </a:r>
            <a:br/>
            <a:r>
              <a:t>        this.deviceName = deviceName;</a:t>
            </a:r>
            <a:br/>
            <a:r>
              <a:t>        this.x = x;</a:t>
            </a:r>
            <a:br/>
            <a:r>
              <a:t>        this.y = y;</a:t>
            </a:r>
            <a:br/>
            <a:r>
              <a:t>        this.status = status;</a:t>
            </a:r>
            <a:br/>
            <a:r>
              <a:t>        this.connections = new ArrayList&lt;&gt;();</a:t>
            </a:r>
            <a:br/>
            <a:r>
              <a:t>    }</a:t>
            </a:r>
            <a:br/>
            <a:r>
              <a:t>    </a:t>
            </a:r>
            <a:br/>
            <a:r>
              <a:t>    // Getters and setters for extrinsic data</a:t>
            </a:r>
            <a:br/>
            <a:r>
              <a:t>    public String getDeviceName() { return deviceName; }</a:t>
            </a:r>
            <a:br/>
            <a:r>
              <a:t>    public int getX() { return x; }</a:t>
            </a:r>
            <a:br/>
            <a:r>
              <a:t>    public int getY() { return y; }</a:t>
            </a:r>
            <a:br/>
            <a:r>
              <a:t>    public String getStatus() { return status; }</a:t>
            </a:r>
            <a:br/>
            <a:r>
              <a:t>}</a:t>
            </a:r>
          </a:p>
        </p:txBody>
      </p:sp>
    </p:spTree>
  </p:cSld>
  <p:clrMapOvr>
    <a:masterClrMapping/>
  </p:clrMapOvr>
</p:sld>
</file>

<file path=ppt/slides/slide6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rPr sz="3600" b="0">
                <a:solidFill>
                  <a:srgbClr val="444444"/>
                </a:solidFill>
                <a:latin typeface="Open Sans"/>
              </a:rPr>
              <a:t>Flyweight Pattern - Factory &amp; Usage</a:t>
            </a:r>
          </a:p>
        </p:txBody>
      </p:sp>
      <p:sp>
        <p:nvSpPr>
          <p:cNvPr id="3" name="Subtitle 2"/>
          <p:cNvSpPr>
            <a:spLocks noGrp="1"/>
          </p:cNvSpPr>
          <p:nvPr>
            <p:ph type="subTitle"/>
          </p:nvPr>
        </p:nvSpPr>
        <p:spPr/>
        <p:txBody>
          <a:bodyPr anchor="t" tIns="152400" bIns="152400" lIns="152400" rIns="152400"/>
          <a:lstStyle/>
          <a:p/>
          <a:p>
            <a:pPr>
              <a:spcAft>
                <a:spcPts val="0"/>
              </a:spcAft>
              <a:defRPr sz="1400" b="0">
                <a:latin typeface="Source Code Pro"/>
              </a:defRPr>
            </a:pPr>
            <a:r>
              <a:t>// Flyweight Factory</a:t>
            </a:r>
            <a:br/>
            <a:r>
              <a:t>public class NetworkDeviceFlyweightFactory {</a:t>
            </a:r>
            <a:br/>
            <a:r>
              <a:t>    private static final Map&lt;String, NetworkDeviceFlyweight&gt; flyweights = new HashMap&lt;&gt;();</a:t>
            </a:r>
            <a:br/>
            <a:r>
              <a:t>    </a:t>
            </a:r>
            <a:br/>
            <a:r>
              <a:t>    public static NetworkDeviceFlyweight getFlyweight(String deviceType) {</a:t>
            </a:r>
            <a:br/>
            <a:r>
              <a:t>        NetworkDeviceFlyweight flyweight = flyweights.get(deviceType);</a:t>
            </a:r>
            <a:br/>
            <a:r>
              <a:t>        </a:t>
            </a:r>
            <a:br/>
            <a:r>
              <a:t>        if (flyweight == null) {</a:t>
            </a:r>
            <a:br/>
            <a:r>
              <a:t>            // Create new flyweight only if doesn't exist</a:t>
            </a:r>
            <a:br/>
            <a:r>
              <a:t>            switch (deviceType) {</a:t>
            </a:r>
            <a:br/>
            <a:r>
              <a:t>                case "CISCO_2900":</a:t>
            </a:r>
            <a:br/>
            <a:r>
              <a:t>                    flyweight = new RouterFlyweight("CISCO_2900", "Cisco");</a:t>
            </a:r>
            <a:br/>
            <a:r>
              <a:t>                    break;</a:t>
            </a:r>
            <a:br/>
            <a:r>
              <a:t>                case "HUAWEI_AR":</a:t>
            </a:r>
            <a:br/>
            <a:r>
              <a:t>                    flyweight = new RouterFlyweight("HUAWEI_AR", "Huawei");</a:t>
            </a:r>
            <a:br/>
            <a:r>
              <a:t>                    break;</a:t>
            </a:r>
            <a:br/>
            <a:r>
              <a:t>                case "JUNIPER_SRX":</a:t>
            </a:r>
            <a:br/>
            <a:r>
              <a:t>                    flyweight = new RouterFlyweight("JUNIPER_SRX", "Juniper");</a:t>
            </a:r>
            <a:br/>
            <a:r>
              <a:t>                    break;</a:t>
            </a:r>
            <a:br/>
            <a:r>
              <a:t>                default:</a:t>
            </a:r>
            <a:br/>
            <a:r>
              <a:t>                    flyweight = new RouterFlyweight("GENERIC", "Unknown");</a:t>
            </a:r>
            <a:br/>
            <a:r>
              <a:t>            }</a:t>
            </a:r>
            <a:br/>
            <a:r>
              <a:t>            flyweights.put(deviceType, flyweight);</a:t>
            </a:r>
            <a:br/>
            <a:r>
              <a:t>        }</a:t>
            </a:r>
            <a:br/>
            <a:r>
              <a:t>        </a:t>
            </a:r>
            <a:br/>
            <a:r>
              <a:t>        return flyweight;</a:t>
            </a:r>
            <a:br/>
            <a:r>
              <a:t>    }</a:t>
            </a:r>
            <a:br/>
            <a:r>
              <a:t>    </a:t>
            </a:r>
            <a:br/>
            <a:r>
              <a:t>    public static int getFlyweightCount() {</a:t>
            </a:r>
            <a:br/>
            <a:r>
              <a:t>        return flyweights.size();</a:t>
            </a:r>
            <a:br/>
            <a:r>
              <a:t>    }</a:t>
            </a:r>
            <a:br/>
            <a:r>
              <a:t>}</a:t>
            </a:r>
            <a:br/>
            <a:br/>
            <a:r>
              <a:t>// Usage - Network Visualization</a:t>
            </a:r>
            <a:br/>
            <a:r>
              <a:t>public class NetworkVisualization {</a:t>
            </a:r>
            <a:br/>
            <a:r>
              <a:t>    private List&lt;NetworkDeviceContext&gt; devices;</a:t>
            </a:r>
            <a:br/>
            <a:r>
              <a:t>    </a:t>
            </a:r>
            <a:br/>
            <a:r>
              <a:t>    public void addDevice(String name, String type, int x, int y, String status) {</a:t>
            </a:r>
            <a:br/>
            <a:r>
              <a:t>        NetworkDeviceContext context = new NetworkDeviceContext(name, x, y, status);</a:t>
            </a:r>
            <a:br/>
            <a:r>
              <a:t>        devices.add(context);</a:t>
            </a:r>
            <a:br/>
            <a:r>
              <a:t>        // No need to store flyweight - factory manages sharing</a:t>
            </a:r>
            <a:br/>
            <a:r>
              <a:t>    }</a:t>
            </a:r>
            <a:br/>
            <a:r>
              <a:t>    </a:t>
            </a:r>
            <a:br/>
            <a:r>
              <a:t>    public void renderNetwork(Graphics2D g2d) {</a:t>
            </a:r>
            <a:br/>
            <a:r>
              <a:t>        for (NetworkDeviceContext context : devices) {</a:t>
            </a:r>
            <a:br/>
            <a:r>
              <a:t>            // Get appropriate flyweight for device type</a:t>
            </a:r>
            <a:br/>
            <a:r>
              <a:t>            String deviceType = determineDeviceType(context);</a:t>
            </a:r>
            <a:br/>
            <a:r>
              <a:t>            NetworkDeviceFlyweight flyweight = NetworkDeviceFlyweightFactory.getFlyweight(deviceType);</a:t>
            </a:r>
            <a:br/>
            <a:r>
              <a:t>            </a:t>
            </a:r>
            <a:br/>
            <a:r>
              <a:t>            // Render using shared flyweight with device-specific context</a:t>
            </a:r>
            <a:br/>
            <a:r>
              <a:t>            flyweight.render(context, g2d);</a:t>
            </a:r>
            <a:br/>
            <a:r>
              <a:t>        }</a:t>
            </a:r>
            <a:br/>
            <a:r>
              <a:t>        </a:t>
            </a:r>
            <a:br/>
            <a:r>
              <a:t>        System.out.println("Rendered " + devices.size() + " devices using " </a:t>
            </a:r>
            <a:br/>
            <a:r>
              <a:t>            + NetworkDeviceFlyweightFactory.getFlyweightCount() + " flyweights");</a:t>
            </a:r>
            <a:br/>
            <a:r>
              <a:t>    }</a:t>
            </a:r>
            <a:br/>
            <a:r>
              <a:t>}</a:t>
            </a:r>
            <a:br/>
            <a:br/>
            <a:r>
              <a:t>// Memory Comparison:</a:t>
            </a:r>
            <a:br/>
            <a:r>
              <a:t>// Without Flyweight: 50,000 devices × 500KB (icon + specs) = 25GB</a:t>
            </a:r>
            <a:br/>
            <a:r>
              <a:t>// With Flyweight: 10 types × 500KB + 50,000 × 100B (context) = 10MB</a:t>
            </a:r>
            <a:br/>
            <a:r>
              <a:t>// Memory savings: 99.96%!</a:t>
            </a:r>
          </a:p>
        </p:txBody>
      </p:sp>
    </p:spTree>
  </p:cSld>
  <p:clrMapOvr>
    <a:masterClrMapping/>
  </p:clrMapOvr>
</p:sld>
</file>

<file path=ppt/slides/slide6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rPr sz="3600" b="0">
                <a:solidFill>
                  <a:srgbClr val="444444"/>
                </a:solidFill>
                <a:latin typeface="Open Sans"/>
              </a:rPr>
              <a:t>Flyweight Pattern - Factory &amp; Usage</a:t>
            </a:r>
          </a:p>
        </p:txBody>
      </p:sp>
      <p:sp>
        <p:nvSpPr>
          <p:cNvPr id="3" name="Subtitle 2"/>
          <p:cNvSpPr>
            <a:spLocks noGrp="1"/>
          </p:cNvSpPr>
          <p:nvPr>
            <p:ph type="subTitle"/>
          </p:nvPr>
        </p:nvSpPr>
        <p:spPr/>
        <p:txBody>
          <a:bodyPr anchor="t" tIns="152400" bIns="152400" lIns="152400" rIns="152400"/>
          <a:lstStyle/>
          <a:p/>
          <a:p>
            <a:pPr>
              <a:spcAft>
                <a:spcPts val="0"/>
              </a:spcAft>
              <a:defRPr sz="1400" b="0">
                <a:latin typeface="Source Code Pro"/>
              </a:defRPr>
            </a:pPr>
            <a:r>
              <a:t>// Flyweight Factory</a:t>
            </a:r>
            <a:br/>
            <a:r>
              <a:t>public class NetworkDeviceFlyweightFactory {</a:t>
            </a:r>
            <a:br/>
            <a:r>
              <a:t>    private static final Map&lt;String, NetworkDeviceFlyweight&gt; flyweights = new HashMap&lt;&gt;();</a:t>
            </a:r>
            <a:br/>
            <a:r>
              <a:t>    </a:t>
            </a:r>
            <a:br/>
            <a:r>
              <a:t>    public static NetworkDeviceFlyweight getFlyweight(String deviceType) {</a:t>
            </a:r>
            <a:br/>
            <a:r>
              <a:t>        NetworkDeviceFlyweight flyweight = flyweights.get(deviceType);</a:t>
            </a:r>
            <a:br/>
            <a:r>
              <a:t>        </a:t>
            </a:r>
            <a:br/>
            <a:r>
              <a:t>        if (flyweight == null) {</a:t>
            </a:r>
            <a:br/>
            <a:r>
              <a:t>            // Create new flyweight only if doesn't exist</a:t>
            </a:r>
            <a:br/>
            <a:r>
              <a:t>            switch (deviceType) {</a:t>
            </a:r>
            <a:br/>
            <a:r>
              <a:t>                case "CISCO_2900":</a:t>
            </a:r>
            <a:br/>
            <a:r>
              <a:t>                    flyweight = new RouterFlyweight("CISCO_2900", "Cisco");</a:t>
            </a:r>
            <a:br/>
            <a:r>
              <a:t>                    break;</a:t>
            </a:r>
            <a:br/>
            <a:r>
              <a:t>                case "HUAWEI_AR":</a:t>
            </a:r>
            <a:br/>
            <a:r>
              <a:t>                    flyweight = new RouterFlyweight("HUAWEI_AR", "Huawei");</a:t>
            </a:r>
            <a:br/>
            <a:r>
              <a:t>                    break;</a:t>
            </a:r>
            <a:br/>
            <a:r>
              <a:t>                case "JUNIPER_SRX":</a:t>
            </a:r>
            <a:br/>
            <a:r>
              <a:t>                    flyweight = new RouterFlyweight("JUNIPER_SRX", "Juniper");</a:t>
            </a:r>
            <a:br/>
            <a:r>
              <a:t>                    break;</a:t>
            </a:r>
            <a:br/>
            <a:r>
              <a:t>                default:</a:t>
            </a:r>
            <a:br/>
            <a:r>
              <a:t>                    flyweight = new RouterFlyweight("GENERIC", "Unknown");</a:t>
            </a:r>
            <a:br/>
            <a:r>
              <a:t>            }</a:t>
            </a:r>
            <a:br/>
            <a:r>
              <a:t>            flyweights.put(deviceType, flyweight);</a:t>
            </a:r>
            <a:br/>
            <a:r>
              <a:t>        }</a:t>
            </a:r>
            <a:br/>
            <a:r>
              <a:t>        </a:t>
            </a:r>
            <a:br/>
            <a:r>
              <a:t>        return flyweight;</a:t>
            </a:r>
            <a:br/>
            <a:r>
              <a:t>    }</a:t>
            </a:r>
            <a:br/>
            <a:r>
              <a:t>    </a:t>
            </a:r>
            <a:br/>
            <a:r>
              <a:t>    public static int getFlyweightCount() {</a:t>
            </a:r>
            <a:br/>
            <a:r>
              <a:t>        return flyweights.size();</a:t>
            </a:r>
            <a:br/>
            <a:r>
              <a:t>    }</a:t>
            </a:r>
            <a:br/>
            <a:r>
              <a:t>}</a:t>
            </a:r>
            <a:br/>
            <a:br/>
            <a:r>
              <a:t>// Usage - Network Visualization</a:t>
            </a:r>
            <a:br/>
            <a:r>
              <a:t>public class NetworkVisualization {</a:t>
            </a:r>
            <a:br/>
            <a:r>
              <a:t>    private List&lt;NetworkDeviceContext&gt; devices;</a:t>
            </a:r>
            <a:br/>
            <a:r>
              <a:t>    </a:t>
            </a:r>
            <a:br/>
            <a:r>
              <a:t>    public void addDevice(String name, String type, int x, int y, String status) {</a:t>
            </a:r>
            <a:br/>
            <a:r>
              <a:t>        NetworkDeviceContext context = new NetworkDeviceContext(name, x, y, status);</a:t>
            </a:r>
            <a:br/>
            <a:r>
              <a:t>        devices.add(context);</a:t>
            </a:r>
            <a:br/>
            <a:r>
              <a:t>        // No need to store flyweight - factory manages sharing</a:t>
            </a:r>
            <a:br/>
            <a:r>
              <a:t>    }</a:t>
            </a:r>
            <a:br/>
            <a:r>
              <a:t>    </a:t>
            </a:r>
            <a:br/>
            <a:r>
              <a:t>    public void renderNetwork(Graphics2D g2d) {</a:t>
            </a:r>
            <a:br/>
            <a:r>
              <a:t>        for (NetworkDeviceContext context : devices) {</a:t>
            </a:r>
            <a:br/>
            <a:r>
              <a:t>            // Get appropriate flyweight for device type</a:t>
            </a:r>
            <a:br/>
            <a:r>
              <a:t>            String deviceType = determineDeviceType(context);</a:t>
            </a:r>
            <a:br/>
            <a:r>
              <a:t>            NetworkDeviceFlyweight flyweight = NetworkDeviceFlyweightFactory.getFlyweight(deviceType);</a:t>
            </a:r>
            <a:br/>
            <a:r>
              <a:t>            </a:t>
            </a:r>
            <a:br/>
            <a:r>
              <a:t>            // Render using shared flyweight with device-specific context</a:t>
            </a:r>
            <a:br/>
            <a:r>
              <a:t>            flyweight.render(context, g2d);</a:t>
            </a:r>
            <a:br/>
            <a:r>
              <a:t>        }</a:t>
            </a:r>
            <a:br/>
            <a:r>
              <a:t>        </a:t>
            </a:r>
            <a:br/>
            <a:r>
              <a:t>        System.out.println("Rendered " + devices.size() + " devices using " </a:t>
            </a:r>
            <a:br/>
            <a:r>
              <a:t>            + NetworkDeviceFlyweightFactory.getFlyweightCount() + " flyweights");</a:t>
            </a:r>
            <a:br/>
            <a:r>
              <a:t>    }</a:t>
            </a:r>
            <a:br/>
            <a:r>
              <a:t>}</a:t>
            </a:r>
            <a:br/>
            <a:br/>
            <a:r>
              <a:t>// Memory Comparison:</a:t>
            </a:r>
            <a:br/>
            <a:r>
              <a:t>// Without Flyweight: 50,000 devices × 500KB (icon + specs) = 25GB</a:t>
            </a:r>
            <a:br/>
            <a:r>
              <a:t>// With Flyweight: 10 types × 500KB + 50,000 × 100B (context) = 10MB</a:t>
            </a:r>
            <a:br/>
            <a:r>
              <a:t>// Memory savings: 99.96%!</a:t>
            </a:r>
          </a:p>
        </p:txBody>
      </p:sp>
    </p:spTree>
  </p:cSld>
  <p:clrMapOvr>
    <a:masterClrMapping/>
  </p:clrMapOvr>
</p:sld>
</file>

<file path=ppt/slides/slide6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rPr sz="3600" b="0">
                <a:solidFill>
                  <a:srgbClr val="444444"/>
                </a:solidFill>
                <a:latin typeface="Open Sans"/>
              </a:rPr>
              <a:t>Proxy Pattern - Problem</a:t>
            </a:r>
          </a:p>
        </p:txBody>
      </p:sp>
      <p:sp>
        <p:nvSpPr>
          <p:cNvPr id="3" name="Subtitle 2"/>
          <p:cNvSpPr>
            <a:spLocks noGrp="1"/>
          </p:cNvSpPr>
          <p:nvPr>
            <p:ph type="subTitle"/>
          </p:nvPr>
        </p:nvSpPr>
        <p:spPr/>
        <p:txBody>
          <a:bodyPr anchor="t" tIns="152400" bIns="152400" lIns="152400" rIns="152400"/>
          <a:lstStyle/>
          <a:p/>
          <a:p>
            <a:pPr>
              <a:spcBef>
                <a:spcPts val="0"/>
              </a:spcBef>
              <a:spcAft>
                <a:spcPts val="1000"/>
              </a:spcAft>
              <a:defRPr sz="1800">
                <a:latin typeface="Open Sans Light"/>
              </a:defRPr>
            </a:pPr>
            <a:r>
              <a:t>Problem: Kontrollierter oder aufgeschobener Objektzugriff</a:t>
            </a:r>
          </a:p>
          <a:p>
            <a:pPr>
              <a:spcBef>
                <a:spcPts val="400"/>
              </a:spcBef>
              <a:spcAft>
                <a:spcPts val="1000"/>
              </a:spcAft>
              <a:defRPr sz="1800">
                <a:latin typeface="Open Sans Light"/>
              </a:defRPr>
            </a:pPr>
          </a:p>
          <a:p>
            <a:pPr>
              <a:spcBef>
                <a:spcPts val="400"/>
              </a:spcBef>
              <a:spcAft>
                <a:spcPts val="1000"/>
              </a:spcAft>
              <a:defRPr sz="1800">
                <a:latin typeface="Open Sans Light"/>
              </a:defRPr>
            </a:pPr>
            <a:r>
              <a:t>Telekom-Szenarien für Proxy:</a:t>
            </a:r>
          </a:p>
          <a:p>
            <a:pPr>
              <a:spcBef>
                <a:spcPts val="400"/>
              </a:spcBef>
              <a:spcAft>
                <a:spcPts val="1000"/>
              </a:spcAft>
              <a:defRPr sz="1800">
                <a:latin typeface="Open Sans Light"/>
              </a:defRPr>
            </a:pPr>
            <a:r>
              <a:t>• Schwere Service-Objekte erst bei Bedarf laden</a:t>
            </a:r>
          </a:p>
          <a:p>
            <a:pPr>
              <a:spcBef>
                <a:spcPts val="400"/>
              </a:spcBef>
              <a:spcAft>
                <a:spcPts val="1000"/>
              </a:spcAft>
              <a:defRPr sz="1800">
                <a:latin typeface="Open Sans Light"/>
              </a:defRPr>
            </a:pPr>
            <a:r>
              <a:t>• Remote-Services über Netzwerk transparent nutzen</a:t>
            </a:r>
          </a:p>
          <a:p>
            <a:pPr>
              <a:spcBef>
                <a:spcPts val="400"/>
              </a:spcBef>
              <a:spcAft>
                <a:spcPts val="1000"/>
              </a:spcAft>
              <a:defRPr sz="1800">
                <a:latin typeface="Open Sans Light"/>
              </a:defRPr>
            </a:pPr>
            <a:r>
              <a:t>• Zugriffskontrolle auf sensitive Daten</a:t>
            </a:r>
          </a:p>
          <a:p>
            <a:pPr>
              <a:spcBef>
                <a:spcPts val="400"/>
              </a:spcBef>
              <a:spcAft>
                <a:spcPts val="1000"/>
              </a:spcAft>
              <a:defRPr sz="1800">
                <a:latin typeface="Open Sans Light"/>
              </a:defRPr>
            </a:pPr>
            <a:r>
              <a:t>• Caching für teure Operationen</a:t>
            </a:r>
          </a:p>
          <a:p>
            <a:pPr>
              <a:spcBef>
                <a:spcPts val="400"/>
              </a:spcBef>
              <a:spcAft>
                <a:spcPts val="1000"/>
              </a:spcAft>
              <a:defRPr sz="1800">
                <a:latin typeface="Open Sans Light"/>
              </a:defRPr>
            </a:pPr>
          </a:p>
          <a:p>
            <a:pPr>
              <a:spcBef>
                <a:spcPts val="400"/>
              </a:spcBef>
              <a:spcAft>
                <a:spcPts val="1000"/>
              </a:spcAft>
              <a:defRPr sz="1800">
                <a:latin typeface="Open Sans Light"/>
              </a:defRPr>
            </a:pPr>
            <a:r>
              <a:t>Herausforderungen ohne Proxy:</a:t>
            </a:r>
          </a:p>
          <a:p>
            <a:pPr>
              <a:spcBef>
                <a:spcPts val="400"/>
              </a:spcBef>
              <a:spcAft>
                <a:spcPts val="1000"/>
              </a:spcAft>
              <a:defRPr sz="1800">
                <a:latin typeface="Open Sans Light"/>
              </a:defRPr>
            </a:pPr>
            <a:r>
              <a:t>• Direkte Erstellung aller Objekte (auch ungenutzte)</a:t>
            </a:r>
          </a:p>
          <a:p>
            <a:pPr>
              <a:spcBef>
                <a:spcPts val="400"/>
              </a:spcBef>
              <a:spcAft>
                <a:spcPts val="1000"/>
              </a:spcAft>
              <a:defRPr sz="1800">
                <a:latin typeface="Open Sans Light"/>
              </a:defRPr>
            </a:pPr>
            <a:r>
              <a:t>• Keine transparente Remote-Kommunikation</a:t>
            </a:r>
          </a:p>
          <a:p>
            <a:pPr>
              <a:spcBef>
                <a:spcPts val="400"/>
              </a:spcBef>
              <a:spcAft>
                <a:spcPts val="1000"/>
              </a:spcAft>
              <a:defRPr sz="1800">
                <a:latin typeface="Open Sans Light"/>
              </a:defRPr>
            </a:pPr>
            <a:r>
              <a:t>• Fehlende Sicherheitskontrolle</a:t>
            </a:r>
          </a:p>
          <a:p>
            <a:pPr>
              <a:spcBef>
                <a:spcPts val="400"/>
              </a:spcBef>
              <a:spcAft>
                <a:spcPts val="1000"/>
              </a:spcAft>
              <a:defRPr sz="1800">
                <a:latin typeface="Open Sans Light"/>
              </a:defRPr>
            </a:pPr>
            <a:r>
              <a:t>• Keine Optimierungen (Caching, Lazy Loading)</a:t>
            </a:r>
          </a:p>
        </p:txBody>
      </p:sp>
    </p:spTree>
  </p:cSld>
  <p:clrMapOvr>
    <a:masterClrMapping/>
  </p:clrMapOvr>
</p:sld>
</file>

<file path=ppt/slides/slide6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rPr sz="3600" b="0">
                <a:solidFill>
                  <a:srgbClr val="444444"/>
                </a:solidFill>
                <a:latin typeface="Open Sans"/>
              </a:rPr>
              <a:t>Proxy Pattern - Problem</a:t>
            </a:r>
          </a:p>
        </p:txBody>
      </p:sp>
      <p:sp>
        <p:nvSpPr>
          <p:cNvPr id="3" name="Subtitle 2"/>
          <p:cNvSpPr>
            <a:spLocks noGrp="1"/>
          </p:cNvSpPr>
          <p:nvPr>
            <p:ph type="subTitle"/>
          </p:nvPr>
        </p:nvSpPr>
        <p:spPr/>
        <p:txBody>
          <a:bodyPr anchor="t" tIns="152400" bIns="152400" lIns="152400" rIns="152400"/>
          <a:lstStyle/>
          <a:p/>
          <a:p>
            <a:pPr>
              <a:spcBef>
                <a:spcPts val="0"/>
              </a:spcBef>
              <a:spcAft>
                <a:spcPts val="1000"/>
              </a:spcAft>
              <a:defRPr sz="1800">
                <a:latin typeface="Open Sans Light"/>
              </a:defRPr>
            </a:pPr>
            <a:r>
              <a:t>Problem: Kontrollierter oder aufgeschobener Objektzugriff</a:t>
            </a:r>
          </a:p>
          <a:p>
            <a:pPr>
              <a:spcBef>
                <a:spcPts val="400"/>
              </a:spcBef>
              <a:spcAft>
                <a:spcPts val="1000"/>
              </a:spcAft>
              <a:defRPr sz="1800">
                <a:latin typeface="Open Sans Light"/>
              </a:defRPr>
            </a:pPr>
          </a:p>
          <a:p>
            <a:pPr>
              <a:spcBef>
                <a:spcPts val="400"/>
              </a:spcBef>
              <a:spcAft>
                <a:spcPts val="1000"/>
              </a:spcAft>
              <a:defRPr sz="1800">
                <a:latin typeface="Open Sans Light"/>
              </a:defRPr>
            </a:pPr>
            <a:r>
              <a:t>Telekom-Szenarien für Proxy:</a:t>
            </a:r>
          </a:p>
          <a:p>
            <a:pPr>
              <a:spcBef>
                <a:spcPts val="400"/>
              </a:spcBef>
              <a:spcAft>
                <a:spcPts val="1000"/>
              </a:spcAft>
              <a:defRPr sz="1800">
                <a:latin typeface="Open Sans Light"/>
              </a:defRPr>
            </a:pPr>
            <a:r>
              <a:t>• Schwere Service-Objekte erst bei Bedarf laden</a:t>
            </a:r>
          </a:p>
          <a:p>
            <a:pPr>
              <a:spcBef>
                <a:spcPts val="400"/>
              </a:spcBef>
              <a:spcAft>
                <a:spcPts val="1000"/>
              </a:spcAft>
              <a:defRPr sz="1800">
                <a:latin typeface="Open Sans Light"/>
              </a:defRPr>
            </a:pPr>
            <a:r>
              <a:t>• Remote-Services über Netzwerk transparent nutzen</a:t>
            </a:r>
          </a:p>
          <a:p>
            <a:pPr>
              <a:spcBef>
                <a:spcPts val="400"/>
              </a:spcBef>
              <a:spcAft>
                <a:spcPts val="1000"/>
              </a:spcAft>
              <a:defRPr sz="1800">
                <a:latin typeface="Open Sans Light"/>
              </a:defRPr>
            </a:pPr>
            <a:r>
              <a:t>• Zugriffskontrolle auf sensitive Daten</a:t>
            </a:r>
          </a:p>
          <a:p>
            <a:pPr>
              <a:spcBef>
                <a:spcPts val="400"/>
              </a:spcBef>
              <a:spcAft>
                <a:spcPts val="1000"/>
              </a:spcAft>
              <a:defRPr sz="1800">
                <a:latin typeface="Open Sans Light"/>
              </a:defRPr>
            </a:pPr>
            <a:r>
              <a:t>• Caching für teure Operationen</a:t>
            </a:r>
          </a:p>
          <a:p>
            <a:pPr>
              <a:spcBef>
                <a:spcPts val="400"/>
              </a:spcBef>
              <a:spcAft>
                <a:spcPts val="1000"/>
              </a:spcAft>
              <a:defRPr sz="1800">
                <a:latin typeface="Open Sans Light"/>
              </a:defRPr>
            </a:pPr>
          </a:p>
          <a:p>
            <a:pPr>
              <a:spcBef>
                <a:spcPts val="400"/>
              </a:spcBef>
              <a:spcAft>
                <a:spcPts val="1000"/>
              </a:spcAft>
              <a:defRPr sz="1800">
                <a:latin typeface="Open Sans Light"/>
              </a:defRPr>
            </a:pPr>
            <a:r>
              <a:t>Herausforderungen ohne Proxy:</a:t>
            </a:r>
          </a:p>
          <a:p>
            <a:pPr>
              <a:spcBef>
                <a:spcPts val="400"/>
              </a:spcBef>
              <a:spcAft>
                <a:spcPts val="1000"/>
              </a:spcAft>
              <a:defRPr sz="1800">
                <a:latin typeface="Open Sans Light"/>
              </a:defRPr>
            </a:pPr>
            <a:r>
              <a:t>• Direkte Erstellung aller Objekte (auch ungenutzte)</a:t>
            </a:r>
          </a:p>
          <a:p>
            <a:pPr>
              <a:spcBef>
                <a:spcPts val="400"/>
              </a:spcBef>
              <a:spcAft>
                <a:spcPts val="1000"/>
              </a:spcAft>
              <a:defRPr sz="1800">
                <a:latin typeface="Open Sans Light"/>
              </a:defRPr>
            </a:pPr>
            <a:r>
              <a:t>• Keine transparente Remote-Kommunikation</a:t>
            </a:r>
          </a:p>
          <a:p>
            <a:pPr>
              <a:spcBef>
                <a:spcPts val="400"/>
              </a:spcBef>
              <a:spcAft>
                <a:spcPts val="1000"/>
              </a:spcAft>
              <a:defRPr sz="1800">
                <a:latin typeface="Open Sans Light"/>
              </a:defRPr>
            </a:pPr>
            <a:r>
              <a:t>• Fehlende Sicherheitskontrolle</a:t>
            </a:r>
          </a:p>
          <a:p>
            <a:pPr>
              <a:spcBef>
                <a:spcPts val="400"/>
              </a:spcBef>
              <a:spcAft>
                <a:spcPts val="1000"/>
              </a:spcAft>
              <a:defRPr sz="1800">
                <a:latin typeface="Open Sans Light"/>
              </a:defRPr>
            </a:pPr>
            <a:r>
              <a:t>• Keine Optimierungen (Caching, Lazy Loading)</a:t>
            </a:r>
          </a:p>
        </p:txBody>
      </p:sp>
    </p:spTree>
  </p:cSld>
  <p:clrMapOvr>
    <a:masterClrMapping/>
  </p:clrMapOvr>
</p:sld>
</file>

<file path=ppt/slides/slide6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rPr sz="3600" b="0">
                <a:solidFill>
                  <a:srgbClr val="444444"/>
                </a:solidFill>
                <a:latin typeface="Open Sans"/>
              </a:rPr>
              <a:t>Proxy Pattern - Typen</a:t>
            </a:r>
          </a:p>
        </p:txBody>
      </p:sp>
      <p:sp>
        <p:nvSpPr>
          <p:cNvPr id="3" name="Subtitle 2"/>
          <p:cNvSpPr>
            <a:spLocks noGrp="1"/>
          </p:cNvSpPr>
          <p:nvPr>
            <p:ph type="subTitle"/>
          </p:nvPr>
        </p:nvSpPr>
        <p:spPr/>
        <p:txBody>
          <a:bodyPr anchor="t" tIns="152400" bIns="152400" lIns="152400" rIns="152400"/>
          <a:lstStyle/>
          <a:p/>
          <a:p>
            <a:pPr>
              <a:spcBef>
                <a:spcPts val="0"/>
              </a:spcBef>
              <a:spcAft>
                <a:spcPts val="1000"/>
              </a:spcAft>
              <a:defRPr sz="1800">
                <a:latin typeface="Open Sans Light"/>
              </a:defRPr>
            </a:pPr>
            <a:r>
              <a:t>Proxy Pattern - Verschiedene Typen:</a:t>
            </a:r>
          </a:p>
          <a:p>
            <a:pPr>
              <a:spcBef>
                <a:spcPts val="400"/>
              </a:spcBef>
              <a:spcAft>
                <a:spcPts val="1000"/>
              </a:spcAft>
              <a:defRPr sz="1800">
                <a:latin typeface="Open Sans Light"/>
              </a:defRPr>
            </a:pPr>
          </a:p>
          <a:p>
            <a:pPr>
              <a:spcBef>
                <a:spcPts val="400"/>
              </a:spcBef>
              <a:spcAft>
                <a:spcPts val="1000"/>
              </a:spcAft>
              <a:defRPr sz="1800">
                <a:latin typeface="Open Sans Light"/>
              </a:defRPr>
            </a:pPr>
            <a:r>
              <a:t>Virtual Proxy (Smart Reference):</a:t>
            </a:r>
          </a:p>
          <a:p>
            <a:pPr>
              <a:spcBef>
                <a:spcPts val="400"/>
              </a:spcBef>
              <a:spcAft>
                <a:spcPts val="1000"/>
              </a:spcAft>
              <a:defRPr sz="1800">
                <a:latin typeface="Open Sans Light"/>
              </a:defRPr>
            </a:pPr>
            <a:r>
              <a:t>• Lazy Loading schwerer Objekte</a:t>
            </a:r>
          </a:p>
          <a:p>
            <a:pPr>
              <a:spcBef>
                <a:spcPts val="400"/>
              </a:spcBef>
              <a:spcAft>
                <a:spcPts val="1000"/>
              </a:spcAft>
              <a:defRPr sz="1800">
                <a:latin typeface="Open Sans Light"/>
              </a:defRPr>
            </a:pPr>
            <a:r>
              <a:t>• Beispiel: Große Konfigurationsdateien laden</a:t>
            </a:r>
          </a:p>
          <a:p>
            <a:pPr>
              <a:spcBef>
                <a:spcPts val="400"/>
              </a:spcBef>
              <a:spcAft>
                <a:spcPts val="1000"/>
              </a:spcAft>
              <a:defRPr sz="1800">
                <a:latin typeface="Open Sans Light"/>
              </a:defRPr>
            </a:pPr>
          </a:p>
          <a:p>
            <a:pPr>
              <a:spcBef>
                <a:spcPts val="400"/>
              </a:spcBef>
              <a:spcAft>
                <a:spcPts val="1000"/>
              </a:spcAft>
              <a:defRPr sz="1800">
                <a:latin typeface="Open Sans Light"/>
              </a:defRPr>
            </a:pPr>
            <a:r>
              <a:t>Remote Proxy:</a:t>
            </a:r>
          </a:p>
          <a:p>
            <a:pPr>
              <a:spcBef>
                <a:spcPts val="400"/>
              </a:spcBef>
              <a:spcAft>
                <a:spcPts val="1000"/>
              </a:spcAft>
              <a:defRPr sz="1800">
                <a:latin typeface="Open Sans Light"/>
              </a:defRPr>
            </a:pPr>
            <a:r>
              <a:t>• Repräsentiert Objekte in anderem Adressraum</a:t>
            </a:r>
          </a:p>
          <a:p>
            <a:pPr>
              <a:spcBef>
                <a:spcPts val="400"/>
              </a:spcBef>
              <a:spcAft>
                <a:spcPts val="1000"/>
              </a:spcAft>
              <a:defRPr sz="1800">
                <a:latin typeface="Open Sans Light"/>
              </a:defRPr>
            </a:pPr>
            <a:r>
              <a:t>• Beispiel: REST-API Client für externe Services</a:t>
            </a:r>
          </a:p>
          <a:p>
            <a:pPr>
              <a:spcBef>
                <a:spcPts val="400"/>
              </a:spcBef>
              <a:spcAft>
                <a:spcPts val="1000"/>
              </a:spcAft>
              <a:defRPr sz="1800">
                <a:latin typeface="Open Sans Light"/>
              </a:defRPr>
            </a:pPr>
          </a:p>
          <a:p>
            <a:pPr>
              <a:spcBef>
                <a:spcPts val="400"/>
              </a:spcBef>
              <a:spcAft>
                <a:spcPts val="1000"/>
              </a:spcAft>
              <a:defRPr sz="1800">
                <a:latin typeface="Open Sans Light"/>
              </a:defRPr>
            </a:pPr>
            <a:r>
              <a:t>Protection Proxy:</a:t>
            </a:r>
          </a:p>
          <a:p>
            <a:pPr>
              <a:spcBef>
                <a:spcPts val="400"/>
              </a:spcBef>
              <a:spcAft>
                <a:spcPts val="1000"/>
              </a:spcAft>
              <a:defRPr sz="1800">
                <a:latin typeface="Open Sans Light"/>
              </a:defRPr>
            </a:pPr>
            <a:r>
              <a:t>• Zugriffskontrolle und Berechtigungsprüfung</a:t>
            </a:r>
          </a:p>
          <a:p>
            <a:pPr>
              <a:spcBef>
                <a:spcPts val="400"/>
              </a:spcBef>
              <a:spcAft>
                <a:spcPts val="1000"/>
              </a:spcAft>
              <a:defRPr sz="1800">
                <a:latin typeface="Open Sans Light"/>
              </a:defRPr>
            </a:pPr>
            <a:r>
              <a:t>• Beispiel: Admin-Services mit Rollenkontrolle</a:t>
            </a:r>
          </a:p>
          <a:p>
            <a:pPr>
              <a:spcBef>
                <a:spcPts val="400"/>
              </a:spcBef>
              <a:spcAft>
                <a:spcPts val="1000"/>
              </a:spcAft>
              <a:defRPr sz="1800">
                <a:latin typeface="Open Sans Light"/>
              </a:defRPr>
            </a:pPr>
          </a:p>
          <a:p>
            <a:pPr>
              <a:spcBef>
                <a:spcPts val="400"/>
              </a:spcBef>
              <a:spcAft>
                <a:spcPts val="1000"/>
              </a:spcAft>
              <a:defRPr sz="1800">
                <a:latin typeface="Open Sans Light"/>
              </a:defRPr>
            </a:pPr>
            <a:r>
              <a:t>Cache Proxy:</a:t>
            </a:r>
          </a:p>
          <a:p>
            <a:pPr>
              <a:spcBef>
                <a:spcPts val="400"/>
              </a:spcBef>
              <a:spcAft>
                <a:spcPts val="1000"/>
              </a:spcAft>
              <a:defRPr sz="1800">
                <a:latin typeface="Open Sans Light"/>
              </a:defRPr>
            </a:pPr>
            <a:r>
              <a:t>• Caching teurer Operationen</a:t>
            </a:r>
          </a:p>
          <a:p>
            <a:pPr>
              <a:spcBef>
                <a:spcPts val="400"/>
              </a:spcBef>
              <a:spcAft>
                <a:spcPts val="1000"/>
              </a:spcAft>
              <a:defRPr sz="1800">
                <a:latin typeface="Open Sans Light"/>
              </a:defRPr>
            </a:pPr>
            <a:r>
              <a:t>• Beispiel: Datenbankabfragen zwischenspeichern</a:t>
            </a:r>
          </a:p>
        </p:txBody>
      </p:sp>
    </p:spTree>
  </p:cSld>
  <p:clrMapOvr>
    <a:masterClrMapping/>
  </p:clrMapOvr>
</p:sld>
</file>

<file path=ppt/slides/slide6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rPr sz="3600" b="0">
                <a:solidFill>
                  <a:srgbClr val="444444"/>
                </a:solidFill>
                <a:latin typeface="Open Sans"/>
              </a:rPr>
              <a:t>Proxy Pattern - Typen</a:t>
            </a:r>
          </a:p>
        </p:txBody>
      </p:sp>
      <p:sp>
        <p:nvSpPr>
          <p:cNvPr id="3" name="Subtitle 2"/>
          <p:cNvSpPr>
            <a:spLocks noGrp="1"/>
          </p:cNvSpPr>
          <p:nvPr>
            <p:ph type="subTitle"/>
          </p:nvPr>
        </p:nvSpPr>
        <p:spPr/>
        <p:txBody>
          <a:bodyPr anchor="t" tIns="152400" bIns="152400" lIns="152400" rIns="152400"/>
          <a:lstStyle/>
          <a:p/>
          <a:p>
            <a:pPr>
              <a:spcBef>
                <a:spcPts val="0"/>
              </a:spcBef>
              <a:spcAft>
                <a:spcPts val="1000"/>
              </a:spcAft>
              <a:defRPr sz="1800">
                <a:latin typeface="Open Sans Light"/>
              </a:defRPr>
            </a:pPr>
            <a:r>
              <a:t>Proxy Pattern - Verschiedene Typen:</a:t>
            </a:r>
          </a:p>
          <a:p>
            <a:pPr>
              <a:spcBef>
                <a:spcPts val="400"/>
              </a:spcBef>
              <a:spcAft>
                <a:spcPts val="1000"/>
              </a:spcAft>
              <a:defRPr sz="1800">
                <a:latin typeface="Open Sans Light"/>
              </a:defRPr>
            </a:pPr>
          </a:p>
          <a:p>
            <a:pPr>
              <a:spcBef>
                <a:spcPts val="400"/>
              </a:spcBef>
              <a:spcAft>
                <a:spcPts val="1000"/>
              </a:spcAft>
              <a:defRPr sz="1800">
                <a:latin typeface="Open Sans Light"/>
              </a:defRPr>
            </a:pPr>
            <a:r>
              <a:t>Virtual Proxy (Smart Reference):</a:t>
            </a:r>
          </a:p>
          <a:p>
            <a:pPr>
              <a:spcBef>
                <a:spcPts val="400"/>
              </a:spcBef>
              <a:spcAft>
                <a:spcPts val="1000"/>
              </a:spcAft>
              <a:defRPr sz="1800">
                <a:latin typeface="Open Sans Light"/>
              </a:defRPr>
            </a:pPr>
            <a:r>
              <a:t>• Lazy Loading schwerer Objekte</a:t>
            </a:r>
          </a:p>
          <a:p>
            <a:pPr>
              <a:spcBef>
                <a:spcPts val="400"/>
              </a:spcBef>
              <a:spcAft>
                <a:spcPts val="1000"/>
              </a:spcAft>
              <a:defRPr sz="1800">
                <a:latin typeface="Open Sans Light"/>
              </a:defRPr>
            </a:pPr>
            <a:r>
              <a:t>• Beispiel: Große Konfigurationsdateien laden</a:t>
            </a:r>
          </a:p>
          <a:p>
            <a:pPr>
              <a:spcBef>
                <a:spcPts val="400"/>
              </a:spcBef>
              <a:spcAft>
                <a:spcPts val="1000"/>
              </a:spcAft>
              <a:defRPr sz="1800">
                <a:latin typeface="Open Sans Light"/>
              </a:defRPr>
            </a:pPr>
          </a:p>
          <a:p>
            <a:pPr>
              <a:spcBef>
                <a:spcPts val="400"/>
              </a:spcBef>
              <a:spcAft>
                <a:spcPts val="1000"/>
              </a:spcAft>
              <a:defRPr sz="1800">
                <a:latin typeface="Open Sans Light"/>
              </a:defRPr>
            </a:pPr>
            <a:r>
              <a:t>Remote Proxy:</a:t>
            </a:r>
          </a:p>
          <a:p>
            <a:pPr>
              <a:spcBef>
                <a:spcPts val="400"/>
              </a:spcBef>
              <a:spcAft>
                <a:spcPts val="1000"/>
              </a:spcAft>
              <a:defRPr sz="1800">
                <a:latin typeface="Open Sans Light"/>
              </a:defRPr>
            </a:pPr>
            <a:r>
              <a:t>• Repräsentiert Objekte in anderem Adressraum</a:t>
            </a:r>
          </a:p>
          <a:p>
            <a:pPr>
              <a:spcBef>
                <a:spcPts val="400"/>
              </a:spcBef>
              <a:spcAft>
                <a:spcPts val="1000"/>
              </a:spcAft>
              <a:defRPr sz="1800">
                <a:latin typeface="Open Sans Light"/>
              </a:defRPr>
            </a:pPr>
            <a:r>
              <a:t>• Beispiel: REST-API Client für externe Services</a:t>
            </a:r>
          </a:p>
          <a:p>
            <a:pPr>
              <a:spcBef>
                <a:spcPts val="400"/>
              </a:spcBef>
              <a:spcAft>
                <a:spcPts val="1000"/>
              </a:spcAft>
              <a:defRPr sz="1800">
                <a:latin typeface="Open Sans Light"/>
              </a:defRPr>
            </a:pPr>
          </a:p>
          <a:p>
            <a:pPr>
              <a:spcBef>
                <a:spcPts val="400"/>
              </a:spcBef>
              <a:spcAft>
                <a:spcPts val="1000"/>
              </a:spcAft>
              <a:defRPr sz="1800">
                <a:latin typeface="Open Sans Light"/>
              </a:defRPr>
            </a:pPr>
            <a:r>
              <a:t>Protection Proxy:</a:t>
            </a:r>
          </a:p>
          <a:p>
            <a:pPr>
              <a:spcBef>
                <a:spcPts val="400"/>
              </a:spcBef>
              <a:spcAft>
                <a:spcPts val="1000"/>
              </a:spcAft>
              <a:defRPr sz="1800">
                <a:latin typeface="Open Sans Light"/>
              </a:defRPr>
            </a:pPr>
            <a:r>
              <a:t>• Zugriffskontrolle und Berechtigungsprüfung</a:t>
            </a:r>
          </a:p>
          <a:p>
            <a:pPr>
              <a:spcBef>
                <a:spcPts val="400"/>
              </a:spcBef>
              <a:spcAft>
                <a:spcPts val="1000"/>
              </a:spcAft>
              <a:defRPr sz="1800">
                <a:latin typeface="Open Sans Light"/>
              </a:defRPr>
            </a:pPr>
            <a:r>
              <a:t>• Beispiel: Admin-Services mit Rollenkontrolle</a:t>
            </a:r>
          </a:p>
          <a:p>
            <a:pPr>
              <a:spcBef>
                <a:spcPts val="400"/>
              </a:spcBef>
              <a:spcAft>
                <a:spcPts val="1000"/>
              </a:spcAft>
              <a:defRPr sz="1800">
                <a:latin typeface="Open Sans Light"/>
              </a:defRPr>
            </a:pPr>
          </a:p>
          <a:p>
            <a:pPr>
              <a:spcBef>
                <a:spcPts val="400"/>
              </a:spcBef>
              <a:spcAft>
                <a:spcPts val="1000"/>
              </a:spcAft>
              <a:defRPr sz="1800">
                <a:latin typeface="Open Sans Light"/>
              </a:defRPr>
            </a:pPr>
            <a:r>
              <a:t>Cache Proxy:</a:t>
            </a:r>
          </a:p>
          <a:p>
            <a:pPr>
              <a:spcBef>
                <a:spcPts val="400"/>
              </a:spcBef>
              <a:spcAft>
                <a:spcPts val="1000"/>
              </a:spcAft>
              <a:defRPr sz="1800">
                <a:latin typeface="Open Sans Light"/>
              </a:defRPr>
            </a:pPr>
            <a:r>
              <a:t>• Caching teurer Operationen</a:t>
            </a:r>
          </a:p>
          <a:p>
            <a:pPr>
              <a:spcBef>
                <a:spcPts val="400"/>
              </a:spcBef>
              <a:spcAft>
                <a:spcPts val="1000"/>
              </a:spcAft>
              <a:defRPr sz="1800">
                <a:latin typeface="Open Sans Light"/>
              </a:defRPr>
            </a:pPr>
            <a:r>
              <a:t>• Beispiel: Datenbankabfragen zwischenspeichern</a:t>
            </a:r>
          </a:p>
        </p:txBody>
      </p:sp>
    </p:spTree>
  </p:cSld>
  <p:clrMapOvr>
    <a:masterClrMapping/>
  </p:clrMapOvr>
</p:sld>
</file>

<file path=ppt/slides/slide6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rPr sz="3600" b="0">
                <a:solidFill>
                  <a:srgbClr val="444444"/>
                </a:solidFill>
                <a:latin typeface="Open Sans"/>
              </a:rPr>
              <a:t>Proxy Pattern - Virtual Proxy</a:t>
            </a:r>
          </a:p>
        </p:txBody>
      </p:sp>
      <p:sp>
        <p:nvSpPr>
          <p:cNvPr id="3" name="Subtitle 2"/>
          <p:cNvSpPr>
            <a:spLocks noGrp="1"/>
          </p:cNvSpPr>
          <p:nvPr>
            <p:ph type="subTitle"/>
          </p:nvPr>
        </p:nvSpPr>
        <p:spPr/>
        <p:txBody>
          <a:bodyPr anchor="t" tIns="152400" bIns="152400" lIns="152400" rIns="152400"/>
          <a:lstStyle/>
          <a:p/>
          <a:p>
            <a:pPr>
              <a:spcAft>
                <a:spcPts val="0"/>
              </a:spcAft>
              <a:defRPr sz="1400" b="0">
                <a:latin typeface="Source Code Pro"/>
              </a:defRPr>
            </a:pPr>
            <a:r>
              <a:t>// Subject Interface</a:t>
            </a:r>
            <a:br/>
            <a:r>
              <a:t>public interface TelecomServiceConfiguration {</a:t>
            </a:r>
            <a:br/>
            <a:r>
              <a:t>    String getConfigValue(String key);</a:t>
            </a:r>
            <a:br/>
            <a:r>
              <a:t>    Map&lt;String, String&gt; getAllConfigurations();</a:t>
            </a:r>
            <a:br/>
            <a:r>
              <a:t>    boolean updateConfiguration(String key, String value);</a:t>
            </a:r>
            <a:br/>
            <a:r>
              <a:t>    void reloadConfiguration();</a:t>
            </a:r>
            <a:br/>
            <a:r>
              <a:t>}</a:t>
            </a:r>
            <a:br/>
            <a:br/>
            <a:r>
              <a:t>// Real Subject - Heavy to load</a:t>
            </a:r>
            <a:br/>
            <a:r>
              <a:t>public class ServiceConfigurationManager implements TelecomServiceConfiguration {</a:t>
            </a:r>
            <a:br/>
            <a:r>
              <a:t>    private Map&lt;String, String&gt; configurations;</a:t>
            </a:r>
            <a:br/>
            <a:r>
              <a:t>    private boolean loaded = false;</a:t>
            </a:r>
            <a:br/>
            <a:r>
              <a:t>    </a:t>
            </a:r>
            <a:br/>
            <a:r>
              <a:t>    public ServiceConfigurationManager() {</a:t>
            </a:r>
            <a:br/>
            <a:r>
              <a:t>        System.out.println("ServiceConfigurationManager created");</a:t>
            </a:r>
            <a:br/>
            <a:r>
              <a:t>        // Note: Heavy loading happens in loadConfigurations()</a:t>
            </a:r>
            <a:br/>
            <a:r>
              <a:t>    }</a:t>
            </a:r>
            <a:br/>
            <a:r>
              <a:t>    </a:t>
            </a:r>
            <a:br/>
            <a:r>
              <a:t>    private void loadConfigurations() {</a:t>
            </a:r>
            <a:br/>
            <a:r>
              <a:t>        if (!loaded) {</a:t>
            </a:r>
            <a:br/>
            <a:r>
              <a:t>            System.out.println("Loading service configurations... (heavy operation)");</a:t>
            </a:r>
            <a:br/>
            <a:r>
              <a:t>            configurations = new HashMap&lt;&gt;();</a:t>
            </a:r>
            <a:br/>
            <a:r>
              <a:t>            </a:t>
            </a:r>
            <a:br/>
            <a:r>
              <a:t>            // Simulate expensive loading</a:t>
            </a:r>
            <a:br/>
            <a:r>
              <a:t>            try {</a:t>
            </a:r>
            <a:br/>
            <a:r>
              <a:t>                Thread.sleep(2000); // Database queries, file parsing</a:t>
            </a:r>
            <a:br/>
            <a:r>
              <a:t>                </a:t>
            </a:r>
            <a:br/>
            <a:r>
              <a:t>                // Load from multiple sources</a:t>
            </a:r>
            <a:br/>
            <a:r>
              <a:t>                loadFromDatabase();</a:t>
            </a:r>
            <a:br/>
            <a:r>
              <a:t>                loadFromConfigFiles();</a:t>
            </a:r>
            <a:br/>
            <a:r>
              <a:t>                loadFromExternalAPIs();</a:t>
            </a:r>
            <a:br/>
            <a:r>
              <a:t>                </a:t>
            </a:r>
            <a:br/>
            <a:r>
              <a:t>                loaded = true;</a:t>
            </a:r>
            <a:br/>
            <a:r>
              <a:t>                System.out.println("Configuration loading complete");</a:t>
            </a:r>
            <a:br/>
            <a:r>
              <a:t>            } catch (InterruptedException e) {</a:t>
            </a:r>
            <a:br/>
            <a:r>
              <a:t>                Thread.currentThread().interrupt();</a:t>
            </a:r>
            <a:br/>
            <a:r>
              <a:t>            }</a:t>
            </a:r>
            <a:br/>
            <a:r>
              <a:t>        }</a:t>
            </a:r>
            <a:br/>
            <a:r>
              <a:t>    }</a:t>
            </a:r>
            <a:br/>
            <a:r>
              <a:t>    </a:t>
            </a:r>
            <a:br/>
            <a:r>
              <a:t>    @Override</a:t>
            </a:r>
            <a:br/>
            <a:r>
              <a:t>    public String getConfigValue(String key) {</a:t>
            </a:r>
            <a:br/>
            <a:r>
              <a:t>        loadConfigurations(); // Lazy loading</a:t>
            </a:r>
            <a:br/>
            <a:r>
              <a:t>        return configurations.get(key);</a:t>
            </a:r>
            <a:br/>
            <a:r>
              <a:t>    }</a:t>
            </a:r>
            <a:br/>
            <a:r>
              <a:t>    </a:t>
            </a:r>
            <a:br/>
            <a:r>
              <a:t>    @Override</a:t>
            </a:r>
            <a:br/>
            <a:r>
              <a:t>    public Map&lt;String, String&gt; getAllConfigurations() {</a:t>
            </a:r>
            <a:br/>
            <a:r>
              <a:t>        loadConfigurations();</a:t>
            </a:r>
            <a:br/>
            <a:r>
              <a:t>        return new HashMap&lt;&gt;(configurations);</a:t>
            </a:r>
            <a:br/>
            <a:r>
              <a:t>    }</a:t>
            </a:r>
            <a:br/>
            <a:r>
              <a:t>    </a:t>
            </a:r>
            <a:br/>
            <a:r>
              <a:t>    @Override</a:t>
            </a:r>
            <a:br/>
            <a:r>
              <a:t>    public boolean updateConfiguration(String key, String value) {</a:t>
            </a:r>
            <a:br/>
            <a:r>
              <a:t>        loadConfigurations();</a:t>
            </a:r>
            <a:br/>
            <a:r>
              <a:t>        configurations.put(key, value);</a:t>
            </a:r>
            <a:br/>
            <a:r>
              <a:t>        return persistConfiguration(key, value);</a:t>
            </a:r>
            <a:br/>
            <a:r>
              <a:t>    }</a:t>
            </a:r>
            <a:br/>
            <a:r>
              <a:t>    </a:t>
            </a:r>
            <a:br/>
            <a:r>
              <a:t>    private void loadFromDatabase() { /* ... */ }</a:t>
            </a:r>
            <a:br/>
            <a:r>
              <a:t>    private void loadFromConfigFiles() { /* ... */ }</a:t>
            </a:r>
            <a:br/>
            <a:r>
              <a:t>    private void loadFromExternalAPIs() { /* ... */ }</a:t>
            </a:r>
            <a:br/>
            <a:r>
              <a:t>}</a:t>
            </a:r>
          </a:p>
        </p:txBody>
      </p:sp>
    </p:spTree>
  </p:cSld>
  <p:clrMapOvr>
    <a:masterClrMapping/>
  </p:clrMapOvr>
</p:sld>
</file>

<file path=ppt/slides/slide6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rPr sz="3600" b="0">
                <a:solidFill>
                  <a:srgbClr val="444444"/>
                </a:solidFill>
                <a:latin typeface="Open Sans"/>
              </a:rPr>
              <a:t>Proxy Pattern - Virtual Proxy</a:t>
            </a:r>
          </a:p>
        </p:txBody>
      </p:sp>
      <p:sp>
        <p:nvSpPr>
          <p:cNvPr id="3" name="Subtitle 2"/>
          <p:cNvSpPr>
            <a:spLocks noGrp="1"/>
          </p:cNvSpPr>
          <p:nvPr>
            <p:ph type="subTitle"/>
          </p:nvPr>
        </p:nvSpPr>
        <p:spPr/>
        <p:txBody>
          <a:bodyPr anchor="t" tIns="152400" bIns="152400" lIns="152400" rIns="152400"/>
          <a:lstStyle/>
          <a:p/>
          <a:p>
            <a:pPr>
              <a:spcAft>
                <a:spcPts val="0"/>
              </a:spcAft>
              <a:defRPr sz="1400" b="0">
                <a:latin typeface="Source Code Pro"/>
              </a:defRPr>
            </a:pPr>
            <a:r>
              <a:t>// Subject Interface</a:t>
            </a:r>
            <a:br/>
            <a:r>
              <a:t>public interface TelecomServiceConfiguration {</a:t>
            </a:r>
            <a:br/>
            <a:r>
              <a:t>    String getConfigValue(String key);</a:t>
            </a:r>
            <a:br/>
            <a:r>
              <a:t>    Map&lt;String, String&gt; getAllConfigurations();</a:t>
            </a:r>
            <a:br/>
            <a:r>
              <a:t>    boolean updateConfiguration(String key, String value);</a:t>
            </a:r>
            <a:br/>
            <a:r>
              <a:t>    void reloadConfiguration();</a:t>
            </a:r>
            <a:br/>
            <a:r>
              <a:t>}</a:t>
            </a:r>
            <a:br/>
            <a:br/>
            <a:r>
              <a:t>// Real Subject - Heavy to load</a:t>
            </a:r>
            <a:br/>
            <a:r>
              <a:t>public class ServiceConfigurationManager implements TelecomServiceConfiguration {</a:t>
            </a:r>
            <a:br/>
            <a:r>
              <a:t>    private Map&lt;String, String&gt; configurations;</a:t>
            </a:r>
            <a:br/>
            <a:r>
              <a:t>    private boolean loaded = false;</a:t>
            </a:r>
            <a:br/>
            <a:r>
              <a:t>    </a:t>
            </a:r>
            <a:br/>
            <a:r>
              <a:t>    public ServiceConfigurationManager() {</a:t>
            </a:r>
            <a:br/>
            <a:r>
              <a:t>        System.out.println("ServiceConfigurationManager created");</a:t>
            </a:r>
            <a:br/>
            <a:r>
              <a:t>        // Note: Heavy loading happens in loadConfigurations()</a:t>
            </a:r>
            <a:br/>
            <a:r>
              <a:t>    }</a:t>
            </a:r>
            <a:br/>
            <a:r>
              <a:t>    </a:t>
            </a:r>
            <a:br/>
            <a:r>
              <a:t>    private void loadConfigurations() {</a:t>
            </a:r>
            <a:br/>
            <a:r>
              <a:t>        if (!loaded) {</a:t>
            </a:r>
            <a:br/>
            <a:r>
              <a:t>            System.out.println("Loading service configurations... (heavy operation)");</a:t>
            </a:r>
            <a:br/>
            <a:r>
              <a:t>            configurations = new HashMap&lt;&gt;();</a:t>
            </a:r>
            <a:br/>
            <a:r>
              <a:t>            </a:t>
            </a:r>
            <a:br/>
            <a:r>
              <a:t>            // Simulate expensive loading</a:t>
            </a:r>
            <a:br/>
            <a:r>
              <a:t>            try {</a:t>
            </a:r>
            <a:br/>
            <a:r>
              <a:t>                Thread.sleep(2000); // Database queries, file parsing</a:t>
            </a:r>
            <a:br/>
            <a:r>
              <a:t>                </a:t>
            </a:r>
            <a:br/>
            <a:r>
              <a:t>                // Load from multiple sources</a:t>
            </a:r>
            <a:br/>
            <a:r>
              <a:t>                loadFromDatabase();</a:t>
            </a:r>
            <a:br/>
            <a:r>
              <a:t>                loadFromConfigFiles();</a:t>
            </a:r>
            <a:br/>
            <a:r>
              <a:t>                loadFromExternalAPIs();</a:t>
            </a:r>
            <a:br/>
            <a:r>
              <a:t>                </a:t>
            </a:r>
            <a:br/>
            <a:r>
              <a:t>                loaded = true;</a:t>
            </a:r>
            <a:br/>
            <a:r>
              <a:t>                System.out.println("Configuration loading complete");</a:t>
            </a:r>
            <a:br/>
            <a:r>
              <a:t>            } catch (InterruptedException e) {</a:t>
            </a:r>
            <a:br/>
            <a:r>
              <a:t>                Thread.currentThread().interrupt();</a:t>
            </a:r>
            <a:br/>
            <a:r>
              <a:t>            }</a:t>
            </a:r>
            <a:br/>
            <a:r>
              <a:t>        }</a:t>
            </a:r>
            <a:br/>
            <a:r>
              <a:t>    }</a:t>
            </a:r>
            <a:br/>
            <a:r>
              <a:t>    </a:t>
            </a:r>
            <a:br/>
            <a:r>
              <a:t>    @Override</a:t>
            </a:r>
            <a:br/>
            <a:r>
              <a:t>    public String getConfigValue(String key) {</a:t>
            </a:r>
            <a:br/>
            <a:r>
              <a:t>        loadConfigurations(); // Lazy loading</a:t>
            </a:r>
            <a:br/>
            <a:r>
              <a:t>        return configurations.get(key);</a:t>
            </a:r>
            <a:br/>
            <a:r>
              <a:t>    }</a:t>
            </a:r>
            <a:br/>
            <a:r>
              <a:t>    </a:t>
            </a:r>
            <a:br/>
            <a:r>
              <a:t>    @Override</a:t>
            </a:r>
            <a:br/>
            <a:r>
              <a:t>    public Map&lt;String, String&gt; getAllConfigurations() {</a:t>
            </a:r>
            <a:br/>
            <a:r>
              <a:t>        loadConfigurations();</a:t>
            </a:r>
            <a:br/>
            <a:r>
              <a:t>        return new HashMap&lt;&gt;(configurations);</a:t>
            </a:r>
            <a:br/>
            <a:r>
              <a:t>    }</a:t>
            </a:r>
            <a:br/>
            <a:r>
              <a:t>    </a:t>
            </a:r>
            <a:br/>
            <a:r>
              <a:t>    @Override</a:t>
            </a:r>
            <a:br/>
            <a:r>
              <a:t>    public boolean updateConfiguration(String key, String value) {</a:t>
            </a:r>
            <a:br/>
            <a:r>
              <a:t>        loadConfigurations();</a:t>
            </a:r>
            <a:br/>
            <a:r>
              <a:t>        configurations.put(key, value);</a:t>
            </a:r>
            <a:br/>
            <a:r>
              <a:t>        return persistConfiguration(key, value);</a:t>
            </a:r>
            <a:br/>
            <a:r>
              <a:t>    }</a:t>
            </a:r>
            <a:br/>
            <a:r>
              <a:t>    </a:t>
            </a:r>
            <a:br/>
            <a:r>
              <a:t>    private void loadFromDatabase() { /* ... */ }</a:t>
            </a:r>
            <a:br/>
            <a:r>
              <a:t>    private void loadFromConfigFiles() { /* ... */ }</a:t>
            </a:r>
            <a:br/>
            <a:r>
              <a:t>    private void loadFromExternalAPIs() { /* ... */ }</a:t>
            </a:r>
            <a:br/>
            <a:r>
              <a:t>}</a:t>
            </a:r>
          </a:p>
        </p:txBody>
      </p:sp>
    </p:spTree>
  </p:cSld>
  <p:clrMapOvr>
    <a:masterClrMapping/>
  </p:clrMapOvr>
</p:sld>
</file>

<file path=ppt/slides/slide6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rPr sz="3600" b="0">
                <a:solidFill>
                  <a:srgbClr val="444444"/>
                </a:solidFill>
                <a:latin typeface="Open Sans"/>
              </a:rPr>
              <a:t>Proxy Pattern - Virtual Proxy Implementation</a:t>
            </a:r>
          </a:p>
        </p:txBody>
      </p:sp>
      <p:sp>
        <p:nvSpPr>
          <p:cNvPr id="3" name="Subtitle 2"/>
          <p:cNvSpPr>
            <a:spLocks noGrp="1"/>
          </p:cNvSpPr>
          <p:nvPr>
            <p:ph type="subTitle"/>
          </p:nvPr>
        </p:nvSpPr>
        <p:spPr/>
        <p:txBody>
          <a:bodyPr anchor="t" tIns="152400" bIns="152400" lIns="152400" rIns="152400"/>
          <a:lstStyle/>
          <a:p/>
          <a:p>
            <a:pPr>
              <a:spcAft>
                <a:spcPts val="0"/>
              </a:spcAft>
              <a:defRPr sz="1400" b="0">
                <a:latin typeface="Source Code Pro"/>
              </a:defRPr>
            </a:pPr>
            <a:r>
              <a:t>// Virtual Proxy - Controls access to real subject</a:t>
            </a:r>
            <a:br/>
            <a:r>
              <a:t>public class ServiceConfigurationProxy implements TelecomServiceConfiguration {</a:t>
            </a:r>
            <a:br/>
            <a:r>
              <a:t>    private ServiceConfigurationManager realSubject;</a:t>
            </a:r>
            <a:br/>
            <a:r>
              <a:t>    private final String serviceId;</a:t>
            </a:r>
            <a:br/>
            <a:r>
              <a:t>    </a:t>
            </a:r>
            <a:br/>
            <a:r>
              <a:t>    public ServiceConfigurationProxy(String serviceId) {</a:t>
            </a:r>
            <a:br/>
            <a:r>
              <a:t>        this.serviceId = serviceId;</a:t>
            </a:r>
            <a:br/>
            <a:r>
              <a:t>        System.out.println("ServiceConfigurationProxy created for: " + serviceId);</a:t>
            </a:r>
            <a:br/>
            <a:r>
              <a:t>        // Real subject is NOT created here - lazy initialization</a:t>
            </a:r>
            <a:br/>
            <a:r>
              <a:t>    }</a:t>
            </a:r>
            <a:br/>
            <a:r>
              <a:t>    </a:t>
            </a:r>
            <a:br/>
            <a:r>
              <a:t>    private ServiceConfigurationManager getRealSubject() {</a:t>
            </a:r>
            <a:br/>
            <a:r>
              <a:t>        if (realSubject == null) {</a:t>
            </a:r>
            <a:br/>
            <a:r>
              <a:t>            System.out.println("First access - creating real configuration manager");</a:t>
            </a:r>
            <a:br/>
            <a:r>
              <a:t>            realSubject = new ServiceConfigurationManager();</a:t>
            </a:r>
            <a:br/>
            <a:r>
              <a:t>        }</a:t>
            </a:r>
            <a:br/>
            <a:r>
              <a:t>        return realSubject;</a:t>
            </a:r>
            <a:br/>
            <a:r>
              <a:t>    }</a:t>
            </a:r>
            <a:br/>
            <a:r>
              <a:t>    </a:t>
            </a:r>
            <a:br/>
            <a:r>
              <a:t>    @Override</a:t>
            </a:r>
            <a:br/>
            <a:r>
              <a:t>    public String getConfigValue(String key) {</a:t>
            </a:r>
            <a:br/>
            <a:r>
              <a:t>        // Additional proxy logic</a:t>
            </a:r>
            <a:br/>
            <a:r>
              <a:t>        if (key == null || key.trim().isEmpty()) {</a:t>
            </a:r>
            <a:br/>
            <a:r>
              <a:t>            return null;</a:t>
            </a:r>
            <a:br/>
            <a:r>
              <a:t>        }</a:t>
            </a:r>
            <a:br/>
            <a:r>
              <a:t>        </a:t>
            </a:r>
            <a:br/>
            <a:r>
              <a:t>        System.out.println("Proxy: Getting config value for key: " + key);</a:t>
            </a:r>
            <a:br/>
            <a:r>
              <a:t>        return getRealSubject().getConfigValue(key);</a:t>
            </a:r>
            <a:br/>
            <a:r>
              <a:t>    }</a:t>
            </a:r>
            <a:br/>
            <a:r>
              <a:t>    </a:t>
            </a:r>
            <a:br/>
            <a:r>
              <a:t>    @Override</a:t>
            </a:r>
            <a:br/>
            <a:r>
              <a:t>    public Map&lt;String, String&gt; getAllConfigurations() {</a:t>
            </a:r>
            <a:br/>
            <a:r>
              <a:t>        System.out.println("Proxy: Getting all configurations");</a:t>
            </a:r>
            <a:br/>
            <a:r>
              <a:t>        return getRealSubject().getAllConfigurations();</a:t>
            </a:r>
            <a:br/>
            <a:r>
              <a:t>    }</a:t>
            </a:r>
            <a:br/>
            <a:r>
              <a:t>    </a:t>
            </a:r>
            <a:br/>
            <a:r>
              <a:t>    @Override</a:t>
            </a:r>
            <a:br/>
            <a:r>
              <a:t>    public boolean updateConfiguration(String key, String value) {</a:t>
            </a:r>
            <a:br/>
            <a:r>
              <a:t>        // Proxy validation</a:t>
            </a:r>
            <a:br/>
            <a:r>
              <a:t>        if (!isValidConfiguration(key, value)) {</a:t>
            </a:r>
            <a:br/>
            <a:r>
              <a:t>            System.out.println("Proxy: Invalid configuration rejected");</a:t>
            </a:r>
            <a:br/>
            <a:r>
              <a:t>            return false;</a:t>
            </a:r>
            <a:br/>
            <a:r>
              <a:t>        }</a:t>
            </a:r>
            <a:br/>
            <a:r>
              <a:t>        </a:t>
            </a:r>
            <a:br/>
            <a:r>
              <a:t>        System.out.println("Proxy: Updating configuration");</a:t>
            </a:r>
            <a:br/>
            <a:r>
              <a:t>        return getRealSubject().updateConfiguration(key, value);</a:t>
            </a:r>
            <a:br/>
            <a:r>
              <a:t>    }</a:t>
            </a:r>
            <a:br/>
            <a:r>
              <a:t>    </a:t>
            </a:r>
            <a:br/>
            <a:r>
              <a:t>    @Override</a:t>
            </a:r>
            <a:br/>
            <a:r>
              <a:t>    public void reloadConfiguration() {</a:t>
            </a:r>
            <a:br/>
            <a:r>
              <a:t>        if (realSubject != null) {</a:t>
            </a:r>
            <a:br/>
            <a:r>
              <a:t>            realSubject.reloadConfiguration();</a:t>
            </a:r>
            <a:br/>
            <a:r>
              <a:t>        }</a:t>
            </a:r>
            <a:br/>
            <a:r>
              <a:t>    }</a:t>
            </a:r>
            <a:br/>
            <a:r>
              <a:t>    </a:t>
            </a:r>
            <a:br/>
            <a:r>
              <a:t>    private boolean isValidConfiguration(String key, String value) {</a:t>
            </a:r>
            <a:br/>
            <a:r>
              <a:t>        // Validation logic</a:t>
            </a:r>
            <a:br/>
            <a:r>
              <a:t>        return key != null &amp;&amp; !key.trim().isEmpty() &amp;&amp; value != null;</a:t>
            </a:r>
            <a:br/>
            <a:r>
              <a:t>    }</a:t>
            </a:r>
            <a:br/>
            <a:r>
              <a:t>}</a:t>
            </a:r>
            <a:br/>
            <a:br/>
            <a:r>
              <a:t>// Usage demonstrates lazy loading</a:t>
            </a:r>
            <a:br/>
            <a:r>
              <a:t>public class ProxyDemo {</a:t>
            </a:r>
            <a:br/>
            <a:r>
              <a:t>    public static void main(String[] args) {</a:t>
            </a:r>
            <a:br/>
            <a:r>
              <a:t>        System.out.println("Creating proxy...");</a:t>
            </a:r>
            <a:br/>
            <a:r>
              <a:t>        TelecomServiceConfiguration config = new ServiceConfigurationProxy("DSL_SERVICE");</a:t>
            </a:r>
            <a:br/>
            <a:r>
              <a:t>        </a:t>
            </a:r>
            <a:br/>
            <a:r>
              <a:t>        System.out.println("\nProxy created, no heavy loading yet!");</a:t>
            </a:r>
            <a:br/>
            <a:r>
              <a:t>        System.out.println("\nFirst access triggers loading:");</a:t>
            </a:r>
            <a:br/>
            <a:r>
              <a:t>        </a:t>
            </a:r>
            <a:br/>
            <a:r>
              <a:t>        String value = config.getConfigValue("max_bandwidth");</a:t>
            </a:r>
            <a:br/>
            <a:r>
              <a:t>        System.out.println("Retrieved value: " + value);</a:t>
            </a:r>
            <a:br/>
            <a:r>
              <a:t>    }</a:t>
            </a:r>
            <a:br/>
            <a:r>
              <a:t>}</a:t>
            </a:r>
          </a:p>
        </p:txBody>
      </p:sp>
    </p:spTree>
  </p:cSld>
  <p:clrMapOvr>
    <a:masterClrMapping/>
  </p:clrMapOvr>
</p:sld>
</file>

<file path=ppt/slides/slide6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rPr sz="3600" b="0">
                <a:solidFill>
                  <a:srgbClr val="444444"/>
                </a:solidFill>
                <a:latin typeface="Open Sans"/>
              </a:rPr>
              <a:t>Proxy Pattern - Virtual Proxy Implementation</a:t>
            </a:r>
          </a:p>
        </p:txBody>
      </p:sp>
      <p:sp>
        <p:nvSpPr>
          <p:cNvPr id="3" name="Subtitle 2"/>
          <p:cNvSpPr>
            <a:spLocks noGrp="1"/>
          </p:cNvSpPr>
          <p:nvPr>
            <p:ph type="subTitle"/>
          </p:nvPr>
        </p:nvSpPr>
        <p:spPr/>
        <p:txBody>
          <a:bodyPr anchor="t" tIns="152400" bIns="152400" lIns="152400" rIns="152400"/>
          <a:lstStyle/>
          <a:p/>
          <a:p>
            <a:pPr>
              <a:spcAft>
                <a:spcPts val="0"/>
              </a:spcAft>
              <a:defRPr sz="1400" b="0">
                <a:latin typeface="Source Code Pro"/>
              </a:defRPr>
            </a:pPr>
            <a:r>
              <a:t>// Virtual Proxy - Controls access to real subject</a:t>
            </a:r>
            <a:br/>
            <a:r>
              <a:t>public class ServiceConfigurationProxy implements TelecomServiceConfiguration {</a:t>
            </a:r>
            <a:br/>
            <a:r>
              <a:t>    private ServiceConfigurationManager realSubject;</a:t>
            </a:r>
            <a:br/>
            <a:r>
              <a:t>    private final String serviceId;</a:t>
            </a:r>
            <a:br/>
            <a:r>
              <a:t>    </a:t>
            </a:r>
            <a:br/>
            <a:r>
              <a:t>    public ServiceConfigurationProxy(String serviceId) {</a:t>
            </a:r>
            <a:br/>
            <a:r>
              <a:t>        this.serviceId = serviceId;</a:t>
            </a:r>
            <a:br/>
            <a:r>
              <a:t>        System.out.println("ServiceConfigurationProxy created for: " + serviceId);</a:t>
            </a:r>
            <a:br/>
            <a:r>
              <a:t>        // Real subject is NOT created here - lazy initialization</a:t>
            </a:r>
            <a:br/>
            <a:r>
              <a:t>    }</a:t>
            </a:r>
            <a:br/>
            <a:r>
              <a:t>    </a:t>
            </a:r>
            <a:br/>
            <a:r>
              <a:t>    private ServiceConfigurationManager getRealSubject() {</a:t>
            </a:r>
            <a:br/>
            <a:r>
              <a:t>        if (realSubject == null) {</a:t>
            </a:r>
            <a:br/>
            <a:r>
              <a:t>            System.out.println("First access - creating real configuration manager");</a:t>
            </a:r>
            <a:br/>
            <a:r>
              <a:t>            realSubject = new ServiceConfigurationManager();</a:t>
            </a:r>
            <a:br/>
            <a:r>
              <a:t>        }</a:t>
            </a:r>
            <a:br/>
            <a:r>
              <a:t>        return realSubject;</a:t>
            </a:r>
            <a:br/>
            <a:r>
              <a:t>    }</a:t>
            </a:r>
            <a:br/>
            <a:r>
              <a:t>    </a:t>
            </a:r>
            <a:br/>
            <a:r>
              <a:t>    @Override</a:t>
            </a:r>
            <a:br/>
            <a:r>
              <a:t>    public String getConfigValue(String key) {</a:t>
            </a:r>
            <a:br/>
            <a:r>
              <a:t>        // Additional proxy logic</a:t>
            </a:r>
            <a:br/>
            <a:r>
              <a:t>        if (key == null || key.trim().isEmpty()) {</a:t>
            </a:r>
            <a:br/>
            <a:r>
              <a:t>            return null;</a:t>
            </a:r>
            <a:br/>
            <a:r>
              <a:t>        }</a:t>
            </a:r>
            <a:br/>
            <a:r>
              <a:t>        </a:t>
            </a:r>
            <a:br/>
            <a:r>
              <a:t>        System.out.println("Proxy: Getting config value for key: " + key);</a:t>
            </a:r>
            <a:br/>
            <a:r>
              <a:t>        return getRealSubject().getConfigValue(key);</a:t>
            </a:r>
            <a:br/>
            <a:r>
              <a:t>    }</a:t>
            </a:r>
            <a:br/>
            <a:r>
              <a:t>    </a:t>
            </a:r>
            <a:br/>
            <a:r>
              <a:t>    @Override</a:t>
            </a:r>
            <a:br/>
            <a:r>
              <a:t>    public Map&lt;String, String&gt; getAllConfigurations() {</a:t>
            </a:r>
            <a:br/>
            <a:r>
              <a:t>        System.out.println("Proxy: Getting all configurations");</a:t>
            </a:r>
            <a:br/>
            <a:r>
              <a:t>        return getRealSubject().getAllConfigurations();</a:t>
            </a:r>
            <a:br/>
            <a:r>
              <a:t>    }</a:t>
            </a:r>
            <a:br/>
            <a:r>
              <a:t>    </a:t>
            </a:r>
            <a:br/>
            <a:r>
              <a:t>    @Override</a:t>
            </a:r>
            <a:br/>
            <a:r>
              <a:t>    public boolean updateConfiguration(String key, String value) {</a:t>
            </a:r>
            <a:br/>
            <a:r>
              <a:t>        // Proxy validation</a:t>
            </a:r>
            <a:br/>
            <a:r>
              <a:t>        if (!isValidConfiguration(key, value)) {</a:t>
            </a:r>
            <a:br/>
            <a:r>
              <a:t>            System.out.println("Proxy: Invalid configuration rejected");</a:t>
            </a:r>
            <a:br/>
            <a:r>
              <a:t>            return false;</a:t>
            </a:r>
            <a:br/>
            <a:r>
              <a:t>        }</a:t>
            </a:r>
            <a:br/>
            <a:r>
              <a:t>        </a:t>
            </a:r>
            <a:br/>
            <a:r>
              <a:t>        System.out.println("Proxy: Updating configuration");</a:t>
            </a:r>
            <a:br/>
            <a:r>
              <a:t>        return getRealSubject().updateConfiguration(key, value);</a:t>
            </a:r>
            <a:br/>
            <a:r>
              <a:t>    }</a:t>
            </a:r>
            <a:br/>
            <a:r>
              <a:t>    </a:t>
            </a:r>
            <a:br/>
            <a:r>
              <a:t>    @Override</a:t>
            </a:r>
            <a:br/>
            <a:r>
              <a:t>    public void reloadConfiguration() {</a:t>
            </a:r>
            <a:br/>
            <a:r>
              <a:t>        if (realSubject != null) {</a:t>
            </a:r>
            <a:br/>
            <a:r>
              <a:t>            realSubject.reloadConfiguration();</a:t>
            </a:r>
            <a:br/>
            <a:r>
              <a:t>        }</a:t>
            </a:r>
            <a:br/>
            <a:r>
              <a:t>    }</a:t>
            </a:r>
            <a:br/>
            <a:r>
              <a:t>    </a:t>
            </a:r>
            <a:br/>
            <a:r>
              <a:t>    private boolean isValidConfiguration(String key, String value) {</a:t>
            </a:r>
            <a:br/>
            <a:r>
              <a:t>        // Validation logic</a:t>
            </a:r>
            <a:br/>
            <a:r>
              <a:t>        return key != null &amp;&amp; !key.trim().isEmpty() &amp;&amp; value != null;</a:t>
            </a:r>
            <a:br/>
            <a:r>
              <a:t>    }</a:t>
            </a:r>
            <a:br/>
            <a:r>
              <a:t>}</a:t>
            </a:r>
            <a:br/>
            <a:br/>
            <a:r>
              <a:t>// Usage demonstrates lazy loading</a:t>
            </a:r>
            <a:br/>
            <a:r>
              <a:t>public class ProxyDemo {</a:t>
            </a:r>
            <a:br/>
            <a:r>
              <a:t>    public static void main(String[] args) {</a:t>
            </a:r>
            <a:br/>
            <a:r>
              <a:t>        System.out.println("Creating proxy...");</a:t>
            </a:r>
            <a:br/>
            <a:r>
              <a:t>        TelecomServiceConfiguration config = new ServiceConfigurationProxy("DSL_SERVICE");</a:t>
            </a:r>
            <a:br/>
            <a:r>
              <a:t>        </a:t>
            </a:r>
            <a:br/>
            <a:r>
              <a:t>        System.out.println("\nProxy created, no heavy loading yet!");</a:t>
            </a:r>
            <a:br/>
            <a:r>
              <a:t>        System.out.println("\nFirst access triggers loading:");</a:t>
            </a:r>
            <a:br/>
            <a:r>
              <a:t>        </a:t>
            </a:r>
            <a:br/>
            <a:r>
              <a:t>        String value = config.getConfigValue("max_bandwidth");</a:t>
            </a:r>
            <a:br/>
            <a:r>
              <a:t>        System.out.println("Retrieved value: " + value);</a:t>
            </a:r>
            <a:br/>
            <a:r>
              <a:t>    }</a:t>
            </a:r>
            <a:br/>
            <a:r>
              <a:t>}</a:t>
            </a:r>
          </a:p>
        </p:txBody>
      </p:sp>
    </p:spTree>
  </p:cSld>
  <p:clrMapOvr>
    <a:masterClrMapping/>
  </p:clrMapOvr>
</p:sld>
</file>

<file path=ppt/slides/slide6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rPr sz="3600" b="0">
                <a:solidFill>
                  <a:srgbClr val="444444"/>
                </a:solidFill>
                <a:latin typeface="Open Sans"/>
              </a:rPr>
              <a:t>Proxy Pattern - Protection Proxy</a:t>
            </a:r>
          </a:p>
        </p:txBody>
      </p:sp>
      <p:sp>
        <p:nvSpPr>
          <p:cNvPr id="3" name="Subtitle 2"/>
          <p:cNvSpPr>
            <a:spLocks noGrp="1"/>
          </p:cNvSpPr>
          <p:nvPr>
            <p:ph type="subTitle"/>
          </p:nvPr>
        </p:nvSpPr>
        <p:spPr/>
        <p:txBody>
          <a:bodyPr anchor="t" tIns="152400" bIns="152400" lIns="152400" rIns="152400"/>
          <a:lstStyle/>
          <a:p/>
          <a:p>
            <a:pPr>
              <a:spcAft>
                <a:spcPts val="0"/>
              </a:spcAft>
              <a:defRPr sz="1400" b="0">
                <a:latin typeface="Source Code Pro"/>
              </a:defRPr>
            </a:pPr>
            <a:r>
              <a:t>// Protection Proxy - Access Control</a:t>
            </a:r>
            <a:br/>
            <a:r>
              <a:t>public class SecureServiceConfigurationProxy implements TelecomServiceConfiguration {</a:t>
            </a:r>
            <a:br/>
            <a:r>
              <a:t>    private ServiceConfigurationManager realSubject;</a:t>
            </a:r>
            <a:br/>
            <a:r>
              <a:t>    private final UserRole userRole;</a:t>
            </a:r>
            <a:br/>
            <a:r>
              <a:t>    private final String userId;</a:t>
            </a:r>
            <a:br/>
            <a:r>
              <a:t>    </a:t>
            </a:r>
            <a:br/>
            <a:r>
              <a:t>    public SecureServiceConfigurationProxy(UserRole userRole, String userId) {</a:t>
            </a:r>
            <a:br/>
            <a:r>
              <a:t>        this.userRole = userRole;</a:t>
            </a:r>
            <a:br/>
            <a:r>
              <a:t>        this.userId = userId;</a:t>
            </a:r>
            <a:br/>
            <a:r>
              <a:t>    }</a:t>
            </a:r>
            <a:br/>
            <a:r>
              <a:t>    </a:t>
            </a:r>
            <a:br/>
            <a:r>
              <a:t>    private boolean hasReadPermission() {</a:t>
            </a:r>
            <a:br/>
            <a:r>
              <a:t>        return userRole == UserRole.ADMIN || </a:t>
            </a:r>
            <a:br/>
            <a:r>
              <a:t>               userRole == UserRole.OPERATOR || </a:t>
            </a:r>
            <a:br/>
            <a:r>
              <a:t>               userRole == UserRole.VIEWER;</a:t>
            </a:r>
            <a:br/>
            <a:r>
              <a:t>    }</a:t>
            </a:r>
            <a:br/>
            <a:r>
              <a:t>    </a:t>
            </a:r>
            <a:br/>
            <a:r>
              <a:t>    private boolean hasWritePermission() {</a:t>
            </a:r>
            <a:br/>
            <a:r>
              <a:t>        return userRole == UserRole.ADMIN || </a:t>
            </a:r>
            <a:br/>
            <a:r>
              <a:t>               userRole == UserRole.OPERATOR;</a:t>
            </a:r>
            <a:br/>
            <a:r>
              <a:t>    }</a:t>
            </a:r>
            <a:br/>
            <a:r>
              <a:t>    </a:t>
            </a:r>
            <a:br/>
            <a:r>
              <a:t>    private ServiceConfigurationManager getRealSubject() {</a:t>
            </a:r>
            <a:br/>
            <a:r>
              <a:t>        if (realSubject == null) {</a:t>
            </a:r>
            <a:br/>
            <a:r>
              <a:t>            realSubject = new ServiceConfigurationManager();</a:t>
            </a:r>
            <a:br/>
            <a:r>
              <a:t>        }</a:t>
            </a:r>
            <a:br/>
            <a:r>
              <a:t>        return realSubject;</a:t>
            </a:r>
            <a:br/>
            <a:r>
              <a:t>    }</a:t>
            </a:r>
            <a:br/>
            <a:r>
              <a:t>    </a:t>
            </a:r>
            <a:br/>
            <a:r>
              <a:t>    @Override</a:t>
            </a:r>
            <a:br/>
            <a:r>
              <a:t>    public String getConfigValue(String key) {</a:t>
            </a:r>
            <a:br/>
            <a:r>
              <a:t>        if (!hasReadPermission()) {</a:t>
            </a:r>
            <a:br/>
            <a:r>
              <a:t>            logSecurityViolation("READ", key);</a:t>
            </a:r>
            <a:br/>
            <a:r>
              <a:t>            throw new SecurityException("Access denied: Insufficient permissions");</a:t>
            </a:r>
            <a:br/>
            <a:r>
              <a:t>        }</a:t>
            </a:r>
            <a:br/>
            <a:r>
              <a:t>        </a:t>
            </a:r>
            <a:br/>
            <a:r>
              <a:t>        logAccess("READ", key);</a:t>
            </a:r>
            <a:br/>
            <a:r>
              <a:t>        return getRealSubject().getConfigValue(key);</a:t>
            </a:r>
            <a:br/>
            <a:r>
              <a:t>    }</a:t>
            </a:r>
            <a:br/>
            <a:r>
              <a:t>    </a:t>
            </a:r>
            <a:br/>
            <a:r>
              <a:t>    @Override</a:t>
            </a:r>
            <a:br/>
            <a:r>
              <a:t>    public Map&lt;String, String&gt; getAllConfigurations() {</a:t>
            </a:r>
            <a:br/>
            <a:r>
              <a:t>        if (!hasReadPermission()) {</a:t>
            </a:r>
            <a:br/>
            <a:r>
              <a:t>            logSecurityViolation("READ_ALL", "all_configs");</a:t>
            </a:r>
            <a:br/>
            <a:r>
              <a:t>            throw new SecurityException("Access denied: Cannot read configurations");</a:t>
            </a:r>
            <a:br/>
            <a:r>
              <a:t>        }</a:t>
            </a:r>
            <a:br/>
            <a:r>
              <a:t>        </a:t>
            </a:r>
            <a:br/>
            <a:r>
              <a:t>        Map&lt;String, String&gt; configs = getRealSubject().getAllConfigurations();</a:t>
            </a:r>
            <a:br/>
            <a:r>
              <a:t>        </a:t>
            </a:r>
            <a:br/>
            <a:r>
              <a:t>        // Filter sensitive configurations based on role</a:t>
            </a:r>
            <a:br/>
            <a:r>
              <a:t>        if (userRole != UserRole.ADMIN) {</a:t>
            </a:r>
            <a:br/>
            <a:r>
              <a:t>            return filterSensitiveConfigs(configs);</a:t>
            </a:r>
            <a:br/>
            <a:r>
              <a:t>        }</a:t>
            </a:r>
            <a:br/>
            <a:r>
              <a:t>        </a:t>
            </a:r>
            <a:br/>
            <a:r>
              <a:t>        return configs;</a:t>
            </a:r>
            <a:br/>
            <a:r>
              <a:t>    }</a:t>
            </a:r>
            <a:br/>
            <a:r>
              <a:t>    </a:t>
            </a:r>
            <a:br/>
            <a:r>
              <a:t>    @Override</a:t>
            </a:r>
            <a:br/>
            <a:r>
              <a:t>    public boolean updateConfiguration(String key, String value) {</a:t>
            </a:r>
            <a:br/>
            <a:r>
              <a:t>        if (!hasWritePermission()) {</a:t>
            </a:r>
            <a:br/>
            <a:r>
              <a:t>            logSecurityViolation("WRITE", key);</a:t>
            </a:r>
            <a:br/>
            <a:r>
              <a:t>            throw new SecurityException("Access denied: Cannot update configurations");</a:t>
            </a:r>
            <a:br/>
            <a:r>
              <a:t>        }</a:t>
            </a:r>
            <a:br/>
            <a:r>
              <a:t>        </a:t>
            </a:r>
            <a:br/>
            <a:r>
              <a:t>        // Additional validation for critical settings</a:t>
            </a:r>
            <a:br/>
            <a:r>
              <a:t>        if (isCriticalSetting(key) &amp;&amp; userRole != UserRole.ADMIN) {</a:t>
            </a:r>
            <a:br/>
            <a:r>
              <a:t>            logSecurityViolation("WRITE_CRITICAL", key);</a:t>
            </a:r>
            <a:br/>
            <a:r>
              <a:t>            throw new SecurityException("Access denied: Admin required for critical settings");</a:t>
            </a:r>
            <a:br/>
            <a:r>
              <a:t>        }</a:t>
            </a:r>
            <a:br/>
            <a:r>
              <a:t>        </a:t>
            </a:r>
            <a:br/>
            <a:r>
              <a:t>        logAccess("WRITE", key);</a:t>
            </a:r>
            <a:br/>
            <a:r>
              <a:t>        return getRealSubject().updateConfiguration(key, value);</a:t>
            </a:r>
            <a:br/>
            <a:r>
              <a:t>    }</a:t>
            </a:r>
            <a:br/>
            <a:r>
              <a:t>    </a:t>
            </a:r>
            <a:br/>
            <a:r>
              <a:t>    private void logAccess(String operation, String key) {</a:t>
            </a:r>
            <a:br/>
            <a:r>
              <a:t>        System.out.println("ACCESS LOG: User " + userId + " (" + userRole + </a:t>
            </a:r>
            <a:br/>
            <a:r>
              <a:t>                          ") performed " + operation + " on " + key);</a:t>
            </a:r>
            <a:br/>
            <a:r>
              <a:t>    }</a:t>
            </a:r>
            <a:br/>
            <a:r>
              <a:t>    </a:t>
            </a:r>
            <a:br/>
            <a:r>
              <a:t>    private void logSecurityViolation(String operation, String key) {</a:t>
            </a:r>
            <a:br/>
            <a:r>
              <a:t>        System.out.println("SECURITY VIOLATION: User " + userId + " (" + userRole + </a:t>
            </a:r>
            <a:br/>
            <a:r>
              <a:t>                          ") attempted unauthorized " + operation + " on " + key);</a:t>
            </a:r>
            <a:br/>
            <a:r>
              <a:t>    }</a:t>
            </a:r>
            <a:br/>
            <a:r>
              <a:t>}</a:t>
            </a:r>
          </a:p>
        </p:txBody>
      </p:sp>
    </p:spTree>
  </p:cSld>
  <p:clrMapOvr>
    <a:masterClrMapping/>
  </p:clrMapOvr>
</p:sld>
</file>

<file path=ppt/slides/slide6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rPr sz="3600" b="0">
                <a:solidFill>
                  <a:srgbClr val="444444"/>
                </a:solidFill>
                <a:latin typeface="Open Sans"/>
              </a:rPr>
              <a:t>Proxy Pattern - Protection Proxy</a:t>
            </a:r>
          </a:p>
        </p:txBody>
      </p:sp>
      <p:sp>
        <p:nvSpPr>
          <p:cNvPr id="3" name="Subtitle 2"/>
          <p:cNvSpPr>
            <a:spLocks noGrp="1"/>
          </p:cNvSpPr>
          <p:nvPr>
            <p:ph type="subTitle"/>
          </p:nvPr>
        </p:nvSpPr>
        <p:spPr/>
        <p:txBody>
          <a:bodyPr anchor="t" tIns="152400" bIns="152400" lIns="152400" rIns="152400"/>
          <a:lstStyle/>
          <a:p/>
          <a:p>
            <a:pPr>
              <a:spcAft>
                <a:spcPts val="0"/>
              </a:spcAft>
              <a:defRPr sz="1400" b="0">
                <a:latin typeface="Source Code Pro"/>
              </a:defRPr>
            </a:pPr>
            <a:r>
              <a:t>// Protection Proxy - Access Control</a:t>
            </a:r>
            <a:br/>
            <a:r>
              <a:t>public class SecureServiceConfigurationProxy implements TelecomServiceConfiguration {</a:t>
            </a:r>
            <a:br/>
            <a:r>
              <a:t>    private ServiceConfigurationManager realSubject;</a:t>
            </a:r>
            <a:br/>
            <a:r>
              <a:t>    private final UserRole userRole;</a:t>
            </a:r>
            <a:br/>
            <a:r>
              <a:t>    private final String userId;</a:t>
            </a:r>
            <a:br/>
            <a:r>
              <a:t>    </a:t>
            </a:r>
            <a:br/>
            <a:r>
              <a:t>    public SecureServiceConfigurationProxy(UserRole userRole, String userId) {</a:t>
            </a:r>
            <a:br/>
            <a:r>
              <a:t>        this.userRole = userRole;</a:t>
            </a:r>
            <a:br/>
            <a:r>
              <a:t>        this.userId = userId;</a:t>
            </a:r>
            <a:br/>
            <a:r>
              <a:t>    }</a:t>
            </a:r>
            <a:br/>
            <a:r>
              <a:t>    </a:t>
            </a:r>
            <a:br/>
            <a:r>
              <a:t>    private boolean hasReadPermission() {</a:t>
            </a:r>
            <a:br/>
            <a:r>
              <a:t>        return userRole == UserRole.ADMIN || </a:t>
            </a:r>
            <a:br/>
            <a:r>
              <a:t>               userRole == UserRole.OPERATOR || </a:t>
            </a:r>
            <a:br/>
            <a:r>
              <a:t>               userRole == UserRole.VIEWER;</a:t>
            </a:r>
            <a:br/>
            <a:r>
              <a:t>    }</a:t>
            </a:r>
            <a:br/>
            <a:r>
              <a:t>    </a:t>
            </a:r>
            <a:br/>
            <a:r>
              <a:t>    private boolean hasWritePermission() {</a:t>
            </a:r>
            <a:br/>
            <a:r>
              <a:t>        return userRole == UserRole.ADMIN || </a:t>
            </a:r>
            <a:br/>
            <a:r>
              <a:t>               userRole == UserRole.OPERATOR;</a:t>
            </a:r>
            <a:br/>
            <a:r>
              <a:t>    }</a:t>
            </a:r>
            <a:br/>
            <a:r>
              <a:t>    </a:t>
            </a:r>
            <a:br/>
            <a:r>
              <a:t>    private ServiceConfigurationManager getRealSubject() {</a:t>
            </a:r>
            <a:br/>
            <a:r>
              <a:t>        if (realSubject == null) {</a:t>
            </a:r>
            <a:br/>
            <a:r>
              <a:t>            realSubject = new ServiceConfigurationManager();</a:t>
            </a:r>
            <a:br/>
            <a:r>
              <a:t>        }</a:t>
            </a:r>
            <a:br/>
            <a:r>
              <a:t>        return realSubject;</a:t>
            </a:r>
            <a:br/>
            <a:r>
              <a:t>    }</a:t>
            </a:r>
            <a:br/>
            <a:r>
              <a:t>    </a:t>
            </a:r>
            <a:br/>
            <a:r>
              <a:t>    @Override</a:t>
            </a:r>
            <a:br/>
            <a:r>
              <a:t>    public String getConfigValue(String key) {</a:t>
            </a:r>
            <a:br/>
            <a:r>
              <a:t>        if (!hasReadPermission()) {</a:t>
            </a:r>
            <a:br/>
            <a:r>
              <a:t>            logSecurityViolation("READ", key);</a:t>
            </a:r>
            <a:br/>
            <a:r>
              <a:t>            throw new SecurityException("Access denied: Insufficient permissions");</a:t>
            </a:r>
            <a:br/>
            <a:r>
              <a:t>        }</a:t>
            </a:r>
            <a:br/>
            <a:r>
              <a:t>        </a:t>
            </a:r>
            <a:br/>
            <a:r>
              <a:t>        logAccess("READ", key);</a:t>
            </a:r>
            <a:br/>
            <a:r>
              <a:t>        return getRealSubject().getConfigValue(key);</a:t>
            </a:r>
            <a:br/>
            <a:r>
              <a:t>    }</a:t>
            </a:r>
            <a:br/>
            <a:r>
              <a:t>    </a:t>
            </a:r>
            <a:br/>
            <a:r>
              <a:t>    @Override</a:t>
            </a:r>
            <a:br/>
            <a:r>
              <a:t>    public Map&lt;String, String&gt; getAllConfigurations() {</a:t>
            </a:r>
            <a:br/>
            <a:r>
              <a:t>        if (!hasReadPermission()) {</a:t>
            </a:r>
            <a:br/>
            <a:r>
              <a:t>            logSecurityViolation("READ_ALL", "all_configs");</a:t>
            </a:r>
            <a:br/>
            <a:r>
              <a:t>            throw new SecurityException("Access denied: Cannot read configurations");</a:t>
            </a:r>
            <a:br/>
            <a:r>
              <a:t>        }</a:t>
            </a:r>
            <a:br/>
            <a:r>
              <a:t>        </a:t>
            </a:r>
            <a:br/>
            <a:r>
              <a:t>        Map&lt;String, String&gt; configs = getRealSubject().getAllConfigurations();</a:t>
            </a:r>
            <a:br/>
            <a:r>
              <a:t>        </a:t>
            </a:r>
            <a:br/>
            <a:r>
              <a:t>        // Filter sensitive configurations based on role</a:t>
            </a:r>
            <a:br/>
            <a:r>
              <a:t>        if (userRole != UserRole.ADMIN) {</a:t>
            </a:r>
            <a:br/>
            <a:r>
              <a:t>            return filterSensitiveConfigs(configs);</a:t>
            </a:r>
            <a:br/>
            <a:r>
              <a:t>        }</a:t>
            </a:r>
            <a:br/>
            <a:r>
              <a:t>        </a:t>
            </a:r>
            <a:br/>
            <a:r>
              <a:t>        return configs;</a:t>
            </a:r>
            <a:br/>
            <a:r>
              <a:t>    }</a:t>
            </a:r>
            <a:br/>
            <a:r>
              <a:t>    </a:t>
            </a:r>
            <a:br/>
            <a:r>
              <a:t>    @Override</a:t>
            </a:r>
            <a:br/>
            <a:r>
              <a:t>    public boolean updateConfiguration(String key, String value) {</a:t>
            </a:r>
            <a:br/>
            <a:r>
              <a:t>        if (!hasWritePermission()) {</a:t>
            </a:r>
            <a:br/>
            <a:r>
              <a:t>            logSecurityViolation("WRITE", key);</a:t>
            </a:r>
            <a:br/>
            <a:r>
              <a:t>            throw new SecurityException("Access denied: Cannot update configurations");</a:t>
            </a:r>
            <a:br/>
            <a:r>
              <a:t>        }</a:t>
            </a:r>
            <a:br/>
            <a:r>
              <a:t>        </a:t>
            </a:r>
            <a:br/>
            <a:r>
              <a:t>        // Additional validation for critical settings</a:t>
            </a:r>
            <a:br/>
            <a:r>
              <a:t>        if (isCriticalSetting(key) &amp;&amp; userRole != UserRole.ADMIN) {</a:t>
            </a:r>
            <a:br/>
            <a:r>
              <a:t>            logSecurityViolation("WRITE_CRITICAL", key);</a:t>
            </a:r>
            <a:br/>
            <a:r>
              <a:t>            throw new SecurityException("Access denied: Admin required for critical settings");</a:t>
            </a:r>
            <a:br/>
            <a:r>
              <a:t>        }</a:t>
            </a:r>
            <a:br/>
            <a:r>
              <a:t>        </a:t>
            </a:r>
            <a:br/>
            <a:r>
              <a:t>        logAccess("WRITE", key);</a:t>
            </a:r>
            <a:br/>
            <a:r>
              <a:t>        return getRealSubject().updateConfiguration(key, value);</a:t>
            </a:r>
            <a:br/>
            <a:r>
              <a:t>    }</a:t>
            </a:r>
            <a:br/>
            <a:r>
              <a:t>    </a:t>
            </a:r>
            <a:br/>
            <a:r>
              <a:t>    private void logAccess(String operation, String key) {</a:t>
            </a:r>
            <a:br/>
            <a:r>
              <a:t>        System.out.println("ACCESS LOG: User " + userId + " (" + userRole + </a:t>
            </a:r>
            <a:br/>
            <a:r>
              <a:t>                          ") performed " + operation + " on " + key);</a:t>
            </a:r>
            <a:br/>
            <a:r>
              <a:t>    }</a:t>
            </a:r>
            <a:br/>
            <a:r>
              <a:t>    </a:t>
            </a:r>
            <a:br/>
            <a:r>
              <a:t>    private void logSecurityViolation(String operation, String key) {</a:t>
            </a:r>
            <a:br/>
            <a:r>
              <a:t>        System.out.println("SECURITY VIOLATION: User " + userId + " (" + userRole + </a:t>
            </a:r>
            <a:br/>
            <a:r>
              <a:t>                          ") attempted unauthorized " + operation + " on " + key);</a:t>
            </a:r>
            <a:br/>
            <a:r>
              <a:t>    }</a:t>
            </a:r>
            <a:br/>
            <a:r>
              <a:t>}</a:t>
            </a:r>
          </a:p>
        </p:txBody>
      </p:sp>
    </p:spTree>
  </p:cSld>
  <p:clrMapOvr>
    <a:masterClrMapping/>
  </p:clrMapOvr>
</p:sld>
</file>

<file path=ppt/slides/slide6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rPr sz="3600" b="0">
                <a:solidFill>
                  <a:srgbClr val="444444"/>
                </a:solidFill>
                <a:latin typeface="Open Sans"/>
              </a:rPr>
              <a:t>Structural Patterns - Comparison Matrix</a:t>
            </a:r>
          </a:p>
        </p:txBody>
      </p:sp>
      <p:sp>
        <p:nvSpPr>
          <p:cNvPr id="3" name="Subtitle 2"/>
          <p:cNvSpPr>
            <a:spLocks noGrp="1"/>
          </p:cNvSpPr>
          <p:nvPr>
            <p:ph type="subTitle"/>
          </p:nvPr>
        </p:nvSpPr>
        <p:spPr/>
        <p:txBody>
          <a:bodyPr anchor="t" tIns="152400" bIns="152400" lIns="152400" rIns="152400"/>
          <a:lstStyle/>
          <a:p/>
          <a:p>
            <a:pPr>
              <a:spcBef>
                <a:spcPts val="0"/>
              </a:spcBef>
              <a:spcAft>
                <a:spcPts val="1000"/>
              </a:spcAft>
              <a:defRPr sz="1800">
                <a:latin typeface="Open Sans Light"/>
              </a:defRPr>
            </a:pPr>
            <a:r>
              <a:t>Structural Patterns - Vergleichsmatrix:</a:t>
            </a:r>
          </a:p>
          <a:p>
            <a:pPr>
              <a:spcBef>
                <a:spcPts val="400"/>
              </a:spcBef>
              <a:spcAft>
                <a:spcPts val="1000"/>
              </a:spcAft>
              <a:defRPr sz="1800">
                <a:latin typeface="Open Sans Light"/>
              </a:defRPr>
            </a:pPr>
          </a:p>
          <a:p>
            <a:pPr>
              <a:spcBef>
                <a:spcPts val="400"/>
              </a:spcBef>
              <a:spcAft>
                <a:spcPts val="1000"/>
              </a:spcAft>
              <a:defRPr sz="1800">
                <a:latin typeface="Open Sans Light"/>
              </a:defRPr>
            </a:pPr>
            <a:r>
              <a:t>Adapter:</a:t>
            </a:r>
          </a:p>
          <a:p>
            <a:pPr>
              <a:spcBef>
                <a:spcPts val="400"/>
              </a:spcBef>
              <a:spcAft>
                <a:spcPts val="1000"/>
              </a:spcAft>
              <a:defRPr sz="1800">
                <a:latin typeface="Open Sans Light"/>
              </a:defRPr>
            </a:pPr>
            <a:r>
              <a:t>• Zweck: Interface-Kompatibilität | Wann: Legacy-Integration</a:t>
            </a:r>
          </a:p>
          <a:p>
            <a:pPr>
              <a:spcBef>
                <a:spcPts val="400"/>
              </a:spcBef>
              <a:spcAft>
                <a:spcPts val="1000"/>
              </a:spcAft>
              <a:defRPr sz="1800">
                <a:latin typeface="Open Sans Light"/>
              </a:defRPr>
            </a:pPr>
          </a:p>
          <a:p>
            <a:pPr>
              <a:spcBef>
                <a:spcPts val="400"/>
              </a:spcBef>
              <a:spcAft>
                <a:spcPts val="1000"/>
              </a:spcAft>
              <a:defRPr sz="1800">
                <a:latin typeface="Open Sans Light"/>
              </a:defRPr>
            </a:pPr>
            <a:r>
              <a:t>Bridge:</a:t>
            </a:r>
          </a:p>
          <a:p>
            <a:pPr>
              <a:spcBef>
                <a:spcPts val="400"/>
              </a:spcBef>
              <a:spcAft>
                <a:spcPts val="1000"/>
              </a:spcAft>
              <a:defRPr sz="1800">
                <a:latin typeface="Open Sans Light"/>
              </a:defRPr>
            </a:pPr>
            <a:r>
              <a:t>• Zweck: Abstraktion/Implementation trennen | Wann: Mehrere Dimensionen</a:t>
            </a:r>
          </a:p>
          <a:p>
            <a:pPr>
              <a:spcBef>
                <a:spcPts val="400"/>
              </a:spcBef>
              <a:spcAft>
                <a:spcPts val="1000"/>
              </a:spcAft>
              <a:defRPr sz="1800">
                <a:latin typeface="Open Sans Light"/>
              </a:defRPr>
            </a:pPr>
          </a:p>
          <a:p>
            <a:pPr>
              <a:spcBef>
                <a:spcPts val="400"/>
              </a:spcBef>
              <a:spcAft>
                <a:spcPts val="1000"/>
              </a:spcAft>
              <a:defRPr sz="1800">
                <a:latin typeface="Open Sans Light"/>
              </a:defRPr>
            </a:pPr>
            <a:r>
              <a:t>Composite:</a:t>
            </a:r>
          </a:p>
          <a:p>
            <a:pPr>
              <a:spcBef>
                <a:spcPts val="400"/>
              </a:spcBef>
              <a:spcAft>
                <a:spcPts val="1000"/>
              </a:spcAft>
              <a:defRPr sz="1800">
                <a:latin typeface="Open Sans Light"/>
              </a:defRPr>
            </a:pPr>
            <a:r>
              <a:t>• Zweck: Hierarchische Strukturen | Wann: Teil-Ganzes-Beziehungen</a:t>
            </a:r>
          </a:p>
          <a:p>
            <a:pPr>
              <a:spcBef>
                <a:spcPts val="400"/>
              </a:spcBef>
              <a:spcAft>
                <a:spcPts val="1000"/>
              </a:spcAft>
              <a:defRPr sz="1800">
                <a:latin typeface="Open Sans Light"/>
              </a:defRPr>
            </a:pPr>
          </a:p>
          <a:p>
            <a:pPr>
              <a:spcBef>
                <a:spcPts val="400"/>
              </a:spcBef>
              <a:spcAft>
                <a:spcPts val="1000"/>
              </a:spcAft>
              <a:defRPr sz="1800">
                <a:latin typeface="Open Sans Light"/>
              </a:defRPr>
            </a:pPr>
            <a:r>
              <a:t>Decorator:</a:t>
            </a:r>
          </a:p>
          <a:p>
            <a:pPr>
              <a:spcBef>
                <a:spcPts val="400"/>
              </a:spcBef>
              <a:spcAft>
                <a:spcPts val="1000"/>
              </a:spcAft>
              <a:defRPr sz="1800">
                <a:latin typeface="Open Sans Light"/>
              </a:defRPr>
            </a:pPr>
            <a:r>
              <a:t>• Zweck: Verhalten dynamisch erweitern | Wann: Flexible Erweiterungen</a:t>
            </a:r>
          </a:p>
          <a:p>
            <a:pPr>
              <a:spcBef>
                <a:spcPts val="400"/>
              </a:spcBef>
              <a:spcAft>
                <a:spcPts val="1000"/>
              </a:spcAft>
              <a:defRPr sz="1800">
                <a:latin typeface="Open Sans Light"/>
              </a:defRPr>
            </a:pPr>
          </a:p>
          <a:p>
            <a:pPr>
              <a:spcBef>
                <a:spcPts val="400"/>
              </a:spcBef>
              <a:spcAft>
                <a:spcPts val="1000"/>
              </a:spcAft>
              <a:defRPr sz="1800">
                <a:latin typeface="Open Sans Light"/>
              </a:defRPr>
            </a:pPr>
            <a:r>
              <a:t>Facade:</a:t>
            </a:r>
          </a:p>
          <a:p>
            <a:pPr>
              <a:spcBef>
                <a:spcPts val="400"/>
              </a:spcBef>
              <a:spcAft>
                <a:spcPts val="1000"/>
              </a:spcAft>
              <a:defRPr sz="1800">
                <a:latin typeface="Open Sans Light"/>
              </a:defRPr>
            </a:pPr>
            <a:r>
              <a:t>• Zweck: Komplexität verstecken | Wann: Vereinfachte Schnittstelle</a:t>
            </a:r>
          </a:p>
          <a:p>
            <a:pPr>
              <a:spcBef>
                <a:spcPts val="400"/>
              </a:spcBef>
              <a:spcAft>
                <a:spcPts val="1000"/>
              </a:spcAft>
              <a:defRPr sz="1800">
                <a:latin typeface="Open Sans Light"/>
              </a:defRPr>
            </a:pPr>
          </a:p>
          <a:p>
            <a:pPr>
              <a:spcBef>
                <a:spcPts val="400"/>
              </a:spcBef>
              <a:spcAft>
                <a:spcPts val="1000"/>
              </a:spcAft>
              <a:defRPr sz="1800">
                <a:latin typeface="Open Sans Light"/>
              </a:defRPr>
            </a:pPr>
            <a:r>
              <a:t>Flyweight:</a:t>
            </a:r>
          </a:p>
          <a:p>
            <a:pPr>
              <a:spcBef>
                <a:spcPts val="400"/>
              </a:spcBef>
              <a:spcAft>
                <a:spcPts val="1000"/>
              </a:spcAft>
              <a:defRPr sz="1800">
                <a:latin typeface="Open Sans Light"/>
              </a:defRPr>
            </a:pPr>
            <a:r>
              <a:t>• Zweck: Memory-Optimierung | Wann: Viele ähnliche Objekte</a:t>
            </a:r>
          </a:p>
          <a:p>
            <a:pPr>
              <a:spcBef>
                <a:spcPts val="400"/>
              </a:spcBef>
              <a:spcAft>
                <a:spcPts val="1000"/>
              </a:spcAft>
              <a:defRPr sz="1800">
                <a:latin typeface="Open Sans Light"/>
              </a:defRPr>
            </a:pPr>
          </a:p>
          <a:p>
            <a:pPr>
              <a:spcBef>
                <a:spcPts val="400"/>
              </a:spcBef>
              <a:spcAft>
                <a:spcPts val="1000"/>
              </a:spcAft>
              <a:defRPr sz="1800">
                <a:latin typeface="Open Sans Light"/>
              </a:defRPr>
            </a:pPr>
            <a:r>
              <a:t>Proxy:</a:t>
            </a:r>
          </a:p>
          <a:p>
            <a:pPr>
              <a:spcBef>
                <a:spcPts val="400"/>
              </a:spcBef>
              <a:spcAft>
                <a:spcPts val="1000"/>
              </a:spcAft>
              <a:defRPr sz="1800">
                <a:latin typeface="Open Sans Light"/>
              </a:defRPr>
            </a:pPr>
            <a:r>
              <a:t>• Zweck: Kontrollierter Zugriff | Wann: Lazy Loading, Security, Caching</a:t>
            </a:r>
          </a:p>
        </p:txBody>
      </p:sp>
    </p:spTree>
  </p:cSld>
  <p:clrMapOvr>
    <a:masterClrMapping/>
  </p:clrMapOvr>
</p:sld>
</file>

<file path=ppt/slides/slide6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rPr sz="3600" b="0">
                <a:solidFill>
                  <a:srgbClr val="444444"/>
                </a:solidFill>
                <a:latin typeface="Open Sans"/>
              </a:rPr>
              <a:t>Structural Patterns - Comparison Matrix</a:t>
            </a:r>
          </a:p>
        </p:txBody>
      </p:sp>
      <p:sp>
        <p:nvSpPr>
          <p:cNvPr id="3" name="Subtitle 2"/>
          <p:cNvSpPr>
            <a:spLocks noGrp="1"/>
          </p:cNvSpPr>
          <p:nvPr>
            <p:ph type="subTitle"/>
          </p:nvPr>
        </p:nvSpPr>
        <p:spPr/>
        <p:txBody>
          <a:bodyPr anchor="t" tIns="152400" bIns="152400" lIns="152400" rIns="152400"/>
          <a:lstStyle/>
          <a:p/>
          <a:p>
            <a:pPr>
              <a:spcBef>
                <a:spcPts val="0"/>
              </a:spcBef>
              <a:spcAft>
                <a:spcPts val="1000"/>
              </a:spcAft>
              <a:defRPr sz="1800">
                <a:latin typeface="Open Sans Light"/>
              </a:defRPr>
            </a:pPr>
            <a:r>
              <a:t>Structural Patterns - Vergleichsmatrix:</a:t>
            </a:r>
          </a:p>
          <a:p>
            <a:pPr>
              <a:spcBef>
                <a:spcPts val="400"/>
              </a:spcBef>
              <a:spcAft>
                <a:spcPts val="1000"/>
              </a:spcAft>
              <a:defRPr sz="1800">
                <a:latin typeface="Open Sans Light"/>
              </a:defRPr>
            </a:pPr>
          </a:p>
          <a:p>
            <a:pPr>
              <a:spcBef>
                <a:spcPts val="400"/>
              </a:spcBef>
              <a:spcAft>
                <a:spcPts val="1000"/>
              </a:spcAft>
              <a:defRPr sz="1800">
                <a:latin typeface="Open Sans Light"/>
              </a:defRPr>
            </a:pPr>
            <a:r>
              <a:t>Adapter:</a:t>
            </a:r>
          </a:p>
          <a:p>
            <a:pPr>
              <a:spcBef>
                <a:spcPts val="400"/>
              </a:spcBef>
              <a:spcAft>
                <a:spcPts val="1000"/>
              </a:spcAft>
              <a:defRPr sz="1800">
                <a:latin typeface="Open Sans Light"/>
              </a:defRPr>
            </a:pPr>
            <a:r>
              <a:t>• Zweck: Interface-Kompatibilität | Wann: Legacy-Integration</a:t>
            </a:r>
          </a:p>
          <a:p>
            <a:pPr>
              <a:spcBef>
                <a:spcPts val="400"/>
              </a:spcBef>
              <a:spcAft>
                <a:spcPts val="1000"/>
              </a:spcAft>
              <a:defRPr sz="1800">
                <a:latin typeface="Open Sans Light"/>
              </a:defRPr>
            </a:pPr>
          </a:p>
          <a:p>
            <a:pPr>
              <a:spcBef>
                <a:spcPts val="400"/>
              </a:spcBef>
              <a:spcAft>
                <a:spcPts val="1000"/>
              </a:spcAft>
              <a:defRPr sz="1800">
                <a:latin typeface="Open Sans Light"/>
              </a:defRPr>
            </a:pPr>
            <a:r>
              <a:t>Bridge:</a:t>
            </a:r>
          </a:p>
          <a:p>
            <a:pPr>
              <a:spcBef>
                <a:spcPts val="400"/>
              </a:spcBef>
              <a:spcAft>
                <a:spcPts val="1000"/>
              </a:spcAft>
              <a:defRPr sz="1800">
                <a:latin typeface="Open Sans Light"/>
              </a:defRPr>
            </a:pPr>
            <a:r>
              <a:t>• Zweck: Abstraktion/Implementation trennen | Wann: Mehrere Dimensionen</a:t>
            </a:r>
          </a:p>
          <a:p>
            <a:pPr>
              <a:spcBef>
                <a:spcPts val="400"/>
              </a:spcBef>
              <a:spcAft>
                <a:spcPts val="1000"/>
              </a:spcAft>
              <a:defRPr sz="1800">
                <a:latin typeface="Open Sans Light"/>
              </a:defRPr>
            </a:pPr>
          </a:p>
          <a:p>
            <a:pPr>
              <a:spcBef>
                <a:spcPts val="400"/>
              </a:spcBef>
              <a:spcAft>
                <a:spcPts val="1000"/>
              </a:spcAft>
              <a:defRPr sz="1800">
                <a:latin typeface="Open Sans Light"/>
              </a:defRPr>
            </a:pPr>
            <a:r>
              <a:t>Composite:</a:t>
            </a:r>
          </a:p>
          <a:p>
            <a:pPr>
              <a:spcBef>
                <a:spcPts val="400"/>
              </a:spcBef>
              <a:spcAft>
                <a:spcPts val="1000"/>
              </a:spcAft>
              <a:defRPr sz="1800">
                <a:latin typeface="Open Sans Light"/>
              </a:defRPr>
            </a:pPr>
            <a:r>
              <a:t>• Zweck: Hierarchische Strukturen | Wann: Teil-Ganzes-Beziehungen</a:t>
            </a:r>
          </a:p>
          <a:p>
            <a:pPr>
              <a:spcBef>
                <a:spcPts val="400"/>
              </a:spcBef>
              <a:spcAft>
                <a:spcPts val="1000"/>
              </a:spcAft>
              <a:defRPr sz="1800">
                <a:latin typeface="Open Sans Light"/>
              </a:defRPr>
            </a:pPr>
          </a:p>
          <a:p>
            <a:pPr>
              <a:spcBef>
                <a:spcPts val="400"/>
              </a:spcBef>
              <a:spcAft>
                <a:spcPts val="1000"/>
              </a:spcAft>
              <a:defRPr sz="1800">
                <a:latin typeface="Open Sans Light"/>
              </a:defRPr>
            </a:pPr>
            <a:r>
              <a:t>Decorator:</a:t>
            </a:r>
          </a:p>
          <a:p>
            <a:pPr>
              <a:spcBef>
                <a:spcPts val="400"/>
              </a:spcBef>
              <a:spcAft>
                <a:spcPts val="1000"/>
              </a:spcAft>
              <a:defRPr sz="1800">
                <a:latin typeface="Open Sans Light"/>
              </a:defRPr>
            </a:pPr>
            <a:r>
              <a:t>• Zweck: Verhalten dynamisch erweitern | Wann: Flexible Erweiterungen</a:t>
            </a:r>
          </a:p>
          <a:p>
            <a:pPr>
              <a:spcBef>
                <a:spcPts val="400"/>
              </a:spcBef>
              <a:spcAft>
                <a:spcPts val="1000"/>
              </a:spcAft>
              <a:defRPr sz="1800">
                <a:latin typeface="Open Sans Light"/>
              </a:defRPr>
            </a:pPr>
          </a:p>
          <a:p>
            <a:pPr>
              <a:spcBef>
                <a:spcPts val="400"/>
              </a:spcBef>
              <a:spcAft>
                <a:spcPts val="1000"/>
              </a:spcAft>
              <a:defRPr sz="1800">
                <a:latin typeface="Open Sans Light"/>
              </a:defRPr>
            </a:pPr>
            <a:r>
              <a:t>Facade:</a:t>
            </a:r>
          </a:p>
          <a:p>
            <a:pPr>
              <a:spcBef>
                <a:spcPts val="400"/>
              </a:spcBef>
              <a:spcAft>
                <a:spcPts val="1000"/>
              </a:spcAft>
              <a:defRPr sz="1800">
                <a:latin typeface="Open Sans Light"/>
              </a:defRPr>
            </a:pPr>
            <a:r>
              <a:t>• Zweck: Komplexität verstecken | Wann: Vereinfachte Schnittstelle</a:t>
            </a:r>
          </a:p>
          <a:p>
            <a:pPr>
              <a:spcBef>
                <a:spcPts val="400"/>
              </a:spcBef>
              <a:spcAft>
                <a:spcPts val="1000"/>
              </a:spcAft>
              <a:defRPr sz="1800">
                <a:latin typeface="Open Sans Light"/>
              </a:defRPr>
            </a:pPr>
          </a:p>
          <a:p>
            <a:pPr>
              <a:spcBef>
                <a:spcPts val="400"/>
              </a:spcBef>
              <a:spcAft>
                <a:spcPts val="1000"/>
              </a:spcAft>
              <a:defRPr sz="1800">
                <a:latin typeface="Open Sans Light"/>
              </a:defRPr>
            </a:pPr>
            <a:r>
              <a:t>Flyweight:</a:t>
            </a:r>
          </a:p>
          <a:p>
            <a:pPr>
              <a:spcBef>
                <a:spcPts val="400"/>
              </a:spcBef>
              <a:spcAft>
                <a:spcPts val="1000"/>
              </a:spcAft>
              <a:defRPr sz="1800">
                <a:latin typeface="Open Sans Light"/>
              </a:defRPr>
            </a:pPr>
            <a:r>
              <a:t>• Zweck: Memory-Optimierung | Wann: Viele ähnliche Objekte</a:t>
            </a:r>
          </a:p>
          <a:p>
            <a:pPr>
              <a:spcBef>
                <a:spcPts val="400"/>
              </a:spcBef>
              <a:spcAft>
                <a:spcPts val="1000"/>
              </a:spcAft>
              <a:defRPr sz="1800">
                <a:latin typeface="Open Sans Light"/>
              </a:defRPr>
            </a:pPr>
          </a:p>
          <a:p>
            <a:pPr>
              <a:spcBef>
                <a:spcPts val="400"/>
              </a:spcBef>
              <a:spcAft>
                <a:spcPts val="1000"/>
              </a:spcAft>
              <a:defRPr sz="1800">
                <a:latin typeface="Open Sans Light"/>
              </a:defRPr>
            </a:pPr>
            <a:r>
              <a:t>Proxy:</a:t>
            </a:r>
          </a:p>
          <a:p>
            <a:pPr>
              <a:spcBef>
                <a:spcPts val="400"/>
              </a:spcBef>
              <a:spcAft>
                <a:spcPts val="1000"/>
              </a:spcAft>
              <a:defRPr sz="1800">
                <a:latin typeface="Open Sans Light"/>
              </a:defRPr>
            </a:pPr>
            <a:r>
              <a:t>• Zweck: Kontrollierter Zugriff | Wann: Lazy Loading, Security, Caching</a:t>
            </a:r>
          </a:p>
        </p:txBody>
      </p:sp>
    </p:spTree>
  </p:cSld>
  <p:clrMapOvr>
    <a:masterClrMapping/>
  </p:clrMapOvr>
</p:sld>
</file>

<file path=ppt/slides/slide6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rPr sz="3600" b="0">
                <a:solidFill>
                  <a:srgbClr val="444444"/>
                </a:solidFill>
                <a:latin typeface="Open Sans"/>
              </a:rPr>
              <a:t>Structural Patterns - Telekom Use Cases (1/2)</a:t>
            </a:r>
          </a:p>
        </p:txBody>
      </p:sp>
      <p:sp>
        <p:nvSpPr>
          <p:cNvPr id="3" name="Subtitle 2"/>
          <p:cNvSpPr>
            <a:spLocks noGrp="1"/>
          </p:cNvSpPr>
          <p:nvPr>
            <p:ph type="subTitle"/>
          </p:nvPr>
        </p:nvSpPr>
        <p:spPr/>
        <p:txBody>
          <a:bodyPr anchor="t" tIns="152400" bIns="152400" lIns="152400" rIns="152400"/>
          <a:lstStyle/>
          <a:p/>
          <a:p>
            <a:pPr>
              <a:spcBef>
                <a:spcPts val="0"/>
              </a:spcBef>
              <a:spcAft>
                <a:spcPts val="1000"/>
              </a:spcAft>
              <a:defRPr sz="1800">
                <a:latin typeface="Open Sans Light"/>
              </a:defRPr>
            </a:pPr>
            <a:r>
              <a:t>Structural Patterns - Telekom Use Cases:</a:t>
            </a:r>
          </a:p>
          <a:p>
            <a:pPr>
              <a:spcBef>
                <a:spcPts val="400"/>
              </a:spcBef>
              <a:spcAft>
                <a:spcPts val="1000"/>
              </a:spcAft>
              <a:defRPr sz="1800">
                <a:latin typeface="Open Sans Light"/>
              </a:defRPr>
            </a:pPr>
          </a:p>
          <a:p>
            <a:pPr>
              <a:spcBef>
                <a:spcPts val="400"/>
              </a:spcBef>
              <a:spcAft>
                <a:spcPts val="1000"/>
              </a:spcAft>
              <a:defRPr sz="1800">
                <a:latin typeface="Open Sans Light"/>
              </a:defRPr>
            </a:pPr>
            <a:r>
              <a:t>Adapter Pattern:</a:t>
            </a:r>
          </a:p>
          <a:p>
            <a:pPr>
              <a:spcBef>
                <a:spcPts val="400"/>
              </a:spcBef>
              <a:spcAft>
                <a:spcPts val="1000"/>
              </a:spcAft>
              <a:defRPr sz="1800">
                <a:latin typeface="Open Sans Light"/>
              </a:defRPr>
            </a:pPr>
            <a:r>
              <a:t>• Legacy Billing-System in Cloud-Architektur integrieren</a:t>
            </a:r>
          </a:p>
          <a:p>
            <a:pPr>
              <a:spcBef>
                <a:spcPts val="400"/>
              </a:spcBef>
              <a:spcAft>
                <a:spcPts val="1000"/>
              </a:spcAft>
              <a:defRPr sz="1800">
                <a:latin typeface="Open Sans Light"/>
              </a:defRPr>
            </a:pPr>
            <a:r>
              <a:t>• Verschiedene Protokolle (SOAP ↔ REST) adaptieren</a:t>
            </a:r>
          </a:p>
          <a:p>
            <a:pPr>
              <a:spcBef>
                <a:spcPts val="400"/>
              </a:spcBef>
              <a:spcAft>
                <a:spcPts val="1000"/>
              </a:spcAft>
              <a:defRPr sz="1800">
                <a:latin typeface="Open Sans Light"/>
              </a:defRPr>
            </a:pPr>
          </a:p>
          <a:p>
            <a:pPr>
              <a:spcBef>
                <a:spcPts val="400"/>
              </a:spcBef>
              <a:spcAft>
                <a:spcPts val="1000"/>
              </a:spcAft>
              <a:defRPr sz="1800">
                <a:latin typeface="Open Sans Light"/>
              </a:defRPr>
            </a:pPr>
            <a:r>
              <a:t>Bridge Pattern:</a:t>
            </a:r>
          </a:p>
          <a:p>
            <a:pPr>
              <a:spcBef>
                <a:spcPts val="400"/>
              </a:spcBef>
              <a:spcAft>
                <a:spcPts val="1000"/>
              </a:spcAft>
              <a:defRPr sz="1800">
                <a:latin typeface="Open Sans Light"/>
              </a:defRPr>
            </a:pPr>
            <a:r>
              <a:t>• Notification-Services (Email/SMS) mit verschiedenen Providern</a:t>
            </a:r>
          </a:p>
          <a:p>
            <a:pPr>
              <a:spcBef>
                <a:spcPts val="400"/>
              </a:spcBef>
              <a:spcAft>
                <a:spcPts val="1000"/>
              </a:spcAft>
              <a:defRPr sz="1800">
                <a:latin typeface="Open Sans Light"/>
              </a:defRPr>
            </a:pPr>
            <a:r>
              <a:t>• UI-Framework unabhängig von Rendering-Engine</a:t>
            </a:r>
          </a:p>
          <a:p>
            <a:pPr>
              <a:spcBef>
                <a:spcPts val="400"/>
              </a:spcBef>
              <a:spcAft>
                <a:spcPts val="1000"/>
              </a:spcAft>
              <a:defRPr sz="1800">
                <a:latin typeface="Open Sans Light"/>
              </a:defRPr>
            </a:pPr>
          </a:p>
          <a:p>
            <a:pPr>
              <a:spcBef>
                <a:spcPts val="400"/>
              </a:spcBef>
              <a:spcAft>
                <a:spcPts val="1000"/>
              </a:spcAft>
              <a:defRPr sz="1800">
                <a:latin typeface="Open Sans Light"/>
              </a:defRPr>
            </a:pPr>
            <a:r>
              <a:t>Composite Pattern:</a:t>
            </a:r>
          </a:p>
          <a:p>
            <a:pPr>
              <a:spcBef>
                <a:spcPts val="400"/>
              </a:spcBef>
              <a:spcAft>
                <a:spcPts val="1000"/>
              </a:spcAft>
              <a:defRPr sz="1800">
                <a:latin typeface="Open Sans Light"/>
              </a:defRPr>
            </a:pPr>
            <a:r>
              <a:t>• Kunden-Organisationen (Einzelkunden, Firmen, Konzerne)</a:t>
            </a:r>
          </a:p>
          <a:p>
            <a:pPr>
              <a:spcBef>
                <a:spcPts val="400"/>
              </a:spcBef>
              <a:spcAft>
                <a:spcPts val="1000"/>
              </a:spcAft>
              <a:defRPr sz="1800">
                <a:latin typeface="Open Sans Light"/>
              </a:defRPr>
            </a:pPr>
            <a:r>
              <a:t>• Service-Pakete und Bundle-Strukturen</a:t>
            </a:r>
          </a:p>
          <a:p>
            <a:pPr>
              <a:spcBef>
                <a:spcPts val="400"/>
              </a:spcBef>
              <a:spcAft>
                <a:spcPts val="1000"/>
              </a:spcAft>
              <a:defRPr sz="1800">
                <a:latin typeface="Open Sans Light"/>
              </a:defRPr>
            </a:pPr>
          </a:p>
          <a:p>
            <a:pPr>
              <a:spcBef>
                <a:spcPts val="400"/>
              </a:spcBef>
              <a:spcAft>
                <a:spcPts val="1000"/>
              </a:spcAft>
              <a:defRPr sz="1800">
                <a:latin typeface="Open Sans Light"/>
              </a:defRPr>
            </a:pPr>
            <a:r>
              <a:t>Decorator Pattern:</a:t>
            </a:r>
          </a:p>
          <a:p>
            <a:pPr>
              <a:spcBef>
                <a:spcPts val="400"/>
              </a:spcBef>
              <a:spcAft>
                <a:spcPts val="1000"/>
              </a:spcAft>
              <a:defRPr sz="1800">
                <a:latin typeface="Open Sans Light"/>
              </a:defRPr>
            </a:pPr>
            <a:r>
              <a:t>• Service-Add-ons (IPv6, QoS, Monitoring) flexibel kombinieren</a:t>
            </a:r>
          </a:p>
          <a:p>
            <a:pPr>
              <a:spcBef>
                <a:spcPts val="400"/>
              </a:spcBef>
              <a:spcAft>
                <a:spcPts val="1000"/>
              </a:spcAft>
              <a:defRPr sz="1800">
                <a:latin typeface="Open Sans Light"/>
              </a:defRPr>
            </a:pPr>
            <a:r>
              <a:t>• Security-Layer für verschiedene Authentifizierungsverfahren</a:t>
            </a:r>
          </a:p>
        </p:txBody>
      </p:sp>
    </p:spTree>
  </p:cSld>
  <p:clrMapOvr>
    <a:masterClrMapping/>
  </p:clrMapOvr>
</p:sld>
</file>

<file path=ppt/slides/slide6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rPr sz="3600" b="0">
                <a:solidFill>
                  <a:srgbClr val="444444"/>
                </a:solidFill>
                <a:latin typeface="Open Sans"/>
              </a:rPr>
              <a:t>Structural Patterns - Telekom Use Cases (1/2)</a:t>
            </a:r>
          </a:p>
        </p:txBody>
      </p:sp>
      <p:sp>
        <p:nvSpPr>
          <p:cNvPr id="3" name="Subtitle 2"/>
          <p:cNvSpPr>
            <a:spLocks noGrp="1"/>
          </p:cNvSpPr>
          <p:nvPr>
            <p:ph type="subTitle"/>
          </p:nvPr>
        </p:nvSpPr>
        <p:spPr/>
        <p:txBody>
          <a:bodyPr anchor="t" tIns="152400" bIns="152400" lIns="152400" rIns="152400"/>
          <a:lstStyle/>
          <a:p/>
          <a:p>
            <a:pPr>
              <a:spcBef>
                <a:spcPts val="0"/>
              </a:spcBef>
              <a:spcAft>
                <a:spcPts val="1000"/>
              </a:spcAft>
              <a:defRPr sz="1800">
                <a:latin typeface="Open Sans Light"/>
              </a:defRPr>
            </a:pPr>
            <a:r>
              <a:t>Structural Patterns - Telekom Use Cases:</a:t>
            </a:r>
          </a:p>
          <a:p>
            <a:pPr>
              <a:spcBef>
                <a:spcPts val="400"/>
              </a:spcBef>
              <a:spcAft>
                <a:spcPts val="1000"/>
              </a:spcAft>
              <a:defRPr sz="1800">
                <a:latin typeface="Open Sans Light"/>
              </a:defRPr>
            </a:pPr>
          </a:p>
          <a:p>
            <a:pPr>
              <a:spcBef>
                <a:spcPts val="400"/>
              </a:spcBef>
              <a:spcAft>
                <a:spcPts val="1000"/>
              </a:spcAft>
              <a:defRPr sz="1800">
                <a:latin typeface="Open Sans Light"/>
              </a:defRPr>
            </a:pPr>
            <a:r>
              <a:t>Adapter Pattern:</a:t>
            </a:r>
          </a:p>
          <a:p>
            <a:pPr>
              <a:spcBef>
                <a:spcPts val="400"/>
              </a:spcBef>
              <a:spcAft>
                <a:spcPts val="1000"/>
              </a:spcAft>
              <a:defRPr sz="1800">
                <a:latin typeface="Open Sans Light"/>
              </a:defRPr>
            </a:pPr>
            <a:r>
              <a:t>• Legacy Billing-System in Cloud-Architektur integrieren</a:t>
            </a:r>
          </a:p>
          <a:p>
            <a:pPr>
              <a:spcBef>
                <a:spcPts val="400"/>
              </a:spcBef>
              <a:spcAft>
                <a:spcPts val="1000"/>
              </a:spcAft>
              <a:defRPr sz="1800">
                <a:latin typeface="Open Sans Light"/>
              </a:defRPr>
            </a:pPr>
            <a:r>
              <a:t>• Verschiedene Protokolle (SOAP ↔ REST) adaptieren</a:t>
            </a:r>
          </a:p>
          <a:p>
            <a:pPr>
              <a:spcBef>
                <a:spcPts val="400"/>
              </a:spcBef>
              <a:spcAft>
                <a:spcPts val="1000"/>
              </a:spcAft>
              <a:defRPr sz="1800">
                <a:latin typeface="Open Sans Light"/>
              </a:defRPr>
            </a:pPr>
          </a:p>
          <a:p>
            <a:pPr>
              <a:spcBef>
                <a:spcPts val="400"/>
              </a:spcBef>
              <a:spcAft>
                <a:spcPts val="1000"/>
              </a:spcAft>
              <a:defRPr sz="1800">
                <a:latin typeface="Open Sans Light"/>
              </a:defRPr>
            </a:pPr>
            <a:r>
              <a:t>Bridge Pattern:</a:t>
            </a:r>
          </a:p>
          <a:p>
            <a:pPr>
              <a:spcBef>
                <a:spcPts val="400"/>
              </a:spcBef>
              <a:spcAft>
                <a:spcPts val="1000"/>
              </a:spcAft>
              <a:defRPr sz="1800">
                <a:latin typeface="Open Sans Light"/>
              </a:defRPr>
            </a:pPr>
            <a:r>
              <a:t>• Notification-Services (Email/SMS) mit verschiedenen Providern</a:t>
            </a:r>
          </a:p>
          <a:p>
            <a:pPr>
              <a:spcBef>
                <a:spcPts val="400"/>
              </a:spcBef>
              <a:spcAft>
                <a:spcPts val="1000"/>
              </a:spcAft>
              <a:defRPr sz="1800">
                <a:latin typeface="Open Sans Light"/>
              </a:defRPr>
            </a:pPr>
            <a:r>
              <a:t>• UI-Framework unabhängig von Rendering-Engine</a:t>
            </a:r>
          </a:p>
          <a:p>
            <a:pPr>
              <a:spcBef>
                <a:spcPts val="400"/>
              </a:spcBef>
              <a:spcAft>
                <a:spcPts val="1000"/>
              </a:spcAft>
              <a:defRPr sz="1800">
                <a:latin typeface="Open Sans Light"/>
              </a:defRPr>
            </a:pPr>
          </a:p>
          <a:p>
            <a:pPr>
              <a:spcBef>
                <a:spcPts val="400"/>
              </a:spcBef>
              <a:spcAft>
                <a:spcPts val="1000"/>
              </a:spcAft>
              <a:defRPr sz="1800">
                <a:latin typeface="Open Sans Light"/>
              </a:defRPr>
            </a:pPr>
            <a:r>
              <a:t>Composite Pattern:</a:t>
            </a:r>
          </a:p>
          <a:p>
            <a:pPr>
              <a:spcBef>
                <a:spcPts val="400"/>
              </a:spcBef>
              <a:spcAft>
                <a:spcPts val="1000"/>
              </a:spcAft>
              <a:defRPr sz="1800">
                <a:latin typeface="Open Sans Light"/>
              </a:defRPr>
            </a:pPr>
            <a:r>
              <a:t>• Kunden-Organisationen (Einzelkunden, Firmen, Konzerne)</a:t>
            </a:r>
          </a:p>
          <a:p>
            <a:pPr>
              <a:spcBef>
                <a:spcPts val="400"/>
              </a:spcBef>
              <a:spcAft>
                <a:spcPts val="1000"/>
              </a:spcAft>
              <a:defRPr sz="1800">
                <a:latin typeface="Open Sans Light"/>
              </a:defRPr>
            </a:pPr>
            <a:r>
              <a:t>• Service-Pakete und Bundle-Strukturen</a:t>
            </a:r>
          </a:p>
          <a:p>
            <a:pPr>
              <a:spcBef>
                <a:spcPts val="400"/>
              </a:spcBef>
              <a:spcAft>
                <a:spcPts val="1000"/>
              </a:spcAft>
              <a:defRPr sz="1800">
                <a:latin typeface="Open Sans Light"/>
              </a:defRPr>
            </a:pPr>
          </a:p>
          <a:p>
            <a:pPr>
              <a:spcBef>
                <a:spcPts val="400"/>
              </a:spcBef>
              <a:spcAft>
                <a:spcPts val="1000"/>
              </a:spcAft>
              <a:defRPr sz="1800">
                <a:latin typeface="Open Sans Light"/>
              </a:defRPr>
            </a:pPr>
            <a:r>
              <a:t>Decorator Pattern:</a:t>
            </a:r>
          </a:p>
          <a:p>
            <a:pPr>
              <a:spcBef>
                <a:spcPts val="400"/>
              </a:spcBef>
              <a:spcAft>
                <a:spcPts val="1000"/>
              </a:spcAft>
              <a:defRPr sz="1800">
                <a:latin typeface="Open Sans Light"/>
              </a:defRPr>
            </a:pPr>
            <a:r>
              <a:t>• Service-Add-ons (IPv6, QoS, Monitoring) flexibel kombinieren</a:t>
            </a:r>
          </a:p>
          <a:p>
            <a:pPr>
              <a:spcBef>
                <a:spcPts val="400"/>
              </a:spcBef>
              <a:spcAft>
                <a:spcPts val="1000"/>
              </a:spcAft>
              <a:defRPr sz="1800">
                <a:latin typeface="Open Sans Light"/>
              </a:defRPr>
            </a:pPr>
            <a:r>
              <a:t>• Security-Layer für verschiedene Authentifizierungsverfahren</a:t>
            </a:r>
          </a:p>
        </p:txBody>
      </p:sp>
    </p:spTree>
  </p:cSld>
  <p:clrMapOvr>
    <a:masterClrMapping/>
  </p:clrMapOvr>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rPr sz="3600" b="0">
                <a:solidFill>
                  <a:srgbClr val="444444"/>
                </a:solidFill>
                <a:latin typeface="Open Sans"/>
              </a:rPr>
              <a:t>Software-Architektur Definition</a:t>
            </a:r>
          </a:p>
        </p:txBody>
      </p:sp>
      <p:sp>
        <p:nvSpPr>
          <p:cNvPr id="3" name="Subtitle 2"/>
          <p:cNvSpPr>
            <a:spLocks noGrp="1"/>
          </p:cNvSpPr>
          <p:nvPr>
            <p:ph type="subTitle"/>
          </p:nvPr>
        </p:nvSpPr>
        <p:spPr/>
        <p:txBody>
          <a:bodyPr anchor="t" tIns="152400" bIns="152400" lIns="152400" rIns="152400"/>
          <a:lstStyle/>
          <a:p/>
          <a:p>
            <a:pPr>
              <a:spcBef>
                <a:spcPts val="0"/>
              </a:spcBef>
              <a:spcAft>
                <a:spcPts val="1000"/>
              </a:spcAft>
              <a:defRPr sz="1800">
                <a:latin typeface="Open Sans Light"/>
              </a:defRPr>
            </a:pPr>
            <a:r>
              <a:t>Strukturierung von Software-Systemen</a:t>
            </a:r>
          </a:p>
          <a:p>
            <a:pPr>
              <a:spcBef>
                <a:spcPts val="400"/>
              </a:spcBef>
              <a:spcAft>
                <a:spcPts val="1000"/>
              </a:spcAft>
              <a:defRPr sz="1800">
                <a:latin typeface="Open Sans Light"/>
              </a:defRPr>
            </a:pPr>
            <a:r>
              <a:t>Entscheidungen über Komponenten und deren Beziehungen</a:t>
            </a:r>
          </a:p>
          <a:p>
            <a:pPr>
              <a:spcBef>
                <a:spcPts val="400"/>
              </a:spcBef>
              <a:spcAft>
                <a:spcPts val="1000"/>
              </a:spcAft>
              <a:defRPr sz="1800">
                <a:latin typeface="Open Sans Light"/>
              </a:defRPr>
            </a:pPr>
            <a:r>
              <a:t>Balance zwischen Flexibilität und Komplexität</a:t>
            </a:r>
          </a:p>
          <a:p>
            <a:pPr>
              <a:spcBef>
                <a:spcPts val="400"/>
              </a:spcBef>
              <a:spcAft>
                <a:spcPts val="1000"/>
              </a:spcAft>
              <a:defRPr sz="1800">
                <a:latin typeface="Open Sans Light"/>
              </a:defRPr>
            </a:pPr>
            <a:r>
              <a:t>Qualitätsattribute: Performance, Wartbarkeit, Skalierbarkeit</a:t>
            </a:r>
          </a:p>
          <a:p>
            <a:pPr>
              <a:spcBef>
                <a:spcPts val="400"/>
              </a:spcBef>
              <a:spcAft>
                <a:spcPts val="1000"/>
              </a:spcAft>
              <a:defRPr sz="1800">
                <a:latin typeface="Open Sans Light"/>
              </a:defRPr>
            </a:pPr>
            <a:r>
              <a:t>Architektur-Patterns als bewährte Lösungen</a:t>
            </a:r>
          </a:p>
          <a:p>
            <a:pPr>
              <a:spcBef>
                <a:spcPts val="400"/>
              </a:spcBef>
              <a:spcAft>
                <a:spcPts val="1000"/>
              </a:spcAft>
              <a:defRPr sz="1800">
                <a:latin typeface="Open Sans Light"/>
              </a:defRPr>
            </a:pPr>
            <a:r>
              <a:t>Dokumentation und Kommunikation der Architektur</a:t>
            </a:r>
          </a:p>
        </p:txBody>
      </p:sp>
    </p:spTree>
  </p:cSld>
  <p:clrMapOvr>
    <a:masterClrMapping/>
  </p:clrMapOvr>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rPr sz="3600" b="0">
                <a:solidFill>
                  <a:srgbClr val="444444"/>
                </a:solidFill>
                <a:latin typeface="Open Sans"/>
              </a:rPr>
              <a:t>Software-Architektur Definition</a:t>
            </a:r>
          </a:p>
        </p:txBody>
      </p:sp>
      <p:sp>
        <p:nvSpPr>
          <p:cNvPr id="3" name="Subtitle 2"/>
          <p:cNvSpPr>
            <a:spLocks noGrp="1"/>
          </p:cNvSpPr>
          <p:nvPr>
            <p:ph type="subTitle"/>
          </p:nvPr>
        </p:nvSpPr>
        <p:spPr/>
        <p:txBody>
          <a:bodyPr anchor="t" tIns="152400" bIns="152400" lIns="152400" rIns="152400"/>
          <a:lstStyle/>
          <a:p/>
          <a:p>
            <a:pPr>
              <a:spcBef>
                <a:spcPts val="0"/>
              </a:spcBef>
              <a:spcAft>
                <a:spcPts val="1000"/>
              </a:spcAft>
              <a:defRPr sz="1800">
                <a:latin typeface="Open Sans Light"/>
              </a:defRPr>
            </a:pPr>
            <a:r>
              <a:t>Strukturierung von Software-Systemen</a:t>
            </a:r>
          </a:p>
          <a:p>
            <a:pPr>
              <a:spcBef>
                <a:spcPts val="400"/>
              </a:spcBef>
              <a:spcAft>
                <a:spcPts val="1000"/>
              </a:spcAft>
              <a:defRPr sz="1800">
                <a:latin typeface="Open Sans Light"/>
              </a:defRPr>
            </a:pPr>
            <a:r>
              <a:t>Entscheidungen über Komponenten und deren Beziehungen</a:t>
            </a:r>
          </a:p>
          <a:p>
            <a:pPr>
              <a:spcBef>
                <a:spcPts val="400"/>
              </a:spcBef>
              <a:spcAft>
                <a:spcPts val="1000"/>
              </a:spcAft>
              <a:defRPr sz="1800">
                <a:latin typeface="Open Sans Light"/>
              </a:defRPr>
            </a:pPr>
            <a:r>
              <a:t>Balance zwischen Flexibilität und Komplexität</a:t>
            </a:r>
          </a:p>
          <a:p>
            <a:pPr>
              <a:spcBef>
                <a:spcPts val="400"/>
              </a:spcBef>
              <a:spcAft>
                <a:spcPts val="1000"/>
              </a:spcAft>
              <a:defRPr sz="1800">
                <a:latin typeface="Open Sans Light"/>
              </a:defRPr>
            </a:pPr>
            <a:r>
              <a:t>Qualitätsattribute: Performance, Wartbarkeit, Skalierbarkeit</a:t>
            </a:r>
          </a:p>
          <a:p>
            <a:pPr>
              <a:spcBef>
                <a:spcPts val="400"/>
              </a:spcBef>
              <a:spcAft>
                <a:spcPts val="1000"/>
              </a:spcAft>
              <a:defRPr sz="1800">
                <a:latin typeface="Open Sans Light"/>
              </a:defRPr>
            </a:pPr>
            <a:r>
              <a:t>Architektur-Patterns als bewährte Lösungen</a:t>
            </a:r>
          </a:p>
          <a:p>
            <a:pPr>
              <a:spcBef>
                <a:spcPts val="400"/>
              </a:spcBef>
              <a:spcAft>
                <a:spcPts val="1000"/>
              </a:spcAft>
              <a:defRPr sz="1800">
                <a:latin typeface="Open Sans Light"/>
              </a:defRPr>
            </a:pPr>
            <a:r>
              <a:t>Dokumentation und Kommunikation der Architektur</a:t>
            </a:r>
          </a:p>
        </p:txBody>
      </p:sp>
    </p:spTree>
  </p:cSld>
  <p:clrMapOvr>
    <a:masterClrMapping/>
  </p:clrMapOvr>
</p:sld>
</file>

<file path=ppt/slides/slide7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rPr sz="3600" b="0">
                <a:solidFill>
                  <a:srgbClr val="444444"/>
                </a:solidFill>
                <a:latin typeface="Open Sans"/>
              </a:rPr>
              <a:t>Structural Patterns - Telekom Use Cases (2/2)</a:t>
            </a:r>
          </a:p>
        </p:txBody>
      </p:sp>
      <p:sp>
        <p:nvSpPr>
          <p:cNvPr id="3" name="Subtitle 2"/>
          <p:cNvSpPr>
            <a:spLocks noGrp="1"/>
          </p:cNvSpPr>
          <p:nvPr>
            <p:ph type="subTitle"/>
          </p:nvPr>
        </p:nvSpPr>
        <p:spPr/>
        <p:txBody>
          <a:bodyPr anchor="t" tIns="152400" bIns="152400" lIns="152400" rIns="152400"/>
          <a:lstStyle/>
          <a:p/>
          <a:p>
            <a:pPr>
              <a:spcBef>
                <a:spcPts val="0"/>
              </a:spcBef>
              <a:spcAft>
                <a:spcPts val="1000"/>
              </a:spcAft>
              <a:defRPr sz="1800">
                <a:latin typeface="Open Sans Light"/>
              </a:defRPr>
            </a:pPr>
            <a:r>
              <a:t>Structural Patterns - Telekom Use Cases (2/2):</a:t>
            </a:r>
          </a:p>
          <a:p>
            <a:pPr>
              <a:spcBef>
                <a:spcPts val="400"/>
              </a:spcBef>
              <a:spcAft>
                <a:spcPts val="1000"/>
              </a:spcAft>
              <a:defRPr sz="1800">
                <a:latin typeface="Open Sans Light"/>
              </a:defRPr>
            </a:pPr>
          </a:p>
          <a:p>
            <a:pPr>
              <a:spcBef>
                <a:spcPts val="400"/>
              </a:spcBef>
              <a:spcAft>
                <a:spcPts val="1000"/>
              </a:spcAft>
              <a:defRPr sz="1800">
                <a:latin typeface="Open Sans Light"/>
              </a:defRPr>
            </a:pPr>
            <a:r>
              <a:t>Facade Pattern:</a:t>
            </a:r>
          </a:p>
          <a:p>
            <a:pPr>
              <a:spcBef>
                <a:spcPts val="400"/>
              </a:spcBef>
              <a:spcAft>
                <a:spcPts val="1000"/>
              </a:spcAft>
              <a:defRPr sz="1800">
                <a:latin typeface="Open Sans Light"/>
              </a:defRPr>
            </a:pPr>
            <a:r>
              <a:t>• Kunden-Onboarding Orchestrierung</a:t>
            </a:r>
          </a:p>
          <a:p>
            <a:pPr>
              <a:spcBef>
                <a:spcPts val="400"/>
              </a:spcBef>
              <a:spcAft>
                <a:spcPts val="1000"/>
              </a:spcAft>
              <a:defRPr sz="1800">
                <a:latin typeface="Open Sans Light"/>
              </a:defRPr>
            </a:pPr>
            <a:r>
              <a:t>• Service-Activation Workflow vereinfachen</a:t>
            </a:r>
          </a:p>
          <a:p>
            <a:pPr>
              <a:spcBef>
                <a:spcPts val="400"/>
              </a:spcBef>
              <a:spcAft>
                <a:spcPts val="1000"/>
              </a:spcAft>
              <a:defRPr sz="1800">
                <a:latin typeface="Open Sans Light"/>
              </a:defRPr>
            </a:pPr>
            <a:r>
              <a:t>• API Gateway für Microservice-Architektur</a:t>
            </a:r>
          </a:p>
          <a:p>
            <a:pPr>
              <a:spcBef>
                <a:spcPts val="400"/>
              </a:spcBef>
              <a:spcAft>
                <a:spcPts val="1000"/>
              </a:spcAft>
              <a:defRPr sz="1800">
                <a:latin typeface="Open Sans Light"/>
              </a:defRPr>
            </a:pPr>
          </a:p>
          <a:p>
            <a:pPr>
              <a:spcBef>
                <a:spcPts val="400"/>
              </a:spcBef>
              <a:spcAft>
                <a:spcPts val="1000"/>
              </a:spcAft>
              <a:defRPr sz="1800">
                <a:latin typeface="Open Sans Light"/>
              </a:defRPr>
            </a:pPr>
            <a:r>
              <a:t>Flyweight Pattern:</a:t>
            </a:r>
          </a:p>
          <a:p>
            <a:pPr>
              <a:spcBef>
                <a:spcPts val="400"/>
              </a:spcBef>
              <a:spcAft>
                <a:spcPts val="1000"/>
              </a:spcAft>
              <a:defRPr sz="1800">
                <a:latin typeface="Open Sans Light"/>
              </a:defRPr>
            </a:pPr>
            <a:r>
              <a:t>• Netzwerk-Topologie Visualisierung</a:t>
            </a:r>
          </a:p>
          <a:p>
            <a:pPr>
              <a:spcBef>
                <a:spcPts val="400"/>
              </a:spcBef>
              <a:spcAft>
                <a:spcPts val="1000"/>
              </a:spcAft>
              <a:defRPr sz="1800">
                <a:latin typeface="Open Sans Light"/>
              </a:defRPr>
            </a:pPr>
            <a:r>
              <a:t>• Configuration Templates für ähnliche Services</a:t>
            </a:r>
          </a:p>
          <a:p>
            <a:pPr>
              <a:spcBef>
                <a:spcPts val="400"/>
              </a:spcBef>
              <a:spcAft>
                <a:spcPts val="1000"/>
              </a:spcAft>
              <a:defRPr sz="1800">
                <a:latin typeface="Open Sans Light"/>
              </a:defRPr>
            </a:pPr>
            <a:r>
              <a:t>• Routing-Table Optimierung</a:t>
            </a:r>
          </a:p>
          <a:p>
            <a:pPr>
              <a:spcBef>
                <a:spcPts val="400"/>
              </a:spcBef>
              <a:spcAft>
                <a:spcPts val="1000"/>
              </a:spcAft>
              <a:defRPr sz="1800">
                <a:latin typeface="Open Sans Light"/>
              </a:defRPr>
            </a:pPr>
          </a:p>
          <a:p>
            <a:pPr>
              <a:spcBef>
                <a:spcPts val="400"/>
              </a:spcBef>
              <a:spcAft>
                <a:spcPts val="1000"/>
              </a:spcAft>
              <a:defRPr sz="1800">
                <a:latin typeface="Open Sans Light"/>
              </a:defRPr>
            </a:pPr>
            <a:r>
              <a:t>Proxy Pattern:</a:t>
            </a:r>
          </a:p>
          <a:p>
            <a:pPr>
              <a:spcBef>
                <a:spcPts val="400"/>
              </a:spcBef>
              <a:spcAft>
                <a:spcPts val="1000"/>
              </a:spcAft>
              <a:defRPr sz="1800">
                <a:latin typeface="Open Sans Light"/>
              </a:defRPr>
            </a:pPr>
            <a:r>
              <a:t>• Service Configuration Lazy Loading</a:t>
            </a:r>
          </a:p>
          <a:p>
            <a:pPr>
              <a:spcBef>
                <a:spcPts val="400"/>
              </a:spcBef>
              <a:spcAft>
                <a:spcPts val="1000"/>
              </a:spcAft>
              <a:defRPr sz="1800">
                <a:latin typeface="Open Sans Light"/>
              </a:defRPr>
            </a:pPr>
            <a:r>
              <a:t>• Remote API-Clients mit Caching</a:t>
            </a:r>
          </a:p>
          <a:p>
            <a:pPr>
              <a:spcBef>
                <a:spcPts val="400"/>
              </a:spcBef>
              <a:spcAft>
                <a:spcPts val="1000"/>
              </a:spcAft>
              <a:defRPr sz="1800">
                <a:latin typeface="Open Sans Light"/>
              </a:defRPr>
            </a:pPr>
            <a:r>
              <a:t>• Admin-Panel mit Rollen-basierter Zugriffskontrolle</a:t>
            </a:r>
          </a:p>
          <a:p>
            <a:pPr>
              <a:spcBef>
                <a:spcPts val="400"/>
              </a:spcBef>
              <a:spcAft>
                <a:spcPts val="1000"/>
              </a:spcAft>
              <a:defRPr sz="1800">
                <a:latin typeface="Open Sans Light"/>
              </a:defRPr>
            </a:pPr>
            <a:r>
              <a:t>• Performance-Monitoring mit intelligenter Pufferung</a:t>
            </a:r>
          </a:p>
        </p:txBody>
      </p:sp>
    </p:spTree>
  </p:cSld>
  <p:clrMapOvr>
    <a:masterClrMapping/>
  </p:clrMapOvr>
</p:sld>
</file>

<file path=ppt/slides/slide7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rPr sz="3600" b="0">
                <a:solidFill>
                  <a:srgbClr val="444444"/>
                </a:solidFill>
                <a:latin typeface="Open Sans"/>
              </a:rPr>
              <a:t>Structural Patterns - Telekom Use Cases (2/2)</a:t>
            </a:r>
          </a:p>
        </p:txBody>
      </p:sp>
      <p:sp>
        <p:nvSpPr>
          <p:cNvPr id="3" name="Subtitle 2"/>
          <p:cNvSpPr>
            <a:spLocks noGrp="1"/>
          </p:cNvSpPr>
          <p:nvPr>
            <p:ph type="subTitle"/>
          </p:nvPr>
        </p:nvSpPr>
        <p:spPr/>
        <p:txBody>
          <a:bodyPr anchor="t" tIns="152400" bIns="152400" lIns="152400" rIns="152400"/>
          <a:lstStyle/>
          <a:p/>
          <a:p>
            <a:pPr>
              <a:spcBef>
                <a:spcPts val="0"/>
              </a:spcBef>
              <a:spcAft>
                <a:spcPts val="1000"/>
              </a:spcAft>
              <a:defRPr sz="1800">
                <a:latin typeface="Open Sans Light"/>
              </a:defRPr>
            </a:pPr>
            <a:r>
              <a:t>Structural Patterns - Telekom Use Cases (2/2):</a:t>
            </a:r>
          </a:p>
          <a:p>
            <a:pPr>
              <a:spcBef>
                <a:spcPts val="400"/>
              </a:spcBef>
              <a:spcAft>
                <a:spcPts val="1000"/>
              </a:spcAft>
              <a:defRPr sz="1800">
                <a:latin typeface="Open Sans Light"/>
              </a:defRPr>
            </a:pPr>
          </a:p>
          <a:p>
            <a:pPr>
              <a:spcBef>
                <a:spcPts val="400"/>
              </a:spcBef>
              <a:spcAft>
                <a:spcPts val="1000"/>
              </a:spcAft>
              <a:defRPr sz="1800">
                <a:latin typeface="Open Sans Light"/>
              </a:defRPr>
            </a:pPr>
            <a:r>
              <a:t>Facade Pattern:</a:t>
            </a:r>
          </a:p>
          <a:p>
            <a:pPr>
              <a:spcBef>
                <a:spcPts val="400"/>
              </a:spcBef>
              <a:spcAft>
                <a:spcPts val="1000"/>
              </a:spcAft>
              <a:defRPr sz="1800">
                <a:latin typeface="Open Sans Light"/>
              </a:defRPr>
            </a:pPr>
            <a:r>
              <a:t>• Kunden-Onboarding Orchestrierung</a:t>
            </a:r>
          </a:p>
          <a:p>
            <a:pPr>
              <a:spcBef>
                <a:spcPts val="400"/>
              </a:spcBef>
              <a:spcAft>
                <a:spcPts val="1000"/>
              </a:spcAft>
              <a:defRPr sz="1800">
                <a:latin typeface="Open Sans Light"/>
              </a:defRPr>
            </a:pPr>
            <a:r>
              <a:t>• Service-Activation Workflow vereinfachen</a:t>
            </a:r>
          </a:p>
          <a:p>
            <a:pPr>
              <a:spcBef>
                <a:spcPts val="400"/>
              </a:spcBef>
              <a:spcAft>
                <a:spcPts val="1000"/>
              </a:spcAft>
              <a:defRPr sz="1800">
                <a:latin typeface="Open Sans Light"/>
              </a:defRPr>
            </a:pPr>
            <a:r>
              <a:t>• API Gateway für Microservice-Architektur</a:t>
            </a:r>
          </a:p>
          <a:p>
            <a:pPr>
              <a:spcBef>
                <a:spcPts val="400"/>
              </a:spcBef>
              <a:spcAft>
                <a:spcPts val="1000"/>
              </a:spcAft>
              <a:defRPr sz="1800">
                <a:latin typeface="Open Sans Light"/>
              </a:defRPr>
            </a:pPr>
          </a:p>
          <a:p>
            <a:pPr>
              <a:spcBef>
                <a:spcPts val="400"/>
              </a:spcBef>
              <a:spcAft>
                <a:spcPts val="1000"/>
              </a:spcAft>
              <a:defRPr sz="1800">
                <a:latin typeface="Open Sans Light"/>
              </a:defRPr>
            </a:pPr>
            <a:r>
              <a:t>Flyweight Pattern:</a:t>
            </a:r>
          </a:p>
          <a:p>
            <a:pPr>
              <a:spcBef>
                <a:spcPts val="400"/>
              </a:spcBef>
              <a:spcAft>
                <a:spcPts val="1000"/>
              </a:spcAft>
              <a:defRPr sz="1800">
                <a:latin typeface="Open Sans Light"/>
              </a:defRPr>
            </a:pPr>
            <a:r>
              <a:t>• Netzwerk-Topologie Visualisierung</a:t>
            </a:r>
          </a:p>
          <a:p>
            <a:pPr>
              <a:spcBef>
                <a:spcPts val="400"/>
              </a:spcBef>
              <a:spcAft>
                <a:spcPts val="1000"/>
              </a:spcAft>
              <a:defRPr sz="1800">
                <a:latin typeface="Open Sans Light"/>
              </a:defRPr>
            </a:pPr>
            <a:r>
              <a:t>• Configuration Templates für ähnliche Services</a:t>
            </a:r>
          </a:p>
          <a:p>
            <a:pPr>
              <a:spcBef>
                <a:spcPts val="400"/>
              </a:spcBef>
              <a:spcAft>
                <a:spcPts val="1000"/>
              </a:spcAft>
              <a:defRPr sz="1800">
                <a:latin typeface="Open Sans Light"/>
              </a:defRPr>
            </a:pPr>
            <a:r>
              <a:t>• Routing-Table Optimierung</a:t>
            </a:r>
          </a:p>
          <a:p>
            <a:pPr>
              <a:spcBef>
                <a:spcPts val="400"/>
              </a:spcBef>
              <a:spcAft>
                <a:spcPts val="1000"/>
              </a:spcAft>
              <a:defRPr sz="1800">
                <a:latin typeface="Open Sans Light"/>
              </a:defRPr>
            </a:pPr>
          </a:p>
          <a:p>
            <a:pPr>
              <a:spcBef>
                <a:spcPts val="400"/>
              </a:spcBef>
              <a:spcAft>
                <a:spcPts val="1000"/>
              </a:spcAft>
              <a:defRPr sz="1800">
                <a:latin typeface="Open Sans Light"/>
              </a:defRPr>
            </a:pPr>
            <a:r>
              <a:t>Proxy Pattern:</a:t>
            </a:r>
          </a:p>
          <a:p>
            <a:pPr>
              <a:spcBef>
                <a:spcPts val="400"/>
              </a:spcBef>
              <a:spcAft>
                <a:spcPts val="1000"/>
              </a:spcAft>
              <a:defRPr sz="1800">
                <a:latin typeface="Open Sans Light"/>
              </a:defRPr>
            </a:pPr>
            <a:r>
              <a:t>• Service Configuration Lazy Loading</a:t>
            </a:r>
          </a:p>
          <a:p>
            <a:pPr>
              <a:spcBef>
                <a:spcPts val="400"/>
              </a:spcBef>
              <a:spcAft>
                <a:spcPts val="1000"/>
              </a:spcAft>
              <a:defRPr sz="1800">
                <a:latin typeface="Open Sans Light"/>
              </a:defRPr>
            </a:pPr>
            <a:r>
              <a:t>• Remote API-Clients mit Caching</a:t>
            </a:r>
          </a:p>
          <a:p>
            <a:pPr>
              <a:spcBef>
                <a:spcPts val="400"/>
              </a:spcBef>
              <a:spcAft>
                <a:spcPts val="1000"/>
              </a:spcAft>
              <a:defRPr sz="1800">
                <a:latin typeface="Open Sans Light"/>
              </a:defRPr>
            </a:pPr>
            <a:r>
              <a:t>• Admin-Panel mit Rollen-basierter Zugriffskontrolle</a:t>
            </a:r>
          </a:p>
          <a:p>
            <a:pPr>
              <a:spcBef>
                <a:spcPts val="400"/>
              </a:spcBef>
              <a:spcAft>
                <a:spcPts val="1000"/>
              </a:spcAft>
              <a:defRPr sz="1800">
                <a:latin typeface="Open Sans Light"/>
              </a:defRPr>
            </a:pPr>
            <a:r>
              <a:t>• Performance-Monitoring mit intelligenter Pufferung</a:t>
            </a:r>
          </a:p>
        </p:txBody>
      </p:sp>
    </p:spTree>
  </p:cSld>
  <p:clrMapOvr>
    <a:masterClrMapping/>
  </p:clrMapOvr>
</p:sld>
</file>

<file path=ppt/slides/slide7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rPr sz="4400" b="0">
                <a:solidFill>
                  <a:srgbClr val="444444"/>
                </a:solidFill>
                <a:latin typeface="Open Sans"/>
              </a:rPr>
              <a:t>3. Behavioral Patterns</a:t>
            </a:r>
          </a:p>
        </p:txBody>
      </p:sp>
      <p:sp>
        <p:nvSpPr>
          <p:cNvPr id="3" name="Subtitle 2"/>
          <p:cNvSpPr>
            <a:spLocks noGrp="1"/>
          </p:cNvSpPr>
          <p:nvPr>
            <p:ph type="subTitle"/>
          </p:nvPr>
        </p:nvSpPr>
        <p:spPr/>
        <p:txBody>
          <a:bodyPr/>
          <a:lstStyle/>
          <a:p/>
        </p:txBody>
      </p:sp>
    </p:spTree>
  </p:cSld>
  <p:clrMapOvr>
    <a:masterClrMapping/>
  </p:clrMapOvr>
</p:sld>
</file>

<file path=ppt/slides/slide7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rPr sz="4400" b="0">
                <a:solidFill>
                  <a:srgbClr val="444444"/>
                </a:solidFill>
                <a:latin typeface="Open Sans"/>
              </a:rPr>
              <a:t>3. Behavioral Patterns</a:t>
            </a:r>
          </a:p>
        </p:txBody>
      </p:sp>
      <p:sp>
        <p:nvSpPr>
          <p:cNvPr id="3" name="Subtitle 2"/>
          <p:cNvSpPr>
            <a:spLocks noGrp="1"/>
          </p:cNvSpPr>
          <p:nvPr>
            <p:ph type="subTitle"/>
          </p:nvPr>
        </p:nvSpPr>
        <p:spPr/>
        <p:txBody>
          <a:bodyPr/>
          <a:lstStyle/>
          <a:p/>
        </p:txBody>
      </p:sp>
    </p:spTree>
  </p:cSld>
  <p:clrMapOvr>
    <a:masterClrMapping/>
  </p:clrMapOvr>
</p:sld>
</file>

<file path=ppt/slides/slide7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rPr sz="3600" b="0">
                <a:solidFill>
                  <a:srgbClr val="444444"/>
                </a:solidFill>
                <a:latin typeface="Open Sans"/>
              </a:rPr>
              <a:t>Behavioral Patterns - Übersicht</a:t>
            </a:r>
          </a:p>
        </p:txBody>
      </p:sp>
      <p:sp>
        <p:nvSpPr>
          <p:cNvPr id="3" name="Subtitle 2"/>
          <p:cNvSpPr>
            <a:spLocks noGrp="1"/>
          </p:cNvSpPr>
          <p:nvPr>
            <p:ph type="subTitle"/>
          </p:nvPr>
        </p:nvSpPr>
        <p:spPr/>
        <p:txBody>
          <a:bodyPr anchor="t" tIns="152400" bIns="152400" lIns="152400" rIns="152400"/>
          <a:lstStyle/>
          <a:p/>
          <a:p>
            <a:pPr>
              <a:spcBef>
                <a:spcPts val="0"/>
              </a:spcBef>
              <a:spcAft>
                <a:spcPts val="1000"/>
              </a:spcAft>
              <a:defRPr sz="1800">
                <a:latin typeface="Open Sans Light"/>
              </a:defRPr>
            </a:pPr>
            <a:r>
              <a:t>• Chain of Responsibility - Verkettung von Verarbeitungsschritten</a:t>
            </a:r>
          </a:p>
          <a:p>
            <a:pPr>
              <a:spcBef>
                <a:spcPts val="400"/>
              </a:spcBef>
              <a:spcAft>
                <a:spcPts val="1000"/>
              </a:spcAft>
              <a:defRPr sz="1800">
                <a:latin typeface="Open Sans Light"/>
              </a:defRPr>
            </a:pPr>
            <a:r>
              <a:t>• Command - Kapselung von Operationen als Objekte</a:t>
            </a:r>
          </a:p>
          <a:p>
            <a:pPr>
              <a:spcBef>
                <a:spcPts val="400"/>
              </a:spcBef>
              <a:spcAft>
                <a:spcPts val="1000"/>
              </a:spcAft>
              <a:defRPr sz="1800">
                <a:latin typeface="Open Sans Light"/>
              </a:defRPr>
            </a:pPr>
            <a:r>
              <a:t>• Iterator - Sequenzielle Navigation durch Sammlungen</a:t>
            </a:r>
          </a:p>
          <a:p>
            <a:pPr>
              <a:spcBef>
                <a:spcPts val="400"/>
              </a:spcBef>
              <a:spcAft>
                <a:spcPts val="1000"/>
              </a:spcAft>
              <a:defRPr sz="1800">
                <a:latin typeface="Open Sans Light"/>
              </a:defRPr>
            </a:pPr>
            <a:r>
              <a:t>• Mediator - Zentrale Vermittlung zwischen Komponenten</a:t>
            </a:r>
          </a:p>
          <a:p>
            <a:pPr>
              <a:spcBef>
                <a:spcPts val="400"/>
              </a:spcBef>
              <a:spcAft>
                <a:spcPts val="1000"/>
              </a:spcAft>
              <a:defRPr sz="1800">
                <a:latin typeface="Open Sans Light"/>
              </a:defRPr>
            </a:pPr>
            <a:r>
              <a:t>• Memento - Zustandsspeicherung und -wiederherstellung</a:t>
            </a:r>
          </a:p>
          <a:p>
            <a:pPr>
              <a:spcBef>
                <a:spcPts val="400"/>
              </a:spcBef>
              <a:spcAft>
                <a:spcPts val="1000"/>
              </a:spcAft>
              <a:defRPr sz="1800">
                <a:latin typeface="Open Sans Light"/>
              </a:defRPr>
            </a:pPr>
            <a:r>
              <a:t>• Observer - Event-basierte Benachrichtigungen</a:t>
            </a:r>
          </a:p>
          <a:p>
            <a:pPr>
              <a:spcBef>
                <a:spcPts val="400"/>
              </a:spcBef>
              <a:spcAft>
                <a:spcPts val="1000"/>
              </a:spcAft>
              <a:defRPr sz="1800">
                <a:latin typeface="Open Sans Light"/>
              </a:defRPr>
            </a:pPr>
            <a:r>
              <a:t>• State - Zustandsabhängiges Verhalten</a:t>
            </a:r>
          </a:p>
          <a:p>
            <a:pPr>
              <a:spcBef>
                <a:spcPts val="400"/>
              </a:spcBef>
              <a:spcAft>
                <a:spcPts val="1000"/>
              </a:spcAft>
              <a:defRPr sz="1800">
                <a:latin typeface="Open Sans Light"/>
              </a:defRPr>
            </a:pPr>
            <a:r>
              <a:t>• Strategy - Austauschbare Algorithmen</a:t>
            </a:r>
          </a:p>
          <a:p>
            <a:pPr>
              <a:spcBef>
                <a:spcPts val="400"/>
              </a:spcBef>
              <a:spcAft>
                <a:spcPts val="1000"/>
              </a:spcAft>
              <a:defRPr sz="1800">
                <a:latin typeface="Open Sans Light"/>
              </a:defRPr>
            </a:pPr>
            <a:r>
              <a:t>• Template Method - Gemeinsame Algorithmus-Struktur</a:t>
            </a:r>
          </a:p>
          <a:p>
            <a:pPr>
              <a:spcBef>
                <a:spcPts val="400"/>
              </a:spcBef>
              <a:spcAft>
                <a:spcPts val="1000"/>
              </a:spcAft>
              <a:defRPr sz="1800">
                <a:latin typeface="Open Sans Light"/>
              </a:defRPr>
            </a:pPr>
            <a:r>
              <a:t>• Visitor - Operation auf verschiedenen Objekttypen</a:t>
            </a:r>
          </a:p>
        </p:txBody>
      </p:sp>
    </p:spTree>
  </p:cSld>
  <p:clrMapOvr>
    <a:masterClrMapping/>
  </p:clrMapOvr>
</p:sld>
</file>

<file path=ppt/slides/slide7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rPr sz="3600" b="0">
                <a:solidFill>
                  <a:srgbClr val="444444"/>
                </a:solidFill>
                <a:latin typeface="Open Sans"/>
              </a:rPr>
              <a:t>Behavioral Patterns - Übersicht</a:t>
            </a:r>
          </a:p>
        </p:txBody>
      </p:sp>
      <p:sp>
        <p:nvSpPr>
          <p:cNvPr id="3" name="Subtitle 2"/>
          <p:cNvSpPr>
            <a:spLocks noGrp="1"/>
          </p:cNvSpPr>
          <p:nvPr>
            <p:ph type="subTitle"/>
          </p:nvPr>
        </p:nvSpPr>
        <p:spPr/>
        <p:txBody>
          <a:bodyPr anchor="t" tIns="152400" bIns="152400" lIns="152400" rIns="152400"/>
          <a:lstStyle/>
          <a:p/>
          <a:p>
            <a:pPr>
              <a:spcBef>
                <a:spcPts val="0"/>
              </a:spcBef>
              <a:spcAft>
                <a:spcPts val="1000"/>
              </a:spcAft>
              <a:defRPr sz="1800">
                <a:latin typeface="Open Sans Light"/>
              </a:defRPr>
            </a:pPr>
            <a:r>
              <a:t>• Chain of Responsibility - Verkettung von Verarbeitungsschritten</a:t>
            </a:r>
          </a:p>
          <a:p>
            <a:pPr>
              <a:spcBef>
                <a:spcPts val="400"/>
              </a:spcBef>
              <a:spcAft>
                <a:spcPts val="1000"/>
              </a:spcAft>
              <a:defRPr sz="1800">
                <a:latin typeface="Open Sans Light"/>
              </a:defRPr>
            </a:pPr>
            <a:r>
              <a:t>• Command - Kapselung von Operationen als Objekte</a:t>
            </a:r>
          </a:p>
          <a:p>
            <a:pPr>
              <a:spcBef>
                <a:spcPts val="400"/>
              </a:spcBef>
              <a:spcAft>
                <a:spcPts val="1000"/>
              </a:spcAft>
              <a:defRPr sz="1800">
                <a:latin typeface="Open Sans Light"/>
              </a:defRPr>
            </a:pPr>
            <a:r>
              <a:t>• Iterator - Sequenzielle Navigation durch Sammlungen</a:t>
            </a:r>
          </a:p>
          <a:p>
            <a:pPr>
              <a:spcBef>
                <a:spcPts val="400"/>
              </a:spcBef>
              <a:spcAft>
                <a:spcPts val="1000"/>
              </a:spcAft>
              <a:defRPr sz="1800">
                <a:latin typeface="Open Sans Light"/>
              </a:defRPr>
            </a:pPr>
            <a:r>
              <a:t>• Mediator - Zentrale Vermittlung zwischen Komponenten</a:t>
            </a:r>
          </a:p>
          <a:p>
            <a:pPr>
              <a:spcBef>
                <a:spcPts val="400"/>
              </a:spcBef>
              <a:spcAft>
                <a:spcPts val="1000"/>
              </a:spcAft>
              <a:defRPr sz="1800">
                <a:latin typeface="Open Sans Light"/>
              </a:defRPr>
            </a:pPr>
            <a:r>
              <a:t>• Memento - Zustandsspeicherung und -wiederherstellung</a:t>
            </a:r>
          </a:p>
          <a:p>
            <a:pPr>
              <a:spcBef>
                <a:spcPts val="400"/>
              </a:spcBef>
              <a:spcAft>
                <a:spcPts val="1000"/>
              </a:spcAft>
              <a:defRPr sz="1800">
                <a:latin typeface="Open Sans Light"/>
              </a:defRPr>
            </a:pPr>
            <a:r>
              <a:t>• Observer - Event-basierte Benachrichtigungen</a:t>
            </a:r>
          </a:p>
          <a:p>
            <a:pPr>
              <a:spcBef>
                <a:spcPts val="400"/>
              </a:spcBef>
              <a:spcAft>
                <a:spcPts val="1000"/>
              </a:spcAft>
              <a:defRPr sz="1800">
                <a:latin typeface="Open Sans Light"/>
              </a:defRPr>
            </a:pPr>
            <a:r>
              <a:t>• State - Zustandsabhängiges Verhalten</a:t>
            </a:r>
          </a:p>
          <a:p>
            <a:pPr>
              <a:spcBef>
                <a:spcPts val="400"/>
              </a:spcBef>
              <a:spcAft>
                <a:spcPts val="1000"/>
              </a:spcAft>
              <a:defRPr sz="1800">
                <a:latin typeface="Open Sans Light"/>
              </a:defRPr>
            </a:pPr>
            <a:r>
              <a:t>• Strategy - Austauschbare Algorithmen</a:t>
            </a:r>
          </a:p>
          <a:p>
            <a:pPr>
              <a:spcBef>
                <a:spcPts val="400"/>
              </a:spcBef>
              <a:spcAft>
                <a:spcPts val="1000"/>
              </a:spcAft>
              <a:defRPr sz="1800">
                <a:latin typeface="Open Sans Light"/>
              </a:defRPr>
            </a:pPr>
            <a:r>
              <a:t>• Template Method - Gemeinsame Algorithmus-Struktur</a:t>
            </a:r>
          </a:p>
          <a:p>
            <a:pPr>
              <a:spcBef>
                <a:spcPts val="400"/>
              </a:spcBef>
              <a:spcAft>
                <a:spcPts val="1000"/>
              </a:spcAft>
              <a:defRPr sz="1800">
                <a:latin typeface="Open Sans Light"/>
              </a:defRPr>
            </a:pPr>
            <a:r>
              <a:t>• Visitor - Operation auf verschiedenen Objekttypen</a:t>
            </a:r>
          </a:p>
        </p:txBody>
      </p:sp>
    </p:spTree>
  </p:cSld>
  <p:clrMapOvr>
    <a:masterClrMapping/>
  </p:clrMapOvr>
</p:sld>
</file>

<file path=ppt/slides/slide7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rPr sz="3600" b="0">
                <a:solidFill>
                  <a:srgbClr val="444444"/>
                </a:solidFill>
                <a:latin typeface="Open Sans"/>
              </a:rPr>
              <a:t>Chain of Responsibility - Problem</a:t>
            </a:r>
          </a:p>
        </p:txBody>
      </p:sp>
      <p:sp>
        <p:nvSpPr>
          <p:cNvPr id="3" name="Subtitle 2"/>
          <p:cNvSpPr>
            <a:spLocks noGrp="1"/>
          </p:cNvSpPr>
          <p:nvPr>
            <p:ph type="subTitle"/>
          </p:nvPr>
        </p:nvSpPr>
        <p:spPr/>
        <p:txBody>
          <a:bodyPr anchor="t" tIns="152400" bIns="152400" lIns="152400" rIns="152400"/>
          <a:lstStyle/>
          <a:p/>
          <a:p>
            <a:pPr>
              <a:spcBef>
                <a:spcPts val="0"/>
              </a:spcBef>
              <a:spcAft>
                <a:spcPts val="1000"/>
              </a:spcAft>
              <a:defRPr sz="1800">
                <a:latin typeface="Open Sans Light"/>
              </a:defRPr>
            </a:pPr>
            <a:r>
              <a:t>• Problem: Verschiedene Handler für eine Anfrage</a:t>
            </a:r>
          </a:p>
          <a:p>
            <a:pPr>
              <a:spcBef>
                <a:spcPts val="400"/>
              </a:spcBef>
              <a:spcAft>
                <a:spcPts val="1000"/>
              </a:spcAft>
              <a:defRPr sz="1800">
                <a:latin typeface="Open Sans Light"/>
              </a:defRPr>
            </a:pPr>
            <a:r>
              <a:t>• Beispiel: Support-Ticket-System</a:t>
            </a:r>
          </a:p>
          <a:p>
            <a:pPr>
              <a:spcBef>
                <a:spcPts val="400"/>
              </a:spcBef>
              <a:spcAft>
                <a:spcPts val="1000"/>
              </a:spcAft>
              <a:defRPr sz="1800">
                <a:latin typeface="Open Sans Light"/>
              </a:defRPr>
            </a:pPr>
            <a:r>
              <a:t>  - Level 1: Basic Support (einfache Fragen)</a:t>
            </a:r>
          </a:p>
          <a:p>
            <a:pPr>
              <a:spcBef>
                <a:spcPts val="400"/>
              </a:spcBef>
              <a:spcAft>
                <a:spcPts val="1000"/>
              </a:spcAft>
              <a:defRPr sz="1800">
                <a:latin typeface="Open Sans Light"/>
              </a:defRPr>
            </a:pPr>
            <a:r>
              <a:t>  - Level 2: Technical Support (technische Probleme)</a:t>
            </a:r>
          </a:p>
          <a:p>
            <a:pPr>
              <a:spcBef>
                <a:spcPts val="400"/>
              </a:spcBef>
              <a:spcAft>
                <a:spcPts val="1000"/>
              </a:spcAft>
              <a:defRPr sz="1800">
                <a:latin typeface="Open Sans Light"/>
              </a:defRPr>
            </a:pPr>
            <a:r>
              <a:t>  - Level 3: Expert Support (komplexe Architektur)</a:t>
            </a:r>
          </a:p>
          <a:p>
            <a:pPr>
              <a:spcBef>
                <a:spcPts val="400"/>
              </a:spcBef>
              <a:spcAft>
                <a:spcPts val="1000"/>
              </a:spcAft>
              <a:defRPr sz="1800">
                <a:latin typeface="Open Sans Light"/>
              </a:defRPr>
            </a:pPr>
            <a:r>
              <a:t>• Herausforderungen:</a:t>
            </a:r>
          </a:p>
          <a:p>
            <a:pPr>
              <a:spcBef>
                <a:spcPts val="400"/>
              </a:spcBef>
              <a:spcAft>
                <a:spcPts val="1000"/>
              </a:spcAft>
              <a:defRPr sz="1800">
                <a:latin typeface="Open Sans Light"/>
              </a:defRPr>
            </a:pPr>
            <a:r>
              <a:t>  - Sender kennt nicht den richtigen Handler</a:t>
            </a:r>
          </a:p>
          <a:p>
            <a:pPr>
              <a:spcBef>
                <a:spcPts val="400"/>
              </a:spcBef>
              <a:spcAft>
                <a:spcPts val="1000"/>
              </a:spcAft>
              <a:defRPr sz="1800">
                <a:latin typeface="Open Sans Light"/>
              </a:defRPr>
            </a:pPr>
            <a:r>
              <a:t>  - Statische Zuweisung ist unflexibel</a:t>
            </a:r>
          </a:p>
          <a:p>
            <a:pPr>
              <a:spcBef>
                <a:spcPts val="400"/>
              </a:spcBef>
              <a:spcAft>
                <a:spcPts val="1000"/>
              </a:spcAft>
              <a:defRPr sz="1800">
                <a:latin typeface="Open Sans Light"/>
              </a:defRPr>
            </a:pPr>
            <a:r>
              <a:t>  - Code ist gekoppelt an Handler-Hierarchie</a:t>
            </a:r>
          </a:p>
        </p:txBody>
      </p:sp>
    </p:spTree>
  </p:cSld>
  <p:clrMapOvr>
    <a:masterClrMapping/>
  </p:clrMapOvr>
</p:sld>
</file>

<file path=ppt/slides/slide7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rPr sz="3600" b="0">
                <a:solidFill>
                  <a:srgbClr val="444444"/>
                </a:solidFill>
                <a:latin typeface="Open Sans"/>
              </a:rPr>
              <a:t>Chain of Responsibility - Problem</a:t>
            </a:r>
          </a:p>
        </p:txBody>
      </p:sp>
      <p:sp>
        <p:nvSpPr>
          <p:cNvPr id="3" name="Subtitle 2"/>
          <p:cNvSpPr>
            <a:spLocks noGrp="1"/>
          </p:cNvSpPr>
          <p:nvPr>
            <p:ph type="subTitle"/>
          </p:nvPr>
        </p:nvSpPr>
        <p:spPr/>
        <p:txBody>
          <a:bodyPr anchor="t" tIns="152400" bIns="152400" lIns="152400" rIns="152400"/>
          <a:lstStyle/>
          <a:p/>
          <a:p>
            <a:pPr>
              <a:spcBef>
                <a:spcPts val="0"/>
              </a:spcBef>
              <a:spcAft>
                <a:spcPts val="1000"/>
              </a:spcAft>
              <a:defRPr sz="1800">
                <a:latin typeface="Open Sans Light"/>
              </a:defRPr>
            </a:pPr>
            <a:r>
              <a:t>• Problem: Verschiedene Handler für eine Anfrage</a:t>
            </a:r>
          </a:p>
          <a:p>
            <a:pPr>
              <a:spcBef>
                <a:spcPts val="400"/>
              </a:spcBef>
              <a:spcAft>
                <a:spcPts val="1000"/>
              </a:spcAft>
              <a:defRPr sz="1800">
                <a:latin typeface="Open Sans Light"/>
              </a:defRPr>
            </a:pPr>
            <a:r>
              <a:t>• Beispiel: Support-Ticket-System</a:t>
            </a:r>
          </a:p>
          <a:p>
            <a:pPr>
              <a:spcBef>
                <a:spcPts val="400"/>
              </a:spcBef>
              <a:spcAft>
                <a:spcPts val="1000"/>
              </a:spcAft>
              <a:defRPr sz="1800">
                <a:latin typeface="Open Sans Light"/>
              </a:defRPr>
            </a:pPr>
            <a:r>
              <a:t>  - Level 1: Basic Support (einfache Fragen)</a:t>
            </a:r>
          </a:p>
          <a:p>
            <a:pPr>
              <a:spcBef>
                <a:spcPts val="400"/>
              </a:spcBef>
              <a:spcAft>
                <a:spcPts val="1000"/>
              </a:spcAft>
              <a:defRPr sz="1800">
                <a:latin typeface="Open Sans Light"/>
              </a:defRPr>
            </a:pPr>
            <a:r>
              <a:t>  - Level 2: Technical Support (technische Probleme)</a:t>
            </a:r>
          </a:p>
          <a:p>
            <a:pPr>
              <a:spcBef>
                <a:spcPts val="400"/>
              </a:spcBef>
              <a:spcAft>
                <a:spcPts val="1000"/>
              </a:spcAft>
              <a:defRPr sz="1800">
                <a:latin typeface="Open Sans Light"/>
              </a:defRPr>
            </a:pPr>
            <a:r>
              <a:t>  - Level 3: Expert Support (komplexe Architektur)</a:t>
            </a:r>
          </a:p>
          <a:p>
            <a:pPr>
              <a:spcBef>
                <a:spcPts val="400"/>
              </a:spcBef>
              <a:spcAft>
                <a:spcPts val="1000"/>
              </a:spcAft>
              <a:defRPr sz="1800">
                <a:latin typeface="Open Sans Light"/>
              </a:defRPr>
            </a:pPr>
            <a:r>
              <a:t>• Herausforderungen:</a:t>
            </a:r>
          </a:p>
          <a:p>
            <a:pPr>
              <a:spcBef>
                <a:spcPts val="400"/>
              </a:spcBef>
              <a:spcAft>
                <a:spcPts val="1000"/>
              </a:spcAft>
              <a:defRPr sz="1800">
                <a:latin typeface="Open Sans Light"/>
              </a:defRPr>
            </a:pPr>
            <a:r>
              <a:t>  - Sender kennt nicht den richtigen Handler</a:t>
            </a:r>
          </a:p>
          <a:p>
            <a:pPr>
              <a:spcBef>
                <a:spcPts val="400"/>
              </a:spcBef>
              <a:spcAft>
                <a:spcPts val="1000"/>
              </a:spcAft>
              <a:defRPr sz="1800">
                <a:latin typeface="Open Sans Light"/>
              </a:defRPr>
            </a:pPr>
            <a:r>
              <a:t>  - Statische Zuweisung ist unflexibel</a:t>
            </a:r>
          </a:p>
          <a:p>
            <a:pPr>
              <a:spcBef>
                <a:spcPts val="400"/>
              </a:spcBef>
              <a:spcAft>
                <a:spcPts val="1000"/>
              </a:spcAft>
              <a:defRPr sz="1800">
                <a:latin typeface="Open Sans Light"/>
              </a:defRPr>
            </a:pPr>
            <a:r>
              <a:t>  - Code ist gekoppelt an Handler-Hierarchie</a:t>
            </a:r>
          </a:p>
        </p:txBody>
      </p:sp>
    </p:spTree>
  </p:cSld>
  <p:clrMapOvr>
    <a:masterClrMapping/>
  </p:clrMapOvr>
</p:sld>
</file>

<file path=ppt/slides/slide7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rPr sz="3600" b="0">
                <a:solidFill>
                  <a:srgbClr val="444444"/>
                </a:solidFill>
                <a:latin typeface="Open Sans"/>
              </a:rPr>
              <a:t>Chain of Responsibility - Struktur</a:t>
            </a:r>
          </a:p>
        </p:txBody>
      </p:sp>
      <p:sp>
        <p:nvSpPr>
          <p:cNvPr id="3" name="Subtitle 2"/>
          <p:cNvSpPr>
            <a:spLocks noGrp="1"/>
          </p:cNvSpPr>
          <p:nvPr>
            <p:ph type="subTitle"/>
          </p:nvPr>
        </p:nvSpPr>
        <p:spPr/>
        <p:txBody>
          <a:bodyPr anchor="t" tIns="152400" bIns="152400" lIns="152400" rIns="152400"/>
          <a:lstStyle/>
          <a:p/>
          <a:p>
            <a:pPr>
              <a:spcBef>
                <a:spcPts val="0"/>
              </a:spcBef>
              <a:spcAft>
                <a:spcPts val="1000"/>
              </a:spcAft>
              <a:defRPr sz="1800">
                <a:latin typeface="Open Sans Light"/>
              </a:defRPr>
            </a:pPr>
            <a:r>
              <a:t>• Handler Interface:</a:t>
            </a:r>
          </a:p>
          <a:p>
            <a:pPr>
              <a:spcBef>
                <a:spcPts val="400"/>
              </a:spcBef>
              <a:spcAft>
                <a:spcPts val="1000"/>
              </a:spcAft>
              <a:defRPr sz="1800">
                <a:latin typeface="Open Sans Light"/>
              </a:defRPr>
            </a:pPr>
            <a:r>
              <a:t>  - handleRequest(request): boolean</a:t>
            </a:r>
          </a:p>
          <a:p>
            <a:pPr>
              <a:spcBef>
                <a:spcPts val="400"/>
              </a:spcBef>
              <a:spcAft>
                <a:spcPts val="1000"/>
              </a:spcAft>
              <a:defRPr sz="1800">
                <a:latin typeface="Open Sans Light"/>
              </a:defRPr>
            </a:pPr>
            <a:r>
              <a:t>  - setNext(handler): Handler</a:t>
            </a:r>
          </a:p>
          <a:p>
            <a:pPr>
              <a:spcBef>
                <a:spcPts val="400"/>
              </a:spcBef>
              <a:spcAft>
                <a:spcPts val="1000"/>
              </a:spcAft>
              <a:defRPr sz="1800">
                <a:latin typeface="Open Sans Light"/>
              </a:defRPr>
            </a:pPr>
            <a:r>
              <a:t>• Concrete Handlers:</a:t>
            </a:r>
          </a:p>
          <a:p>
            <a:pPr>
              <a:spcBef>
                <a:spcPts val="400"/>
              </a:spcBef>
              <a:spcAft>
                <a:spcPts val="1000"/>
              </a:spcAft>
              <a:defRPr sz="1800">
                <a:latin typeface="Open Sans Light"/>
              </a:defRPr>
            </a:pPr>
            <a:r>
              <a:t>  - Implementieren spezifische Logik</a:t>
            </a:r>
          </a:p>
          <a:p>
            <a:pPr>
              <a:spcBef>
                <a:spcPts val="400"/>
              </a:spcBef>
              <a:spcAft>
                <a:spcPts val="1000"/>
              </a:spcAft>
              <a:defRPr sz="1800">
                <a:latin typeface="Open Sans Light"/>
              </a:defRPr>
            </a:pPr>
            <a:r>
              <a:t>  - Entscheiden: bearbeiten oder weiterleiten</a:t>
            </a:r>
          </a:p>
          <a:p>
            <a:pPr>
              <a:spcBef>
                <a:spcPts val="400"/>
              </a:spcBef>
              <a:spcAft>
                <a:spcPts val="1000"/>
              </a:spcAft>
              <a:defRPr sz="1800">
                <a:latin typeface="Open Sans Light"/>
              </a:defRPr>
            </a:pPr>
            <a:r>
              <a:t>• Client:</a:t>
            </a:r>
          </a:p>
          <a:p>
            <a:pPr>
              <a:spcBef>
                <a:spcPts val="400"/>
              </a:spcBef>
              <a:spcAft>
                <a:spcPts val="1000"/>
              </a:spcAft>
              <a:defRPr sz="1800">
                <a:latin typeface="Open Sans Light"/>
              </a:defRPr>
            </a:pPr>
            <a:r>
              <a:t>  - Sendet Request an ersten Handler</a:t>
            </a:r>
          </a:p>
          <a:p>
            <a:pPr>
              <a:spcBef>
                <a:spcPts val="400"/>
              </a:spcBef>
              <a:spcAft>
                <a:spcPts val="1000"/>
              </a:spcAft>
              <a:defRPr sz="1800">
                <a:latin typeface="Open Sans Light"/>
              </a:defRPr>
            </a:pPr>
            <a:r>
              <a:t>  - Kennt nicht die Handler-Kette</a:t>
            </a:r>
          </a:p>
          <a:p>
            <a:pPr>
              <a:spcBef>
                <a:spcPts val="400"/>
              </a:spcBef>
              <a:spcAft>
                <a:spcPts val="1000"/>
              </a:spcAft>
              <a:defRPr sz="1800">
                <a:latin typeface="Open Sans Light"/>
              </a:defRPr>
            </a:pPr>
            <a:r>
              <a:t>• Chain Setup:</a:t>
            </a:r>
          </a:p>
          <a:p>
            <a:pPr>
              <a:spcBef>
                <a:spcPts val="400"/>
              </a:spcBef>
              <a:spcAft>
                <a:spcPts val="1000"/>
              </a:spcAft>
              <a:defRPr sz="1800">
                <a:latin typeface="Open Sans Light"/>
              </a:defRPr>
            </a:pPr>
            <a:r>
              <a:t>  - Handler werden verkettet</a:t>
            </a:r>
          </a:p>
          <a:p>
            <a:pPr>
              <a:spcBef>
                <a:spcPts val="400"/>
              </a:spcBef>
              <a:spcAft>
                <a:spcPts val="1000"/>
              </a:spcAft>
              <a:defRPr sz="1800">
                <a:latin typeface="Open Sans Light"/>
              </a:defRPr>
            </a:pPr>
            <a:r>
              <a:t>  - Dynamische Konfiguration möglich</a:t>
            </a:r>
          </a:p>
        </p:txBody>
      </p:sp>
    </p:spTree>
  </p:cSld>
  <p:clrMapOvr>
    <a:masterClrMapping/>
  </p:clrMapOvr>
</p:sld>
</file>

<file path=ppt/slides/slide7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rPr sz="3600" b="0">
                <a:solidFill>
                  <a:srgbClr val="444444"/>
                </a:solidFill>
                <a:latin typeface="Open Sans"/>
              </a:rPr>
              <a:t>Chain of Responsibility - Struktur</a:t>
            </a:r>
          </a:p>
        </p:txBody>
      </p:sp>
      <p:sp>
        <p:nvSpPr>
          <p:cNvPr id="3" name="Subtitle 2"/>
          <p:cNvSpPr>
            <a:spLocks noGrp="1"/>
          </p:cNvSpPr>
          <p:nvPr>
            <p:ph type="subTitle"/>
          </p:nvPr>
        </p:nvSpPr>
        <p:spPr/>
        <p:txBody>
          <a:bodyPr anchor="t" tIns="152400" bIns="152400" lIns="152400" rIns="152400"/>
          <a:lstStyle/>
          <a:p/>
          <a:p>
            <a:pPr>
              <a:spcBef>
                <a:spcPts val="0"/>
              </a:spcBef>
              <a:spcAft>
                <a:spcPts val="1000"/>
              </a:spcAft>
              <a:defRPr sz="1800">
                <a:latin typeface="Open Sans Light"/>
              </a:defRPr>
            </a:pPr>
            <a:r>
              <a:t>• Handler Interface:</a:t>
            </a:r>
          </a:p>
          <a:p>
            <a:pPr>
              <a:spcBef>
                <a:spcPts val="400"/>
              </a:spcBef>
              <a:spcAft>
                <a:spcPts val="1000"/>
              </a:spcAft>
              <a:defRPr sz="1800">
                <a:latin typeface="Open Sans Light"/>
              </a:defRPr>
            </a:pPr>
            <a:r>
              <a:t>  - handleRequest(request): boolean</a:t>
            </a:r>
          </a:p>
          <a:p>
            <a:pPr>
              <a:spcBef>
                <a:spcPts val="400"/>
              </a:spcBef>
              <a:spcAft>
                <a:spcPts val="1000"/>
              </a:spcAft>
              <a:defRPr sz="1800">
                <a:latin typeface="Open Sans Light"/>
              </a:defRPr>
            </a:pPr>
            <a:r>
              <a:t>  - setNext(handler): Handler</a:t>
            </a:r>
          </a:p>
          <a:p>
            <a:pPr>
              <a:spcBef>
                <a:spcPts val="400"/>
              </a:spcBef>
              <a:spcAft>
                <a:spcPts val="1000"/>
              </a:spcAft>
              <a:defRPr sz="1800">
                <a:latin typeface="Open Sans Light"/>
              </a:defRPr>
            </a:pPr>
            <a:r>
              <a:t>• Concrete Handlers:</a:t>
            </a:r>
          </a:p>
          <a:p>
            <a:pPr>
              <a:spcBef>
                <a:spcPts val="400"/>
              </a:spcBef>
              <a:spcAft>
                <a:spcPts val="1000"/>
              </a:spcAft>
              <a:defRPr sz="1800">
                <a:latin typeface="Open Sans Light"/>
              </a:defRPr>
            </a:pPr>
            <a:r>
              <a:t>  - Implementieren spezifische Logik</a:t>
            </a:r>
          </a:p>
          <a:p>
            <a:pPr>
              <a:spcBef>
                <a:spcPts val="400"/>
              </a:spcBef>
              <a:spcAft>
                <a:spcPts val="1000"/>
              </a:spcAft>
              <a:defRPr sz="1800">
                <a:latin typeface="Open Sans Light"/>
              </a:defRPr>
            </a:pPr>
            <a:r>
              <a:t>  - Entscheiden: bearbeiten oder weiterleiten</a:t>
            </a:r>
          </a:p>
          <a:p>
            <a:pPr>
              <a:spcBef>
                <a:spcPts val="400"/>
              </a:spcBef>
              <a:spcAft>
                <a:spcPts val="1000"/>
              </a:spcAft>
              <a:defRPr sz="1800">
                <a:latin typeface="Open Sans Light"/>
              </a:defRPr>
            </a:pPr>
            <a:r>
              <a:t>• Client:</a:t>
            </a:r>
          </a:p>
          <a:p>
            <a:pPr>
              <a:spcBef>
                <a:spcPts val="400"/>
              </a:spcBef>
              <a:spcAft>
                <a:spcPts val="1000"/>
              </a:spcAft>
              <a:defRPr sz="1800">
                <a:latin typeface="Open Sans Light"/>
              </a:defRPr>
            </a:pPr>
            <a:r>
              <a:t>  - Sendet Request an ersten Handler</a:t>
            </a:r>
          </a:p>
          <a:p>
            <a:pPr>
              <a:spcBef>
                <a:spcPts val="400"/>
              </a:spcBef>
              <a:spcAft>
                <a:spcPts val="1000"/>
              </a:spcAft>
              <a:defRPr sz="1800">
                <a:latin typeface="Open Sans Light"/>
              </a:defRPr>
            </a:pPr>
            <a:r>
              <a:t>  - Kennt nicht die Handler-Kette</a:t>
            </a:r>
          </a:p>
          <a:p>
            <a:pPr>
              <a:spcBef>
                <a:spcPts val="400"/>
              </a:spcBef>
              <a:spcAft>
                <a:spcPts val="1000"/>
              </a:spcAft>
              <a:defRPr sz="1800">
                <a:latin typeface="Open Sans Light"/>
              </a:defRPr>
            </a:pPr>
            <a:r>
              <a:t>• Chain Setup:</a:t>
            </a:r>
          </a:p>
          <a:p>
            <a:pPr>
              <a:spcBef>
                <a:spcPts val="400"/>
              </a:spcBef>
              <a:spcAft>
                <a:spcPts val="1000"/>
              </a:spcAft>
              <a:defRPr sz="1800">
                <a:latin typeface="Open Sans Light"/>
              </a:defRPr>
            </a:pPr>
            <a:r>
              <a:t>  - Handler werden verkettet</a:t>
            </a:r>
          </a:p>
          <a:p>
            <a:pPr>
              <a:spcBef>
                <a:spcPts val="400"/>
              </a:spcBef>
              <a:spcAft>
                <a:spcPts val="1000"/>
              </a:spcAft>
              <a:defRPr sz="1800">
                <a:latin typeface="Open Sans Light"/>
              </a:defRPr>
            </a:pPr>
            <a:r>
              <a:t>  - Dynamische Konfiguration möglich</a:t>
            </a:r>
          </a:p>
        </p:txBody>
      </p:sp>
    </p:spTree>
  </p:cSld>
  <p:clrMapOvr>
    <a:masterClrMapping/>
  </p:clrMapOvr>
</p:sld>
</file>

<file path=ppt/slides/slide7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rPr sz="3600" b="0">
                <a:solidFill>
                  <a:srgbClr val="444444"/>
                </a:solidFill>
                <a:latin typeface="Open Sans"/>
              </a:rPr>
              <a:t>Chain of Responsibility - Implementation</a:t>
            </a:r>
          </a:p>
        </p:txBody>
      </p:sp>
      <p:sp>
        <p:nvSpPr>
          <p:cNvPr id="3" name="Subtitle 2"/>
          <p:cNvSpPr>
            <a:spLocks noGrp="1"/>
          </p:cNvSpPr>
          <p:nvPr>
            <p:ph type="subTitle"/>
          </p:nvPr>
        </p:nvSpPr>
        <p:spPr/>
        <p:txBody>
          <a:bodyPr anchor="t" tIns="152400" bIns="152400" lIns="152400" rIns="152400"/>
          <a:lstStyle/>
          <a:p/>
          <a:p>
            <a:pPr>
              <a:spcBef>
                <a:spcPts val="0"/>
              </a:spcBef>
              <a:spcAft>
                <a:spcPts val="1000"/>
              </a:spcAft>
              <a:defRPr sz="1800">
                <a:latin typeface="Open Sans Light"/>
              </a:defRPr>
            </a:pPr>
            <a:r>
              <a:t>```java</a:t>
            </a:r>
          </a:p>
          <a:p>
            <a:pPr>
              <a:spcBef>
                <a:spcPts val="400"/>
              </a:spcBef>
              <a:spcAft>
                <a:spcPts val="1000"/>
              </a:spcAft>
              <a:defRPr sz="1800">
                <a:latin typeface="Open Sans Light"/>
              </a:defRPr>
            </a:pPr>
            <a:r>
              <a:t>// Handler Interface</a:t>
            </a:r>
          </a:p>
          <a:p>
            <a:pPr>
              <a:spcBef>
                <a:spcPts val="400"/>
              </a:spcBef>
              <a:spcAft>
                <a:spcPts val="1000"/>
              </a:spcAft>
              <a:defRPr sz="1800">
                <a:latin typeface="Open Sans Light"/>
              </a:defRPr>
            </a:pPr>
            <a:r>
              <a:t>interface SupportHandler {</a:t>
            </a:r>
          </a:p>
          <a:p>
            <a:pPr>
              <a:spcBef>
                <a:spcPts val="400"/>
              </a:spcBef>
              <a:spcAft>
                <a:spcPts val="1000"/>
              </a:spcAft>
              <a:defRPr sz="1800">
                <a:latin typeface="Open Sans Light"/>
              </a:defRPr>
            </a:pPr>
            <a:r>
              <a:t>    void setNext(SupportHandler handler);</a:t>
            </a:r>
          </a:p>
          <a:p>
            <a:pPr>
              <a:spcBef>
                <a:spcPts val="400"/>
              </a:spcBef>
              <a:spcAft>
                <a:spcPts val="1000"/>
              </a:spcAft>
              <a:defRPr sz="1800">
                <a:latin typeface="Open Sans Light"/>
              </a:defRPr>
            </a:pPr>
            <a:r>
              <a:t>    void handleTicket(SupportTicket ticket);</a:t>
            </a:r>
          </a:p>
          <a:p>
            <a:pPr>
              <a:spcBef>
                <a:spcPts val="400"/>
              </a:spcBef>
              <a:spcAft>
                <a:spcPts val="1000"/>
              </a:spcAft>
              <a:defRPr sz="1800">
                <a:latin typeface="Open Sans Light"/>
              </a:defRPr>
            </a:pPr>
            <a:r>
              <a:t>}</a:t>
            </a:r>
          </a:p>
          <a:p>
            <a:pPr>
              <a:spcBef>
                <a:spcPts val="400"/>
              </a:spcBef>
              <a:spcAft>
                <a:spcPts val="1000"/>
              </a:spcAft>
              <a:defRPr sz="1800">
                <a:latin typeface="Open Sans Light"/>
              </a:defRPr>
            </a:pPr>
          </a:p>
          <a:p>
            <a:pPr>
              <a:spcBef>
                <a:spcPts val="400"/>
              </a:spcBef>
              <a:spcAft>
                <a:spcPts val="1000"/>
              </a:spcAft>
              <a:defRPr sz="1800">
                <a:latin typeface="Open Sans Light"/>
              </a:defRPr>
            </a:pPr>
            <a:r>
              <a:t>// Base Handler</a:t>
            </a:r>
          </a:p>
          <a:p>
            <a:pPr>
              <a:spcBef>
                <a:spcPts val="400"/>
              </a:spcBef>
              <a:spcAft>
                <a:spcPts val="1000"/>
              </a:spcAft>
              <a:defRPr sz="1800">
                <a:latin typeface="Open Sans Light"/>
              </a:defRPr>
            </a:pPr>
            <a:r>
              <a:t>abstract class AbstractSupportHandler implements SupportHandler {</a:t>
            </a:r>
          </a:p>
          <a:p>
            <a:pPr>
              <a:spcBef>
                <a:spcPts val="400"/>
              </a:spcBef>
              <a:spcAft>
                <a:spcPts val="1000"/>
              </a:spcAft>
              <a:defRPr sz="1800">
                <a:latin typeface="Open Sans Light"/>
              </a:defRPr>
            </a:pPr>
            <a:r>
              <a:t>    private SupportHandler nextHandler;</a:t>
            </a:r>
          </a:p>
          <a:p>
            <a:pPr>
              <a:spcBef>
                <a:spcPts val="400"/>
              </a:spcBef>
              <a:spcAft>
                <a:spcPts val="1000"/>
              </a:spcAft>
              <a:defRPr sz="1800">
                <a:latin typeface="Open Sans Light"/>
              </a:defRPr>
            </a:pPr>
            <a:r>
              <a:t>    </a:t>
            </a:r>
          </a:p>
          <a:p>
            <a:pPr>
              <a:spcBef>
                <a:spcPts val="400"/>
              </a:spcBef>
              <a:spcAft>
                <a:spcPts val="1000"/>
              </a:spcAft>
              <a:defRPr sz="1800">
                <a:latin typeface="Open Sans Light"/>
              </a:defRPr>
            </a:pPr>
            <a:r>
              <a:t>    public void setNext(SupportHandler handler) {</a:t>
            </a:r>
          </a:p>
          <a:p>
            <a:pPr>
              <a:spcBef>
                <a:spcPts val="400"/>
              </a:spcBef>
              <a:spcAft>
                <a:spcPts val="1000"/>
              </a:spcAft>
              <a:defRPr sz="1800">
                <a:latin typeface="Open Sans Light"/>
              </a:defRPr>
            </a:pPr>
            <a:r>
              <a:t>        this.nextHandler = handler;</a:t>
            </a:r>
          </a:p>
          <a:p>
            <a:pPr>
              <a:spcBef>
                <a:spcPts val="400"/>
              </a:spcBef>
              <a:spcAft>
                <a:spcPts val="1000"/>
              </a:spcAft>
              <a:defRPr sz="1800">
                <a:latin typeface="Open Sans Light"/>
              </a:defRPr>
            </a:pPr>
            <a:r>
              <a:t>    }</a:t>
            </a:r>
          </a:p>
          <a:p>
            <a:pPr>
              <a:spcBef>
                <a:spcPts val="400"/>
              </a:spcBef>
              <a:spcAft>
                <a:spcPts val="1000"/>
              </a:spcAft>
              <a:defRPr sz="1800">
                <a:latin typeface="Open Sans Light"/>
              </a:defRPr>
            </a:pPr>
            <a:r>
              <a:t>    </a:t>
            </a:r>
          </a:p>
          <a:p>
            <a:pPr>
              <a:spcBef>
                <a:spcPts val="400"/>
              </a:spcBef>
              <a:spcAft>
                <a:spcPts val="1000"/>
              </a:spcAft>
              <a:defRPr sz="1800">
                <a:latin typeface="Open Sans Light"/>
              </a:defRPr>
            </a:pPr>
            <a:r>
              <a:t>    protected void forwardToNext(SupportTicket ticket) {</a:t>
            </a:r>
          </a:p>
          <a:p>
            <a:pPr>
              <a:spcBef>
                <a:spcPts val="400"/>
              </a:spcBef>
              <a:spcAft>
                <a:spcPts val="1000"/>
              </a:spcAft>
              <a:defRPr sz="1800">
                <a:latin typeface="Open Sans Light"/>
              </a:defRPr>
            </a:pPr>
            <a:r>
              <a:t>        if (nextHandler != null) {</a:t>
            </a:r>
          </a:p>
          <a:p>
            <a:pPr>
              <a:spcBef>
                <a:spcPts val="400"/>
              </a:spcBef>
              <a:spcAft>
                <a:spcPts val="1000"/>
              </a:spcAft>
              <a:defRPr sz="1800">
                <a:latin typeface="Open Sans Light"/>
              </a:defRPr>
            </a:pPr>
            <a:r>
              <a:t>            nextHandler.handleTicket(ticket);</a:t>
            </a:r>
          </a:p>
          <a:p>
            <a:pPr>
              <a:spcBef>
                <a:spcPts val="400"/>
              </a:spcBef>
              <a:spcAft>
                <a:spcPts val="1000"/>
              </a:spcAft>
              <a:defRPr sz="1800">
                <a:latin typeface="Open Sans Light"/>
              </a:defRPr>
            </a:pPr>
            <a:r>
              <a:t>        }</a:t>
            </a:r>
          </a:p>
          <a:p>
            <a:pPr>
              <a:spcBef>
                <a:spcPts val="400"/>
              </a:spcBef>
              <a:spcAft>
                <a:spcPts val="1000"/>
              </a:spcAft>
              <a:defRPr sz="1800">
                <a:latin typeface="Open Sans Light"/>
              </a:defRPr>
            </a:pPr>
            <a:r>
              <a:t>    }</a:t>
            </a:r>
          </a:p>
          <a:p>
            <a:pPr>
              <a:spcBef>
                <a:spcPts val="400"/>
              </a:spcBef>
              <a:spcAft>
                <a:spcPts val="1000"/>
              </a:spcAft>
              <a:defRPr sz="1800">
                <a:latin typeface="Open Sans Light"/>
              </a:defRPr>
            </a:pPr>
            <a:r>
              <a:t>}</a:t>
            </a:r>
          </a:p>
        </p:txBody>
      </p:sp>
    </p:spTree>
  </p:cSld>
  <p:clrMapOvr>
    <a:masterClrMapping/>
  </p:clrMapOvr>
</p:sld>
</file>

<file path=ppt/slides/slide7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rPr sz="3600" b="0">
                <a:solidFill>
                  <a:srgbClr val="444444"/>
                </a:solidFill>
                <a:latin typeface="Open Sans"/>
              </a:rPr>
              <a:t>Chain of Responsibility - Implementation</a:t>
            </a:r>
          </a:p>
        </p:txBody>
      </p:sp>
      <p:sp>
        <p:nvSpPr>
          <p:cNvPr id="3" name="Subtitle 2"/>
          <p:cNvSpPr>
            <a:spLocks noGrp="1"/>
          </p:cNvSpPr>
          <p:nvPr>
            <p:ph type="subTitle"/>
          </p:nvPr>
        </p:nvSpPr>
        <p:spPr/>
        <p:txBody>
          <a:bodyPr anchor="t" tIns="152400" bIns="152400" lIns="152400" rIns="152400"/>
          <a:lstStyle/>
          <a:p/>
          <a:p>
            <a:pPr>
              <a:spcBef>
                <a:spcPts val="0"/>
              </a:spcBef>
              <a:spcAft>
                <a:spcPts val="1000"/>
              </a:spcAft>
              <a:defRPr sz="1800">
                <a:latin typeface="Open Sans Light"/>
              </a:defRPr>
            </a:pPr>
            <a:r>
              <a:t>```java</a:t>
            </a:r>
          </a:p>
          <a:p>
            <a:pPr>
              <a:spcBef>
                <a:spcPts val="400"/>
              </a:spcBef>
              <a:spcAft>
                <a:spcPts val="1000"/>
              </a:spcAft>
              <a:defRPr sz="1800">
                <a:latin typeface="Open Sans Light"/>
              </a:defRPr>
            </a:pPr>
            <a:r>
              <a:t>// Handler Interface</a:t>
            </a:r>
          </a:p>
          <a:p>
            <a:pPr>
              <a:spcBef>
                <a:spcPts val="400"/>
              </a:spcBef>
              <a:spcAft>
                <a:spcPts val="1000"/>
              </a:spcAft>
              <a:defRPr sz="1800">
                <a:latin typeface="Open Sans Light"/>
              </a:defRPr>
            </a:pPr>
            <a:r>
              <a:t>interface SupportHandler {</a:t>
            </a:r>
          </a:p>
          <a:p>
            <a:pPr>
              <a:spcBef>
                <a:spcPts val="400"/>
              </a:spcBef>
              <a:spcAft>
                <a:spcPts val="1000"/>
              </a:spcAft>
              <a:defRPr sz="1800">
                <a:latin typeface="Open Sans Light"/>
              </a:defRPr>
            </a:pPr>
            <a:r>
              <a:t>    void setNext(SupportHandler handler);</a:t>
            </a:r>
          </a:p>
          <a:p>
            <a:pPr>
              <a:spcBef>
                <a:spcPts val="400"/>
              </a:spcBef>
              <a:spcAft>
                <a:spcPts val="1000"/>
              </a:spcAft>
              <a:defRPr sz="1800">
                <a:latin typeface="Open Sans Light"/>
              </a:defRPr>
            </a:pPr>
            <a:r>
              <a:t>    void handleTicket(SupportTicket ticket);</a:t>
            </a:r>
          </a:p>
          <a:p>
            <a:pPr>
              <a:spcBef>
                <a:spcPts val="400"/>
              </a:spcBef>
              <a:spcAft>
                <a:spcPts val="1000"/>
              </a:spcAft>
              <a:defRPr sz="1800">
                <a:latin typeface="Open Sans Light"/>
              </a:defRPr>
            </a:pPr>
            <a:r>
              <a:t>}</a:t>
            </a:r>
          </a:p>
          <a:p>
            <a:pPr>
              <a:spcBef>
                <a:spcPts val="400"/>
              </a:spcBef>
              <a:spcAft>
                <a:spcPts val="1000"/>
              </a:spcAft>
              <a:defRPr sz="1800">
                <a:latin typeface="Open Sans Light"/>
              </a:defRPr>
            </a:pPr>
          </a:p>
          <a:p>
            <a:pPr>
              <a:spcBef>
                <a:spcPts val="400"/>
              </a:spcBef>
              <a:spcAft>
                <a:spcPts val="1000"/>
              </a:spcAft>
              <a:defRPr sz="1800">
                <a:latin typeface="Open Sans Light"/>
              </a:defRPr>
            </a:pPr>
            <a:r>
              <a:t>// Base Handler</a:t>
            </a:r>
          </a:p>
          <a:p>
            <a:pPr>
              <a:spcBef>
                <a:spcPts val="400"/>
              </a:spcBef>
              <a:spcAft>
                <a:spcPts val="1000"/>
              </a:spcAft>
              <a:defRPr sz="1800">
                <a:latin typeface="Open Sans Light"/>
              </a:defRPr>
            </a:pPr>
            <a:r>
              <a:t>abstract class AbstractSupportHandler implements SupportHandler {</a:t>
            </a:r>
          </a:p>
          <a:p>
            <a:pPr>
              <a:spcBef>
                <a:spcPts val="400"/>
              </a:spcBef>
              <a:spcAft>
                <a:spcPts val="1000"/>
              </a:spcAft>
              <a:defRPr sz="1800">
                <a:latin typeface="Open Sans Light"/>
              </a:defRPr>
            </a:pPr>
            <a:r>
              <a:t>    private SupportHandler nextHandler;</a:t>
            </a:r>
          </a:p>
          <a:p>
            <a:pPr>
              <a:spcBef>
                <a:spcPts val="400"/>
              </a:spcBef>
              <a:spcAft>
                <a:spcPts val="1000"/>
              </a:spcAft>
              <a:defRPr sz="1800">
                <a:latin typeface="Open Sans Light"/>
              </a:defRPr>
            </a:pPr>
            <a:r>
              <a:t>    </a:t>
            </a:r>
          </a:p>
          <a:p>
            <a:pPr>
              <a:spcBef>
                <a:spcPts val="400"/>
              </a:spcBef>
              <a:spcAft>
                <a:spcPts val="1000"/>
              </a:spcAft>
              <a:defRPr sz="1800">
                <a:latin typeface="Open Sans Light"/>
              </a:defRPr>
            </a:pPr>
            <a:r>
              <a:t>    public void setNext(SupportHandler handler) {</a:t>
            </a:r>
          </a:p>
          <a:p>
            <a:pPr>
              <a:spcBef>
                <a:spcPts val="400"/>
              </a:spcBef>
              <a:spcAft>
                <a:spcPts val="1000"/>
              </a:spcAft>
              <a:defRPr sz="1800">
                <a:latin typeface="Open Sans Light"/>
              </a:defRPr>
            </a:pPr>
            <a:r>
              <a:t>        this.nextHandler = handler;</a:t>
            </a:r>
          </a:p>
          <a:p>
            <a:pPr>
              <a:spcBef>
                <a:spcPts val="400"/>
              </a:spcBef>
              <a:spcAft>
                <a:spcPts val="1000"/>
              </a:spcAft>
              <a:defRPr sz="1800">
                <a:latin typeface="Open Sans Light"/>
              </a:defRPr>
            </a:pPr>
            <a:r>
              <a:t>    }</a:t>
            </a:r>
          </a:p>
          <a:p>
            <a:pPr>
              <a:spcBef>
                <a:spcPts val="400"/>
              </a:spcBef>
              <a:spcAft>
                <a:spcPts val="1000"/>
              </a:spcAft>
              <a:defRPr sz="1800">
                <a:latin typeface="Open Sans Light"/>
              </a:defRPr>
            </a:pPr>
            <a:r>
              <a:t>    </a:t>
            </a:r>
          </a:p>
          <a:p>
            <a:pPr>
              <a:spcBef>
                <a:spcPts val="400"/>
              </a:spcBef>
              <a:spcAft>
                <a:spcPts val="1000"/>
              </a:spcAft>
              <a:defRPr sz="1800">
                <a:latin typeface="Open Sans Light"/>
              </a:defRPr>
            </a:pPr>
            <a:r>
              <a:t>    protected void forwardToNext(SupportTicket ticket) {</a:t>
            </a:r>
          </a:p>
          <a:p>
            <a:pPr>
              <a:spcBef>
                <a:spcPts val="400"/>
              </a:spcBef>
              <a:spcAft>
                <a:spcPts val="1000"/>
              </a:spcAft>
              <a:defRPr sz="1800">
                <a:latin typeface="Open Sans Light"/>
              </a:defRPr>
            </a:pPr>
            <a:r>
              <a:t>        if (nextHandler != null) {</a:t>
            </a:r>
          </a:p>
          <a:p>
            <a:pPr>
              <a:spcBef>
                <a:spcPts val="400"/>
              </a:spcBef>
              <a:spcAft>
                <a:spcPts val="1000"/>
              </a:spcAft>
              <a:defRPr sz="1800">
                <a:latin typeface="Open Sans Light"/>
              </a:defRPr>
            </a:pPr>
            <a:r>
              <a:t>            nextHandler.handleTicket(ticket);</a:t>
            </a:r>
          </a:p>
          <a:p>
            <a:pPr>
              <a:spcBef>
                <a:spcPts val="400"/>
              </a:spcBef>
              <a:spcAft>
                <a:spcPts val="1000"/>
              </a:spcAft>
              <a:defRPr sz="1800">
                <a:latin typeface="Open Sans Light"/>
              </a:defRPr>
            </a:pPr>
            <a:r>
              <a:t>        }</a:t>
            </a:r>
          </a:p>
          <a:p>
            <a:pPr>
              <a:spcBef>
                <a:spcPts val="400"/>
              </a:spcBef>
              <a:spcAft>
                <a:spcPts val="1000"/>
              </a:spcAft>
              <a:defRPr sz="1800">
                <a:latin typeface="Open Sans Light"/>
              </a:defRPr>
            </a:pPr>
            <a:r>
              <a:t>    }</a:t>
            </a:r>
          </a:p>
          <a:p>
            <a:pPr>
              <a:spcBef>
                <a:spcPts val="400"/>
              </a:spcBef>
              <a:spcAft>
                <a:spcPts val="1000"/>
              </a:spcAft>
              <a:defRPr sz="1800">
                <a:latin typeface="Open Sans Light"/>
              </a:defRPr>
            </a:pPr>
            <a:r>
              <a:t>}</a:t>
            </a:r>
          </a:p>
        </p:txBody>
      </p:sp>
    </p:spTree>
  </p:cSld>
  <p:clrMapOvr>
    <a:masterClrMapping/>
  </p:clrMapOvr>
</p:sld>
</file>

<file path=ppt/slides/slide7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rPr sz="3600" b="0">
                <a:solidFill>
                  <a:srgbClr val="444444"/>
                </a:solidFill>
                <a:latin typeface="Open Sans"/>
              </a:rPr>
              <a:t>Chain of Responsibility - Concrete Handlers</a:t>
            </a:r>
          </a:p>
        </p:txBody>
      </p:sp>
      <p:sp>
        <p:nvSpPr>
          <p:cNvPr id="3" name="Subtitle 2"/>
          <p:cNvSpPr>
            <a:spLocks noGrp="1"/>
          </p:cNvSpPr>
          <p:nvPr>
            <p:ph type="subTitle"/>
          </p:nvPr>
        </p:nvSpPr>
        <p:spPr/>
        <p:txBody>
          <a:bodyPr anchor="t" tIns="152400" bIns="152400" lIns="152400" rIns="152400"/>
          <a:lstStyle/>
          <a:p/>
          <a:p>
            <a:pPr>
              <a:spcBef>
                <a:spcPts val="0"/>
              </a:spcBef>
              <a:spcAft>
                <a:spcPts val="1000"/>
              </a:spcAft>
              <a:defRPr sz="1800">
                <a:latin typeface="Open Sans Light"/>
              </a:defRPr>
            </a:pPr>
            <a:r>
              <a:t>```java</a:t>
            </a:r>
          </a:p>
          <a:p>
            <a:pPr>
              <a:spcBef>
                <a:spcPts val="400"/>
              </a:spcBef>
              <a:spcAft>
                <a:spcPts val="1000"/>
              </a:spcAft>
              <a:defRPr sz="1800">
                <a:latin typeface="Open Sans Light"/>
              </a:defRPr>
            </a:pPr>
            <a:r>
              <a:t>class BasicSupportHandler extends AbstractSupportHandler {</a:t>
            </a:r>
          </a:p>
          <a:p>
            <a:pPr>
              <a:spcBef>
                <a:spcPts val="400"/>
              </a:spcBef>
              <a:spcAft>
                <a:spcPts val="1000"/>
              </a:spcAft>
              <a:defRPr sz="1800">
                <a:latin typeface="Open Sans Light"/>
              </a:defRPr>
            </a:pPr>
            <a:r>
              <a:t>    public void handleTicket(SupportTicket ticket) {</a:t>
            </a:r>
          </a:p>
          <a:p>
            <a:pPr>
              <a:spcBef>
                <a:spcPts val="400"/>
              </a:spcBef>
              <a:spcAft>
                <a:spcPts val="1000"/>
              </a:spcAft>
              <a:defRPr sz="1800">
                <a:latin typeface="Open Sans Light"/>
              </a:defRPr>
            </a:pPr>
            <a:r>
              <a:t>        if (ticket.getComplexity() == Complexity.BASIC) {</a:t>
            </a:r>
          </a:p>
          <a:p>
            <a:pPr>
              <a:spcBef>
                <a:spcPts val="400"/>
              </a:spcBef>
              <a:spcAft>
                <a:spcPts val="1000"/>
              </a:spcAft>
              <a:defRPr sz="1800">
                <a:latin typeface="Open Sans Light"/>
              </a:defRPr>
            </a:pPr>
            <a:r>
              <a:t>            System.out.println("Basic Support: " + ticket.getIssue());</a:t>
            </a:r>
          </a:p>
          <a:p>
            <a:pPr>
              <a:spcBef>
                <a:spcPts val="400"/>
              </a:spcBef>
              <a:spcAft>
                <a:spcPts val="1000"/>
              </a:spcAft>
              <a:defRPr sz="1800">
                <a:latin typeface="Open Sans Light"/>
              </a:defRPr>
            </a:pPr>
            <a:r>
              <a:t>            ticket.resolve("Standard solution applied");</a:t>
            </a:r>
          </a:p>
          <a:p>
            <a:pPr>
              <a:spcBef>
                <a:spcPts val="400"/>
              </a:spcBef>
              <a:spcAft>
                <a:spcPts val="1000"/>
              </a:spcAft>
              <a:defRPr sz="1800">
                <a:latin typeface="Open Sans Light"/>
              </a:defRPr>
            </a:pPr>
            <a:r>
              <a:t>        } else {</a:t>
            </a:r>
          </a:p>
          <a:p>
            <a:pPr>
              <a:spcBef>
                <a:spcPts val="400"/>
              </a:spcBef>
              <a:spcAft>
                <a:spcPts val="1000"/>
              </a:spcAft>
              <a:defRPr sz="1800">
                <a:latin typeface="Open Sans Light"/>
              </a:defRPr>
            </a:pPr>
            <a:r>
              <a:t>            forwardToNext(ticket);</a:t>
            </a:r>
          </a:p>
          <a:p>
            <a:pPr>
              <a:spcBef>
                <a:spcPts val="400"/>
              </a:spcBef>
              <a:spcAft>
                <a:spcPts val="1000"/>
              </a:spcAft>
              <a:defRPr sz="1800">
                <a:latin typeface="Open Sans Light"/>
              </a:defRPr>
            </a:pPr>
            <a:r>
              <a:t>        }</a:t>
            </a:r>
          </a:p>
          <a:p>
            <a:pPr>
              <a:spcBef>
                <a:spcPts val="400"/>
              </a:spcBef>
              <a:spcAft>
                <a:spcPts val="1000"/>
              </a:spcAft>
              <a:defRPr sz="1800">
                <a:latin typeface="Open Sans Light"/>
              </a:defRPr>
            </a:pPr>
            <a:r>
              <a:t>    }</a:t>
            </a:r>
          </a:p>
          <a:p>
            <a:pPr>
              <a:spcBef>
                <a:spcPts val="400"/>
              </a:spcBef>
              <a:spcAft>
                <a:spcPts val="1000"/>
              </a:spcAft>
              <a:defRPr sz="1800">
                <a:latin typeface="Open Sans Light"/>
              </a:defRPr>
            </a:pPr>
            <a:r>
              <a:t>}</a:t>
            </a:r>
          </a:p>
          <a:p>
            <a:pPr>
              <a:spcBef>
                <a:spcPts val="400"/>
              </a:spcBef>
              <a:spcAft>
                <a:spcPts val="1000"/>
              </a:spcAft>
              <a:defRPr sz="1800">
                <a:latin typeface="Open Sans Light"/>
              </a:defRPr>
            </a:pPr>
          </a:p>
          <a:p>
            <a:pPr>
              <a:spcBef>
                <a:spcPts val="400"/>
              </a:spcBef>
              <a:spcAft>
                <a:spcPts val="1000"/>
              </a:spcAft>
              <a:defRPr sz="1800">
                <a:latin typeface="Open Sans Light"/>
              </a:defRPr>
            </a:pPr>
            <a:r>
              <a:t>class TechnicalSupportHandler extends AbstractSupportHandler {</a:t>
            </a:r>
          </a:p>
          <a:p>
            <a:pPr>
              <a:spcBef>
                <a:spcPts val="400"/>
              </a:spcBef>
              <a:spcAft>
                <a:spcPts val="1000"/>
              </a:spcAft>
              <a:defRPr sz="1800">
                <a:latin typeface="Open Sans Light"/>
              </a:defRPr>
            </a:pPr>
            <a:r>
              <a:t>    public void handleTicket(SupportTicket ticket) {</a:t>
            </a:r>
          </a:p>
          <a:p>
            <a:pPr>
              <a:spcBef>
                <a:spcPts val="400"/>
              </a:spcBef>
              <a:spcAft>
                <a:spcPts val="1000"/>
              </a:spcAft>
              <a:defRPr sz="1800">
                <a:latin typeface="Open Sans Light"/>
              </a:defRPr>
            </a:pPr>
            <a:r>
              <a:t>        if (ticket.getComplexity() == Complexity.TECHNICAL) {</a:t>
            </a:r>
          </a:p>
          <a:p>
            <a:pPr>
              <a:spcBef>
                <a:spcPts val="400"/>
              </a:spcBef>
              <a:spcAft>
                <a:spcPts val="1000"/>
              </a:spcAft>
              <a:defRPr sz="1800">
                <a:latin typeface="Open Sans Light"/>
              </a:defRPr>
            </a:pPr>
            <a:r>
              <a:t>            System.out.println("Technical Support: " + ticket.getIssue());</a:t>
            </a:r>
          </a:p>
          <a:p>
            <a:pPr>
              <a:spcBef>
                <a:spcPts val="400"/>
              </a:spcBef>
              <a:spcAft>
                <a:spcPts val="1000"/>
              </a:spcAft>
              <a:defRPr sz="1800">
                <a:latin typeface="Open Sans Light"/>
              </a:defRPr>
            </a:pPr>
            <a:r>
              <a:t>            ticket.resolve("Technical analysis completed");</a:t>
            </a:r>
          </a:p>
          <a:p>
            <a:pPr>
              <a:spcBef>
                <a:spcPts val="400"/>
              </a:spcBef>
              <a:spcAft>
                <a:spcPts val="1000"/>
              </a:spcAft>
              <a:defRPr sz="1800">
                <a:latin typeface="Open Sans Light"/>
              </a:defRPr>
            </a:pPr>
            <a:r>
              <a:t>        } else {</a:t>
            </a:r>
          </a:p>
          <a:p>
            <a:pPr>
              <a:spcBef>
                <a:spcPts val="400"/>
              </a:spcBef>
              <a:spcAft>
                <a:spcPts val="1000"/>
              </a:spcAft>
              <a:defRPr sz="1800">
                <a:latin typeface="Open Sans Light"/>
              </a:defRPr>
            </a:pPr>
            <a:r>
              <a:t>            forwardToNext(ticket);</a:t>
            </a:r>
          </a:p>
          <a:p>
            <a:pPr>
              <a:spcBef>
                <a:spcPts val="400"/>
              </a:spcBef>
              <a:spcAft>
                <a:spcPts val="1000"/>
              </a:spcAft>
              <a:defRPr sz="1800">
                <a:latin typeface="Open Sans Light"/>
              </a:defRPr>
            </a:pPr>
            <a:r>
              <a:t>        }</a:t>
            </a:r>
          </a:p>
          <a:p>
            <a:pPr>
              <a:spcBef>
                <a:spcPts val="400"/>
              </a:spcBef>
              <a:spcAft>
                <a:spcPts val="1000"/>
              </a:spcAft>
              <a:defRPr sz="1800">
                <a:latin typeface="Open Sans Light"/>
              </a:defRPr>
            </a:pPr>
            <a:r>
              <a:t>    }</a:t>
            </a:r>
          </a:p>
          <a:p>
            <a:pPr>
              <a:spcBef>
                <a:spcPts val="400"/>
              </a:spcBef>
              <a:spcAft>
                <a:spcPts val="1000"/>
              </a:spcAft>
              <a:defRPr sz="1800">
                <a:latin typeface="Open Sans Light"/>
              </a:defRPr>
            </a:pPr>
            <a:r>
              <a:t>}</a:t>
            </a:r>
          </a:p>
        </p:txBody>
      </p:sp>
    </p:spTree>
  </p:cSld>
  <p:clrMapOvr>
    <a:masterClrMapping/>
  </p:clrMapOvr>
</p:sld>
</file>

<file path=ppt/slides/slide7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rPr sz="3600" b="0">
                <a:solidFill>
                  <a:srgbClr val="444444"/>
                </a:solidFill>
                <a:latin typeface="Open Sans"/>
              </a:rPr>
              <a:t>Chain of Responsibility - Concrete Handlers</a:t>
            </a:r>
          </a:p>
        </p:txBody>
      </p:sp>
      <p:sp>
        <p:nvSpPr>
          <p:cNvPr id="3" name="Subtitle 2"/>
          <p:cNvSpPr>
            <a:spLocks noGrp="1"/>
          </p:cNvSpPr>
          <p:nvPr>
            <p:ph type="subTitle"/>
          </p:nvPr>
        </p:nvSpPr>
        <p:spPr/>
        <p:txBody>
          <a:bodyPr anchor="t" tIns="152400" bIns="152400" lIns="152400" rIns="152400"/>
          <a:lstStyle/>
          <a:p/>
          <a:p>
            <a:pPr>
              <a:spcBef>
                <a:spcPts val="0"/>
              </a:spcBef>
              <a:spcAft>
                <a:spcPts val="1000"/>
              </a:spcAft>
              <a:defRPr sz="1800">
                <a:latin typeface="Open Sans Light"/>
              </a:defRPr>
            </a:pPr>
            <a:r>
              <a:t>```java</a:t>
            </a:r>
          </a:p>
          <a:p>
            <a:pPr>
              <a:spcBef>
                <a:spcPts val="400"/>
              </a:spcBef>
              <a:spcAft>
                <a:spcPts val="1000"/>
              </a:spcAft>
              <a:defRPr sz="1800">
                <a:latin typeface="Open Sans Light"/>
              </a:defRPr>
            </a:pPr>
            <a:r>
              <a:t>class BasicSupportHandler extends AbstractSupportHandler {</a:t>
            </a:r>
          </a:p>
          <a:p>
            <a:pPr>
              <a:spcBef>
                <a:spcPts val="400"/>
              </a:spcBef>
              <a:spcAft>
                <a:spcPts val="1000"/>
              </a:spcAft>
              <a:defRPr sz="1800">
                <a:latin typeface="Open Sans Light"/>
              </a:defRPr>
            </a:pPr>
            <a:r>
              <a:t>    public void handleTicket(SupportTicket ticket) {</a:t>
            </a:r>
          </a:p>
          <a:p>
            <a:pPr>
              <a:spcBef>
                <a:spcPts val="400"/>
              </a:spcBef>
              <a:spcAft>
                <a:spcPts val="1000"/>
              </a:spcAft>
              <a:defRPr sz="1800">
                <a:latin typeface="Open Sans Light"/>
              </a:defRPr>
            </a:pPr>
            <a:r>
              <a:t>        if (ticket.getComplexity() == Complexity.BASIC) {</a:t>
            </a:r>
          </a:p>
          <a:p>
            <a:pPr>
              <a:spcBef>
                <a:spcPts val="400"/>
              </a:spcBef>
              <a:spcAft>
                <a:spcPts val="1000"/>
              </a:spcAft>
              <a:defRPr sz="1800">
                <a:latin typeface="Open Sans Light"/>
              </a:defRPr>
            </a:pPr>
            <a:r>
              <a:t>            System.out.println("Basic Support: " + ticket.getIssue());</a:t>
            </a:r>
          </a:p>
          <a:p>
            <a:pPr>
              <a:spcBef>
                <a:spcPts val="400"/>
              </a:spcBef>
              <a:spcAft>
                <a:spcPts val="1000"/>
              </a:spcAft>
              <a:defRPr sz="1800">
                <a:latin typeface="Open Sans Light"/>
              </a:defRPr>
            </a:pPr>
            <a:r>
              <a:t>            ticket.resolve("Standard solution applied");</a:t>
            </a:r>
          </a:p>
          <a:p>
            <a:pPr>
              <a:spcBef>
                <a:spcPts val="400"/>
              </a:spcBef>
              <a:spcAft>
                <a:spcPts val="1000"/>
              </a:spcAft>
              <a:defRPr sz="1800">
                <a:latin typeface="Open Sans Light"/>
              </a:defRPr>
            </a:pPr>
            <a:r>
              <a:t>        } else {</a:t>
            </a:r>
          </a:p>
          <a:p>
            <a:pPr>
              <a:spcBef>
                <a:spcPts val="400"/>
              </a:spcBef>
              <a:spcAft>
                <a:spcPts val="1000"/>
              </a:spcAft>
              <a:defRPr sz="1800">
                <a:latin typeface="Open Sans Light"/>
              </a:defRPr>
            </a:pPr>
            <a:r>
              <a:t>            forwardToNext(ticket);</a:t>
            </a:r>
          </a:p>
          <a:p>
            <a:pPr>
              <a:spcBef>
                <a:spcPts val="400"/>
              </a:spcBef>
              <a:spcAft>
                <a:spcPts val="1000"/>
              </a:spcAft>
              <a:defRPr sz="1800">
                <a:latin typeface="Open Sans Light"/>
              </a:defRPr>
            </a:pPr>
            <a:r>
              <a:t>        }</a:t>
            </a:r>
          </a:p>
          <a:p>
            <a:pPr>
              <a:spcBef>
                <a:spcPts val="400"/>
              </a:spcBef>
              <a:spcAft>
                <a:spcPts val="1000"/>
              </a:spcAft>
              <a:defRPr sz="1800">
                <a:latin typeface="Open Sans Light"/>
              </a:defRPr>
            </a:pPr>
            <a:r>
              <a:t>    }</a:t>
            </a:r>
          </a:p>
          <a:p>
            <a:pPr>
              <a:spcBef>
                <a:spcPts val="400"/>
              </a:spcBef>
              <a:spcAft>
                <a:spcPts val="1000"/>
              </a:spcAft>
              <a:defRPr sz="1800">
                <a:latin typeface="Open Sans Light"/>
              </a:defRPr>
            </a:pPr>
            <a:r>
              <a:t>}</a:t>
            </a:r>
          </a:p>
          <a:p>
            <a:pPr>
              <a:spcBef>
                <a:spcPts val="400"/>
              </a:spcBef>
              <a:spcAft>
                <a:spcPts val="1000"/>
              </a:spcAft>
              <a:defRPr sz="1800">
                <a:latin typeface="Open Sans Light"/>
              </a:defRPr>
            </a:pPr>
          </a:p>
          <a:p>
            <a:pPr>
              <a:spcBef>
                <a:spcPts val="400"/>
              </a:spcBef>
              <a:spcAft>
                <a:spcPts val="1000"/>
              </a:spcAft>
              <a:defRPr sz="1800">
                <a:latin typeface="Open Sans Light"/>
              </a:defRPr>
            </a:pPr>
            <a:r>
              <a:t>class TechnicalSupportHandler extends AbstractSupportHandler {</a:t>
            </a:r>
          </a:p>
          <a:p>
            <a:pPr>
              <a:spcBef>
                <a:spcPts val="400"/>
              </a:spcBef>
              <a:spcAft>
                <a:spcPts val="1000"/>
              </a:spcAft>
              <a:defRPr sz="1800">
                <a:latin typeface="Open Sans Light"/>
              </a:defRPr>
            </a:pPr>
            <a:r>
              <a:t>    public void handleTicket(SupportTicket ticket) {</a:t>
            </a:r>
          </a:p>
          <a:p>
            <a:pPr>
              <a:spcBef>
                <a:spcPts val="400"/>
              </a:spcBef>
              <a:spcAft>
                <a:spcPts val="1000"/>
              </a:spcAft>
              <a:defRPr sz="1800">
                <a:latin typeface="Open Sans Light"/>
              </a:defRPr>
            </a:pPr>
            <a:r>
              <a:t>        if (ticket.getComplexity() == Complexity.TECHNICAL) {</a:t>
            </a:r>
          </a:p>
          <a:p>
            <a:pPr>
              <a:spcBef>
                <a:spcPts val="400"/>
              </a:spcBef>
              <a:spcAft>
                <a:spcPts val="1000"/>
              </a:spcAft>
              <a:defRPr sz="1800">
                <a:latin typeface="Open Sans Light"/>
              </a:defRPr>
            </a:pPr>
            <a:r>
              <a:t>            System.out.println("Technical Support: " + ticket.getIssue());</a:t>
            </a:r>
          </a:p>
          <a:p>
            <a:pPr>
              <a:spcBef>
                <a:spcPts val="400"/>
              </a:spcBef>
              <a:spcAft>
                <a:spcPts val="1000"/>
              </a:spcAft>
              <a:defRPr sz="1800">
                <a:latin typeface="Open Sans Light"/>
              </a:defRPr>
            </a:pPr>
            <a:r>
              <a:t>            ticket.resolve("Technical analysis completed");</a:t>
            </a:r>
          </a:p>
          <a:p>
            <a:pPr>
              <a:spcBef>
                <a:spcPts val="400"/>
              </a:spcBef>
              <a:spcAft>
                <a:spcPts val="1000"/>
              </a:spcAft>
              <a:defRPr sz="1800">
                <a:latin typeface="Open Sans Light"/>
              </a:defRPr>
            </a:pPr>
            <a:r>
              <a:t>        } else {</a:t>
            </a:r>
          </a:p>
          <a:p>
            <a:pPr>
              <a:spcBef>
                <a:spcPts val="400"/>
              </a:spcBef>
              <a:spcAft>
                <a:spcPts val="1000"/>
              </a:spcAft>
              <a:defRPr sz="1800">
                <a:latin typeface="Open Sans Light"/>
              </a:defRPr>
            </a:pPr>
            <a:r>
              <a:t>            forwardToNext(ticket);</a:t>
            </a:r>
          </a:p>
          <a:p>
            <a:pPr>
              <a:spcBef>
                <a:spcPts val="400"/>
              </a:spcBef>
              <a:spcAft>
                <a:spcPts val="1000"/>
              </a:spcAft>
              <a:defRPr sz="1800">
                <a:latin typeface="Open Sans Light"/>
              </a:defRPr>
            </a:pPr>
            <a:r>
              <a:t>        }</a:t>
            </a:r>
          </a:p>
          <a:p>
            <a:pPr>
              <a:spcBef>
                <a:spcPts val="400"/>
              </a:spcBef>
              <a:spcAft>
                <a:spcPts val="1000"/>
              </a:spcAft>
              <a:defRPr sz="1800">
                <a:latin typeface="Open Sans Light"/>
              </a:defRPr>
            </a:pPr>
            <a:r>
              <a:t>    }</a:t>
            </a:r>
          </a:p>
          <a:p>
            <a:pPr>
              <a:spcBef>
                <a:spcPts val="400"/>
              </a:spcBef>
              <a:spcAft>
                <a:spcPts val="1000"/>
              </a:spcAft>
              <a:defRPr sz="1800">
                <a:latin typeface="Open Sans Light"/>
              </a:defRPr>
            </a:pPr>
            <a:r>
              <a:t>}</a:t>
            </a:r>
          </a:p>
        </p:txBody>
      </p:sp>
    </p:spTree>
  </p:cSld>
  <p:clrMapOvr>
    <a:masterClrMapping/>
  </p:clrMapOvr>
</p:sld>
</file>

<file path=ppt/slides/slide7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rPr sz="3600" b="0">
                <a:solidFill>
                  <a:srgbClr val="444444"/>
                </a:solidFill>
                <a:latin typeface="Open Sans"/>
              </a:rPr>
              <a:t>Command Pattern - Problem</a:t>
            </a:r>
          </a:p>
        </p:txBody>
      </p:sp>
      <p:sp>
        <p:nvSpPr>
          <p:cNvPr id="3" name="Subtitle 2"/>
          <p:cNvSpPr>
            <a:spLocks noGrp="1"/>
          </p:cNvSpPr>
          <p:nvPr>
            <p:ph type="subTitle"/>
          </p:nvPr>
        </p:nvSpPr>
        <p:spPr/>
        <p:txBody>
          <a:bodyPr anchor="t" tIns="152400" bIns="152400" lIns="152400" rIns="152400"/>
          <a:lstStyle/>
          <a:p/>
          <a:p>
            <a:pPr>
              <a:spcBef>
                <a:spcPts val="0"/>
              </a:spcBef>
              <a:spcAft>
                <a:spcPts val="1000"/>
              </a:spcAft>
              <a:defRPr sz="1800">
                <a:latin typeface="Open Sans Light"/>
              </a:defRPr>
            </a:pPr>
            <a:r>
              <a:t>• Problem: Operationen als Objekte behandeln</a:t>
            </a:r>
          </a:p>
          <a:p>
            <a:pPr>
              <a:spcBef>
                <a:spcPts val="400"/>
              </a:spcBef>
              <a:spcAft>
                <a:spcPts val="1000"/>
              </a:spcAft>
              <a:defRPr sz="1800">
                <a:latin typeface="Open Sans Light"/>
              </a:defRPr>
            </a:pPr>
            <a:r>
              <a:t>• Use Cases:</a:t>
            </a:r>
          </a:p>
          <a:p>
            <a:pPr>
              <a:spcBef>
                <a:spcPts val="400"/>
              </a:spcBef>
              <a:spcAft>
                <a:spcPts val="1000"/>
              </a:spcAft>
              <a:defRPr sz="1800">
                <a:latin typeface="Open Sans Light"/>
              </a:defRPr>
            </a:pPr>
            <a:r>
              <a:t>  - Undo/Redo Funktionalität</a:t>
            </a:r>
          </a:p>
          <a:p>
            <a:pPr>
              <a:spcBef>
                <a:spcPts val="400"/>
              </a:spcBef>
              <a:spcAft>
                <a:spcPts val="1000"/>
              </a:spcAft>
              <a:defRPr sz="1800">
                <a:latin typeface="Open Sans Light"/>
              </a:defRPr>
            </a:pPr>
            <a:r>
              <a:t>  - Makro-Aufzeichnung</a:t>
            </a:r>
          </a:p>
          <a:p>
            <a:pPr>
              <a:spcBef>
                <a:spcPts val="400"/>
              </a:spcBef>
              <a:spcAft>
                <a:spcPts val="1000"/>
              </a:spcAft>
              <a:defRPr sz="1800">
                <a:latin typeface="Open Sans Light"/>
              </a:defRPr>
            </a:pPr>
            <a:r>
              <a:t>  - Queuing und Scheduling</a:t>
            </a:r>
          </a:p>
          <a:p>
            <a:pPr>
              <a:spcBef>
                <a:spcPts val="400"/>
              </a:spcBef>
              <a:spcAft>
                <a:spcPts val="1000"/>
              </a:spcAft>
              <a:defRPr sz="1800">
                <a:latin typeface="Open Sans Light"/>
              </a:defRPr>
            </a:pPr>
            <a:r>
              <a:t>  - Transaction-ähnliches Verhalten</a:t>
            </a:r>
          </a:p>
          <a:p>
            <a:pPr>
              <a:spcBef>
                <a:spcPts val="400"/>
              </a:spcBef>
              <a:spcAft>
                <a:spcPts val="1000"/>
              </a:spcAft>
              <a:defRPr sz="1800">
                <a:latin typeface="Open Sans Light"/>
              </a:defRPr>
            </a:pPr>
            <a:r>
              <a:t>• Herausforderungen:</a:t>
            </a:r>
          </a:p>
          <a:p>
            <a:pPr>
              <a:spcBef>
                <a:spcPts val="400"/>
              </a:spcBef>
              <a:spcAft>
                <a:spcPts val="1000"/>
              </a:spcAft>
              <a:defRPr sz="1800">
                <a:latin typeface="Open Sans Light"/>
              </a:defRPr>
            </a:pPr>
            <a:r>
              <a:t>  - Direkte Methodenaufrufe sind nicht umkehrbar</a:t>
            </a:r>
          </a:p>
          <a:p>
            <a:pPr>
              <a:spcBef>
                <a:spcPts val="400"/>
              </a:spcBef>
              <a:spcAft>
                <a:spcPts val="1000"/>
              </a:spcAft>
              <a:defRPr sz="1800">
                <a:latin typeface="Open Sans Light"/>
              </a:defRPr>
            </a:pPr>
            <a:r>
              <a:t>  - Operationen können nicht gespeichert werden</a:t>
            </a:r>
          </a:p>
          <a:p>
            <a:pPr>
              <a:spcBef>
                <a:spcPts val="400"/>
              </a:spcBef>
              <a:spcAft>
                <a:spcPts val="1000"/>
              </a:spcAft>
              <a:defRPr sz="1800">
                <a:latin typeface="Open Sans Light"/>
              </a:defRPr>
            </a:pPr>
            <a:r>
              <a:t>  - Keine parametrisierbare Ausführung</a:t>
            </a:r>
          </a:p>
        </p:txBody>
      </p:sp>
    </p:spTree>
  </p:cSld>
  <p:clrMapOvr>
    <a:masterClrMapping/>
  </p:clrMapOvr>
</p:sld>
</file>

<file path=ppt/slides/slide7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rPr sz="3600" b="0">
                <a:solidFill>
                  <a:srgbClr val="444444"/>
                </a:solidFill>
                <a:latin typeface="Open Sans"/>
              </a:rPr>
              <a:t>Command Pattern - Problem</a:t>
            </a:r>
          </a:p>
        </p:txBody>
      </p:sp>
      <p:sp>
        <p:nvSpPr>
          <p:cNvPr id="3" name="Subtitle 2"/>
          <p:cNvSpPr>
            <a:spLocks noGrp="1"/>
          </p:cNvSpPr>
          <p:nvPr>
            <p:ph type="subTitle"/>
          </p:nvPr>
        </p:nvSpPr>
        <p:spPr/>
        <p:txBody>
          <a:bodyPr anchor="t" tIns="152400" bIns="152400" lIns="152400" rIns="152400"/>
          <a:lstStyle/>
          <a:p/>
          <a:p>
            <a:pPr>
              <a:spcBef>
                <a:spcPts val="0"/>
              </a:spcBef>
              <a:spcAft>
                <a:spcPts val="1000"/>
              </a:spcAft>
              <a:defRPr sz="1800">
                <a:latin typeface="Open Sans Light"/>
              </a:defRPr>
            </a:pPr>
            <a:r>
              <a:t>• Problem: Operationen als Objekte behandeln</a:t>
            </a:r>
          </a:p>
          <a:p>
            <a:pPr>
              <a:spcBef>
                <a:spcPts val="400"/>
              </a:spcBef>
              <a:spcAft>
                <a:spcPts val="1000"/>
              </a:spcAft>
              <a:defRPr sz="1800">
                <a:latin typeface="Open Sans Light"/>
              </a:defRPr>
            </a:pPr>
            <a:r>
              <a:t>• Use Cases:</a:t>
            </a:r>
          </a:p>
          <a:p>
            <a:pPr>
              <a:spcBef>
                <a:spcPts val="400"/>
              </a:spcBef>
              <a:spcAft>
                <a:spcPts val="1000"/>
              </a:spcAft>
              <a:defRPr sz="1800">
                <a:latin typeface="Open Sans Light"/>
              </a:defRPr>
            </a:pPr>
            <a:r>
              <a:t>  - Undo/Redo Funktionalität</a:t>
            </a:r>
          </a:p>
          <a:p>
            <a:pPr>
              <a:spcBef>
                <a:spcPts val="400"/>
              </a:spcBef>
              <a:spcAft>
                <a:spcPts val="1000"/>
              </a:spcAft>
              <a:defRPr sz="1800">
                <a:latin typeface="Open Sans Light"/>
              </a:defRPr>
            </a:pPr>
            <a:r>
              <a:t>  - Makro-Aufzeichnung</a:t>
            </a:r>
          </a:p>
          <a:p>
            <a:pPr>
              <a:spcBef>
                <a:spcPts val="400"/>
              </a:spcBef>
              <a:spcAft>
                <a:spcPts val="1000"/>
              </a:spcAft>
              <a:defRPr sz="1800">
                <a:latin typeface="Open Sans Light"/>
              </a:defRPr>
            </a:pPr>
            <a:r>
              <a:t>  - Queuing und Scheduling</a:t>
            </a:r>
          </a:p>
          <a:p>
            <a:pPr>
              <a:spcBef>
                <a:spcPts val="400"/>
              </a:spcBef>
              <a:spcAft>
                <a:spcPts val="1000"/>
              </a:spcAft>
              <a:defRPr sz="1800">
                <a:latin typeface="Open Sans Light"/>
              </a:defRPr>
            </a:pPr>
            <a:r>
              <a:t>  - Transaction-ähnliches Verhalten</a:t>
            </a:r>
          </a:p>
          <a:p>
            <a:pPr>
              <a:spcBef>
                <a:spcPts val="400"/>
              </a:spcBef>
              <a:spcAft>
                <a:spcPts val="1000"/>
              </a:spcAft>
              <a:defRPr sz="1800">
                <a:latin typeface="Open Sans Light"/>
              </a:defRPr>
            </a:pPr>
            <a:r>
              <a:t>• Herausforderungen:</a:t>
            </a:r>
          </a:p>
          <a:p>
            <a:pPr>
              <a:spcBef>
                <a:spcPts val="400"/>
              </a:spcBef>
              <a:spcAft>
                <a:spcPts val="1000"/>
              </a:spcAft>
              <a:defRPr sz="1800">
                <a:latin typeface="Open Sans Light"/>
              </a:defRPr>
            </a:pPr>
            <a:r>
              <a:t>  - Direkte Methodenaufrufe sind nicht umkehrbar</a:t>
            </a:r>
          </a:p>
          <a:p>
            <a:pPr>
              <a:spcBef>
                <a:spcPts val="400"/>
              </a:spcBef>
              <a:spcAft>
                <a:spcPts val="1000"/>
              </a:spcAft>
              <a:defRPr sz="1800">
                <a:latin typeface="Open Sans Light"/>
              </a:defRPr>
            </a:pPr>
            <a:r>
              <a:t>  - Operationen können nicht gespeichert werden</a:t>
            </a:r>
          </a:p>
          <a:p>
            <a:pPr>
              <a:spcBef>
                <a:spcPts val="400"/>
              </a:spcBef>
              <a:spcAft>
                <a:spcPts val="1000"/>
              </a:spcAft>
              <a:defRPr sz="1800">
                <a:latin typeface="Open Sans Light"/>
              </a:defRPr>
            </a:pPr>
            <a:r>
              <a:t>  - Keine parametrisierbare Ausführung</a:t>
            </a:r>
          </a:p>
        </p:txBody>
      </p:sp>
    </p:spTree>
  </p:cSld>
  <p:clrMapOvr>
    <a:masterClrMapping/>
  </p:clrMapOvr>
</p:sld>
</file>

<file path=ppt/slides/slide7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rPr sz="3600" b="0">
                <a:solidFill>
                  <a:srgbClr val="444444"/>
                </a:solidFill>
                <a:latin typeface="Open Sans"/>
              </a:rPr>
              <a:t>Command Pattern - Struktur</a:t>
            </a:r>
          </a:p>
        </p:txBody>
      </p:sp>
      <p:sp>
        <p:nvSpPr>
          <p:cNvPr id="3" name="Subtitle 2"/>
          <p:cNvSpPr>
            <a:spLocks noGrp="1"/>
          </p:cNvSpPr>
          <p:nvPr>
            <p:ph type="subTitle"/>
          </p:nvPr>
        </p:nvSpPr>
        <p:spPr/>
        <p:txBody>
          <a:bodyPr anchor="t" tIns="152400" bIns="152400" lIns="152400" rIns="152400"/>
          <a:lstStyle/>
          <a:p/>
          <a:p>
            <a:pPr>
              <a:spcBef>
                <a:spcPts val="0"/>
              </a:spcBef>
              <a:spcAft>
                <a:spcPts val="1000"/>
              </a:spcAft>
              <a:defRPr sz="1800">
                <a:latin typeface="Open Sans Light"/>
              </a:defRPr>
            </a:pPr>
            <a:r>
              <a:t>• Command Interface:</a:t>
            </a:r>
          </a:p>
          <a:p>
            <a:pPr>
              <a:spcBef>
                <a:spcPts val="400"/>
              </a:spcBef>
              <a:spcAft>
                <a:spcPts val="1000"/>
              </a:spcAft>
              <a:defRPr sz="1800">
                <a:latin typeface="Open Sans Light"/>
              </a:defRPr>
            </a:pPr>
            <a:r>
              <a:t>  - execute(): void</a:t>
            </a:r>
          </a:p>
          <a:p>
            <a:pPr>
              <a:spcBef>
                <a:spcPts val="400"/>
              </a:spcBef>
              <a:spcAft>
                <a:spcPts val="1000"/>
              </a:spcAft>
              <a:defRPr sz="1800">
                <a:latin typeface="Open Sans Light"/>
              </a:defRPr>
            </a:pPr>
            <a:r>
              <a:t>  - undo(): void (optional)</a:t>
            </a:r>
          </a:p>
          <a:p>
            <a:pPr>
              <a:spcBef>
                <a:spcPts val="400"/>
              </a:spcBef>
              <a:spcAft>
                <a:spcPts val="1000"/>
              </a:spcAft>
              <a:defRPr sz="1800">
                <a:latin typeface="Open Sans Light"/>
              </a:defRPr>
            </a:pPr>
            <a:r>
              <a:t>• Concrete Commands:</a:t>
            </a:r>
          </a:p>
          <a:p>
            <a:pPr>
              <a:spcBef>
                <a:spcPts val="400"/>
              </a:spcBef>
              <a:spcAft>
                <a:spcPts val="1000"/>
              </a:spcAft>
              <a:defRPr sz="1800">
                <a:latin typeface="Open Sans Light"/>
              </a:defRPr>
            </a:pPr>
            <a:r>
              <a:t>  - Implementieren spezifische Operationen</a:t>
            </a:r>
          </a:p>
          <a:p>
            <a:pPr>
              <a:spcBef>
                <a:spcPts val="400"/>
              </a:spcBef>
              <a:spcAft>
                <a:spcPts val="1000"/>
              </a:spcAft>
              <a:defRPr sz="1800">
                <a:latin typeface="Open Sans Light"/>
              </a:defRPr>
            </a:pPr>
            <a:r>
              <a:t>  - Speichern Receiver und Parameter</a:t>
            </a:r>
          </a:p>
          <a:p>
            <a:pPr>
              <a:spcBef>
                <a:spcPts val="400"/>
              </a:spcBef>
              <a:spcAft>
                <a:spcPts val="1000"/>
              </a:spcAft>
              <a:defRPr sz="1800">
                <a:latin typeface="Open Sans Light"/>
              </a:defRPr>
            </a:pPr>
            <a:r>
              <a:t>• Receiver:</a:t>
            </a:r>
          </a:p>
          <a:p>
            <a:pPr>
              <a:spcBef>
                <a:spcPts val="400"/>
              </a:spcBef>
              <a:spcAft>
                <a:spcPts val="1000"/>
              </a:spcAft>
              <a:defRPr sz="1800">
                <a:latin typeface="Open Sans Light"/>
              </a:defRPr>
            </a:pPr>
            <a:r>
              <a:t>  - Führt die eigentliche Arbeit aus</a:t>
            </a:r>
          </a:p>
          <a:p>
            <a:pPr>
              <a:spcBef>
                <a:spcPts val="400"/>
              </a:spcBef>
              <a:spcAft>
                <a:spcPts val="1000"/>
              </a:spcAft>
              <a:defRPr sz="1800">
                <a:latin typeface="Open Sans Light"/>
              </a:defRPr>
            </a:pPr>
            <a:r>
              <a:t>• Invoker:</a:t>
            </a:r>
          </a:p>
          <a:p>
            <a:pPr>
              <a:spcBef>
                <a:spcPts val="400"/>
              </a:spcBef>
              <a:spcAft>
                <a:spcPts val="1000"/>
              </a:spcAft>
              <a:defRPr sz="1800">
                <a:latin typeface="Open Sans Light"/>
              </a:defRPr>
            </a:pPr>
            <a:r>
              <a:t>  - Ruft execute() auf Commands auf</a:t>
            </a:r>
          </a:p>
          <a:p>
            <a:pPr>
              <a:spcBef>
                <a:spcPts val="400"/>
              </a:spcBef>
              <a:spcAft>
                <a:spcPts val="1000"/>
              </a:spcAft>
              <a:defRPr sz="1800">
                <a:latin typeface="Open Sans Light"/>
              </a:defRPr>
            </a:pPr>
            <a:r>
              <a:t>  - Kann Command-History verwalten</a:t>
            </a:r>
          </a:p>
          <a:p>
            <a:pPr>
              <a:spcBef>
                <a:spcPts val="400"/>
              </a:spcBef>
              <a:spcAft>
                <a:spcPts val="1000"/>
              </a:spcAft>
              <a:defRPr sz="1800">
                <a:latin typeface="Open Sans Light"/>
              </a:defRPr>
            </a:pPr>
            <a:r>
              <a:t>• Client:</a:t>
            </a:r>
          </a:p>
          <a:p>
            <a:pPr>
              <a:spcBef>
                <a:spcPts val="400"/>
              </a:spcBef>
              <a:spcAft>
                <a:spcPts val="1000"/>
              </a:spcAft>
              <a:defRPr sz="1800">
                <a:latin typeface="Open Sans Light"/>
              </a:defRPr>
            </a:pPr>
            <a:r>
              <a:t>  - Erstellt Commands und setzt Receiver</a:t>
            </a:r>
          </a:p>
        </p:txBody>
      </p:sp>
    </p:spTree>
  </p:cSld>
  <p:clrMapOvr>
    <a:masterClrMapping/>
  </p:clrMapOvr>
</p:sld>
</file>

<file path=ppt/slides/slide7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rPr sz="3600" b="0">
                <a:solidFill>
                  <a:srgbClr val="444444"/>
                </a:solidFill>
                <a:latin typeface="Open Sans"/>
              </a:rPr>
              <a:t>Command Pattern - Struktur</a:t>
            </a:r>
          </a:p>
        </p:txBody>
      </p:sp>
      <p:sp>
        <p:nvSpPr>
          <p:cNvPr id="3" name="Subtitle 2"/>
          <p:cNvSpPr>
            <a:spLocks noGrp="1"/>
          </p:cNvSpPr>
          <p:nvPr>
            <p:ph type="subTitle"/>
          </p:nvPr>
        </p:nvSpPr>
        <p:spPr/>
        <p:txBody>
          <a:bodyPr anchor="t" tIns="152400" bIns="152400" lIns="152400" rIns="152400"/>
          <a:lstStyle/>
          <a:p/>
          <a:p>
            <a:pPr>
              <a:spcBef>
                <a:spcPts val="0"/>
              </a:spcBef>
              <a:spcAft>
                <a:spcPts val="1000"/>
              </a:spcAft>
              <a:defRPr sz="1800">
                <a:latin typeface="Open Sans Light"/>
              </a:defRPr>
            </a:pPr>
            <a:r>
              <a:t>• Command Interface:</a:t>
            </a:r>
          </a:p>
          <a:p>
            <a:pPr>
              <a:spcBef>
                <a:spcPts val="400"/>
              </a:spcBef>
              <a:spcAft>
                <a:spcPts val="1000"/>
              </a:spcAft>
              <a:defRPr sz="1800">
                <a:latin typeface="Open Sans Light"/>
              </a:defRPr>
            </a:pPr>
            <a:r>
              <a:t>  - execute(): void</a:t>
            </a:r>
          </a:p>
          <a:p>
            <a:pPr>
              <a:spcBef>
                <a:spcPts val="400"/>
              </a:spcBef>
              <a:spcAft>
                <a:spcPts val="1000"/>
              </a:spcAft>
              <a:defRPr sz="1800">
                <a:latin typeface="Open Sans Light"/>
              </a:defRPr>
            </a:pPr>
            <a:r>
              <a:t>  - undo(): void (optional)</a:t>
            </a:r>
          </a:p>
          <a:p>
            <a:pPr>
              <a:spcBef>
                <a:spcPts val="400"/>
              </a:spcBef>
              <a:spcAft>
                <a:spcPts val="1000"/>
              </a:spcAft>
              <a:defRPr sz="1800">
                <a:latin typeface="Open Sans Light"/>
              </a:defRPr>
            </a:pPr>
            <a:r>
              <a:t>• Concrete Commands:</a:t>
            </a:r>
          </a:p>
          <a:p>
            <a:pPr>
              <a:spcBef>
                <a:spcPts val="400"/>
              </a:spcBef>
              <a:spcAft>
                <a:spcPts val="1000"/>
              </a:spcAft>
              <a:defRPr sz="1800">
                <a:latin typeface="Open Sans Light"/>
              </a:defRPr>
            </a:pPr>
            <a:r>
              <a:t>  - Implementieren spezifische Operationen</a:t>
            </a:r>
          </a:p>
          <a:p>
            <a:pPr>
              <a:spcBef>
                <a:spcPts val="400"/>
              </a:spcBef>
              <a:spcAft>
                <a:spcPts val="1000"/>
              </a:spcAft>
              <a:defRPr sz="1800">
                <a:latin typeface="Open Sans Light"/>
              </a:defRPr>
            </a:pPr>
            <a:r>
              <a:t>  - Speichern Receiver und Parameter</a:t>
            </a:r>
          </a:p>
          <a:p>
            <a:pPr>
              <a:spcBef>
                <a:spcPts val="400"/>
              </a:spcBef>
              <a:spcAft>
                <a:spcPts val="1000"/>
              </a:spcAft>
              <a:defRPr sz="1800">
                <a:latin typeface="Open Sans Light"/>
              </a:defRPr>
            </a:pPr>
            <a:r>
              <a:t>• Receiver:</a:t>
            </a:r>
          </a:p>
          <a:p>
            <a:pPr>
              <a:spcBef>
                <a:spcPts val="400"/>
              </a:spcBef>
              <a:spcAft>
                <a:spcPts val="1000"/>
              </a:spcAft>
              <a:defRPr sz="1800">
                <a:latin typeface="Open Sans Light"/>
              </a:defRPr>
            </a:pPr>
            <a:r>
              <a:t>  - Führt die eigentliche Arbeit aus</a:t>
            </a:r>
          </a:p>
          <a:p>
            <a:pPr>
              <a:spcBef>
                <a:spcPts val="400"/>
              </a:spcBef>
              <a:spcAft>
                <a:spcPts val="1000"/>
              </a:spcAft>
              <a:defRPr sz="1800">
                <a:latin typeface="Open Sans Light"/>
              </a:defRPr>
            </a:pPr>
            <a:r>
              <a:t>• Invoker:</a:t>
            </a:r>
          </a:p>
          <a:p>
            <a:pPr>
              <a:spcBef>
                <a:spcPts val="400"/>
              </a:spcBef>
              <a:spcAft>
                <a:spcPts val="1000"/>
              </a:spcAft>
              <a:defRPr sz="1800">
                <a:latin typeface="Open Sans Light"/>
              </a:defRPr>
            </a:pPr>
            <a:r>
              <a:t>  - Ruft execute() auf Commands auf</a:t>
            </a:r>
          </a:p>
          <a:p>
            <a:pPr>
              <a:spcBef>
                <a:spcPts val="400"/>
              </a:spcBef>
              <a:spcAft>
                <a:spcPts val="1000"/>
              </a:spcAft>
              <a:defRPr sz="1800">
                <a:latin typeface="Open Sans Light"/>
              </a:defRPr>
            </a:pPr>
            <a:r>
              <a:t>  - Kann Command-History verwalten</a:t>
            </a:r>
          </a:p>
          <a:p>
            <a:pPr>
              <a:spcBef>
                <a:spcPts val="400"/>
              </a:spcBef>
              <a:spcAft>
                <a:spcPts val="1000"/>
              </a:spcAft>
              <a:defRPr sz="1800">
                <a:latin typeface="Open Sans Light"/>
              </a:defRPr>
            </a:pPr>
            <a:r>
              <a:t>• Client:</a:t>
            </a:r>
          </a:p>
          <a:p>
            <a:pPr>
              <a:spcBef>
                <a:spcPts val="400"/>
              </a:spcBef>
              <a:spcAft>
                <a:spcPts val="1000"/>
              </a:spcAft>
              <a:defRPr sz="1800">
                <a:latin typeface="Open Sans Light"/>
              </a:defRPr>
            </a:pPr>
            <a:r>
              <a:t>  - Erstellt Commands und setzt Receiver</a:t>
            </a:r>
          </a:p>
        </p:txBody>
      </p:sp>
    </p:spTree>
  </p:cSld>
  <p:clrMapOvr>
    <a:masterClrMapping/>
  </p:clrMapOvr>
</p:sld>
</file>

<file path=ppt/slides/slide7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rPr sz="3600" b="0">
                <a:solidFill>
                  <a:srgbClr val="444444"/>
                </a:solidFill>
                <a:latin typeface="Open Sans"/>
              </a:rPr>
              <a:t>Command Pattern - Implementation</a:t>
            </a:r>
          </a:p>
        </p:txBody>
      </p:sp>
      <p:sp>
        <p:nvSpPr>
          <p:cNvPr id="3" name="Subtitle 2"/>
          <p:cNvSpPr>
            <a:spLocks noGrp="1"/>
          </p:cNvSpPr>
          <p:nvPr>
            <p:ph type="subTitle"/>
          </p:nvPr>
        </p:nvSpPr>
        <p:spPr/>
        <p:txBody>
          <a:bodyPr anchor="t" tIns="152400" bIns="152400" lIns="152400" rIns="152400"/>
          <a:lstStyle/>
          <a:p/>
          <a:p>
            <a:pPr>
              <a:spcBef>
                <a:spcPts val="0"/>
              </a:spcBef>
              <a:spcAft>
                <a:spcPts val="1000"/>
              </a:spcAft>
              <a:defRPr sz="1800">
                <a:latin typeface="Open Sans Light"/>
              </a:defRPr>
            </a:pPr>
            <a:r>
              <a:t>```java</a:t>
            </a:r>
          </a:p>
          <a:p>
            <a:pPr>
              <a:spcBef>
                <a:spcPts val="400"/>
              </a:spcBef>
              <a:spcAft>
                <a:spcPts val="1000"/>
              </a:spcAft>
              <a:defRPr sz="1800">
                <a:latin typeface="Open Sans Light"/>
              </a:defRPr>
            </a:pPr>
            <a:r>
              <a:t>// Command Interface</a:t>
            </a:r>
          </a:p>
          <a:p>
            <a:pPr>
              <a:spcBef>
                <a:spcPts val="400"/>
              </a:spcBef>
              <a:spcAft>
                <a:spcPts val="1000"/>
              </a:spcAft>
              <a:defRPr sz="1800">
                <a:latin typeface="Open Sans Light"/>
              </a:defRPr>
            </a:pPr>
            <a:r>
              <a:t>interface NetworkCommand {</a:t>
            </a:r>
          </a:p>
          <a:p>
            <a:pPr>
              <a:spcBef>
                <a:spcPts val="400"/>
              </a:spcBef>
              <a:spcAft>
                <a:spcPts val="1000"/>
              </a:spcAft>
              <a:defRPr sz="1800">
                <a:latin typeface="Open Sans Light"/>
              </a:defRPr>
            </a:pPr>
            <a:r>
              <a:t>    void execute();</a:t>
            </a:r>
          </a:p>
          <a:p>
            <a:pPr>
              <a:spcBef>
                <a:spcPts val="400"/>
              </a:spcBef>
              <a:spcAft>
                <a:spcPts val="1000"/>
              </a:spcAft>
              <a:defRPr sz="1800">
                <a:latin typeface="Open Sans Light"/>
              </a:defRPr>
            </a:pPr>
            <a:r>
              <a:t>    void undo();</a:t>
            </a:r>
          </a:p>
          <a:p>
            <a:pPr>
              <a:spcBef>
                <a:spcPts val="400"/>
              </a:spcBef>
              <a:spcAft>
                <a:spcPts val="1000"/>
              </a:spcAft>
              <a:defRPr sz="1800">
                <a:latin typeface="Open Sans Light"/>
              </a:defRPr>
            </a:pPr>
            <a:r>
              <a:t>}</a:t>
            </a:r>
          </a:p>
          <a:p>
            <a:pPr>
              <a:spcBef>
                <a:spcPts val="400"/>
              </a:spcBef>
              <a:spcAft>
                <a:spcPts val="1000"/>
              </a:spcAft>
              <a:defRPr sz="1800">
                <a:latin typeface="Open Sans Light"/>
              </a:defRPr>
            </a:pPr>
          </a:p>
          <a:p>
            <a:pPr>
              <a:spcBef>
                <a:spcPts val="400"/>
              </a:spcBef>
              <a:spcAft>
                <a:spcPts val="1000"/>
              </a:spcAft>
              <a:defRPr sz="1800">
                <a:latin typeface="Open Sans Light"/>
              </a:defRPr>
            </a:pPr>
            <a:r>
              <a:t>// Concrete Command</a:t>
            </a:r>
          </a:p>
          <a:p>
            <a:pPr>
              <a:spcBef>
                <a:spcPts val="400"/>
              </a:spcBef>
              <a:spcAft>
                <a:spcPts val="1000"/>
              </a:spcAft>
              <a:defRPr sz="1800">
                <a:latin typeface="Open Sans Light"/>
              </a:defRPr>
            </a:pPr>
            <a:r>
              <a:t>class ConfigurePortCommand implements NetworkCommand {</a:t>
            </a:r>
          </a:p>
          <a:p>
            <a:pPr>
              <a:spcBef>
                <a:spcPts val="400"/>
              </a:spcBef>
              <a:spcAft>
                <a:spcPts val="1000"/>
              </a:spcAft>
              <a:defRPr sz="1800">
                <a:latin typeface="Open Sans Light"/>
              </a:defRPr>
            </a:pPr>
            <a:r>
              <a:t>    private NetworkSwitch receiver;</a:t>
            </a:r>
          </a:p>
          <a:p>
            <a:pPr>
              <a:spcBef>
                <a:spcPts val="400"/>
              </a:spcBef>
              <a:spcAft>
                <a:spcPts val="1000"/>
              </a:spcAft>
              <a:defRPr sz="1800">
                <a:latin typeface="Open Sans Light"/>
              </a:defRPr>
            </a:pPr>
            <a:r>
              <a:t>    private int port;</a:t>
            </a:r>
          </a:p>
          <a:p>
            <a:pPr>
              <a:spcBef>
                <a:spcPts val="400"/>
              </a:spcBef>
              <a:spcAft>
                <a:spcPts val="1000"/>
              </a:spcAft>
              <a:defRPr sz="1800">
                <a:latin typeface="Open Sans Light"/>
              </a:defRPr>
            </a:pPr>
            <a:r>
              <a:t>    private PortConfig newConfig;</a:t>
            </a:r>
          </a:p>
          <a:p>
            <a:pPr>
              <a:spcBef>
                <a:spcPts val="400"/>
              </a:spcBef>
              <a:spcAft>
                <a:spcPts val="1000"/>
              </a:spcAft>
              <a:defRPr sz="1800">
                <a:latin typeface="Open Sans Light"/>
              </a:defRPr>
            </a:pPr>
            <a:r>
              <a:t>    private PortConfig oldConfig;</a:t>
            </a:r>
          </a:p>
          <a:p>
            <a:pPr>
              <a:spcBef>
                <a:spcPts val="400"/>
              </a:spcBef>
              <a:spcAft>
                <a:spcPts val="1000"/>
              </a:spcAft>
              <a:defRPr sz="1800">
                <a:latin typeface="Open Sans Light"/>
              </a:defRPr>
            </a:pPr>
            <a:r>
              <a:t>    </a:t>
            </a:r>
          </a:p>
          <a:p>
            <a:pPr>
              <a:spcBef>
                <a:spcPts val="400"/>
              </a:spcBef>
              <a:spcAft>
                <a:spcPts val="1000"/>
              </a:spcAft>
              <a:defRPr sz="1800">
                <a:latin typeface="Open Sans Light"/>
              </a:defRPr>
            </a:pPr>
            <a:r>
              <a:t>    public ConfigurePortCommand(NetworkSwitch receiver, int port, PortConfig config) {</a:t>
            </a:r>
          </a:p>
          <a:p>
            <a:pPr>
              <a:spcBef>
                <a:spcPts val="400"/>
              </a:spcBef>
              <a:spcAft>
                <a:spcPts val="1000"/>
              </a:spcAft>
              <a:defRPr sz="1800">
                <a:latin typeface="Open Sans Light"/>
              </a:defRPr>
            </a:pPr>
            <a:r>
              <a:t>        this.receiver = receiver;</a:t>
            </a:r>
          </a:p>
          <a:p>
            <a:pPr>
              <a:spcBef>
                <a:spcPts val="400"/>
              </a:spcBef>
              <a:spcAft>
                <a:spcPts val="1000"/>
              </a:spcAft>
              <a:defRPr sz="1800">
                <a:latin typeface="Open Sans Light"/>
              </a:defRPr>
            </a:pPr>
            <a:r>
              <a:t>        this.port = port;</a:t>
            </a:r>
          </a:p>
          <a:p>
            <a:pPr>
              <a:spcBef>
                <a:spcPts val="400"/>
              </a:spcBef>
              <a:spcAft>
                <a:spcPts val="1000"/>
              </a:spcAft>
              <a:defRPr sz="1800">
                <a:latin typeface="Open Sans Light"/>
              </a:defRPr>
            </a:pPr>
            <a:r>
              <a:t>        this.newConfig = config;</a:t>
            </a:r>
          </a:p>
          <a:p>
            <a:pPr>
              <a:spcBef>
                <a:spcPts val="400"/>
              </a:spcBef>
              <a:spcAft>
                <a:spcPts val="1000"/>
              </a:spcAft>
              <a:defRPr sz="1800">
                <a:latin typeface="Open Sans Light"/>
              </a:defRPr>
            </a:pPr>
            <a:r>
              <a:t>    }</a:t>
            </a:r>
          </a:p>
          <a:p>
            <a:pPr>
              <a:spcBef>
                <a:spcPts val="400"/>
              </a:spcBef>
              <a:spcAft>
                <a:spcPts val="1000"/>
              </a:spcAft>
              <a:defRPr sz="1800">
                <a:latin typeface="Open Sans Light"/>
              </a:defRPr>
            </a:pPr>
            <a:r>
              <a:t>    </a:t>
            </a:r>
          </a:p>
          <a:p>
            <a:pPr>
              <a:spcBef>
                <a:spcPts val="400"/>
              </a:spcBef>
              <a:spcAft>
                <a:spcPts val="1000"/>
              </a:spcAft>
              <a:defRPr sz="1800">
                <a:latin typeface="Open Sans Light"/>
              </a:defRPr>
            </a:pPr>
            <a:r>
              <a:t>    public void execute() {</a:t>
            </a:r>
          </a:p>
          <a:p>
            <a:pPr>
              <a:spcBef>
                <a:spcPts val="400"/>
              </a:spcBef>
              <a:spcAft>
                <a:spcPts val="1000"/>
              </a:spcAft>
              <a:defRPr sz="1800">
                <a:latin typeface="Open Sans Light"/>
              </a:defRPr>
            </a:pPr>
            <a:r>
              <a:t>        oldConfig = receiver.getPortConfig(port);</a:t>
            </a:r>
          </a:p>
          <a:p>
            <a:pPr>
              <a:spcBef>
                <a:spcPts val="400"/>
              </a:spcBef>
              <a:spcAft>
                <a:spcPts val="1000"/>
              </a:spcAft>
              <a:defRPr sz="1800">
                <a:latin typeface="Open Sans Light"/>
              </a:defRPr>
            </a:pPr>
            <a:r>
              <a:t>        receiver.configurePort(port, newConfig);</a:t>
            </a:r>
          </a:p>
          <a:p>
            <a:pPr>
              <a:spcBef>
                <a:spcPts val="400"/>
              </a:spcBef>
              <a:spcAft>
                <a:spcPts val="1000"/>
              </a:spcAft>
              <a:defRPr sz="1800">
                <a:latin typeface="Open Sans Light"/>
              </a:defRPr>
            </a:pPr>
            <a:r>
              <a:t>    }</a:t>
            </a:r>
          </a:p>
          <a:p>
            <a:pPr>
              <a:spcBef>
                <a:spcPts val="400"/>
              </a:spcBef>
              <a:spcAft>
                <a:spcPts val="1000"/>
              </a:spcAft>
              <a:defRPr sz="1800">
                <a:latin typeface="Open Sans Light"/>
              </a:defRPr>
            </a:pPr>
            <a:r>
              <a:t>    </a:t>
            </a:r>
          </a:p>
          <a:p>
            <a:pPr>
              <a:spcBef>
                <a:spcPts val="400"/>
              </a:spcBef>
              <a:spcAft>
                <a:spcPts val="1000"/>
              </a:spcAft>
              <a:defRPr sz="1800">
                <a:latin typeface="Open Sans Light"/>
              </a:defRPr>
            </a:pPr>
            <a:r>
              <a:t>    public void undo() {</a:t>
            </a:r>
          </a:p>
          <a:p>
            <a:pPr>
              <a:spcBef>
                <a:spcPts val="400"/>
              </a:spcBef>
              <a:spcAft>
                <a:spcPts val="1000"/>
              </a:spcAft>
              <a:defRPr sz="1800">
                <a:latin typeface="Open Sans Light"/>
              </a:defRPr>
            </a:pPr>
            <a:r>
              <a:t>        receiver.configurePort(port, oldConfig);</a:t>
            </a:r>
          </a:p>
          <a:p>
            <a:pPr>
              <a:spcBef>
                <a:spcPts val="400"/>
              </a:spcBef>
              <a:spcAft>
                <a:spcPts val="1000"/>
              </a:spcAft>
              <a:defRPr sz="1800">
                <a:latin typeface="Open Sans Light"/>
              </a:defRPr>
            </a:pPr>
            <a:r>
              <a:t>    }</a:t>
            </a:r>
          </a:p>
          <a:p>
            <a:pPr>
              <a:spcBef>
                <a:spcPts val="400"/>
              </a:spcBef>
              <a:spcAft>
                <a:spcPts val="1000"/>
              </a:spcAft>
              <a:defRPr sz="1800">
                <a:latin typeface="Open Sans Light"/>
              </a:defRPr>
            </a:pPr>
            <a:r>
              <a:t>}</a:t>
            </a:r>
          </a:p>
        </p:txBody>
      </p:sp>
    </p:spTree>
  </p:cSld>
  <p:clrMapOvr>
    <a:masterClrMapping/>
  </p:clrMapOvr>
</p:sld>
</file>

<file path=ppt/slides/slide7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rPr sz="3600" b="0">
                <a:solidFill>
                  <a:srgbClr val="444444"/>
                </a:solidFill>
                <a:latin typeface="Open Sans"/>
              </a:rPr>
              <a:t>Command Pattern - Implementation</a:t>
            </a:r>
          </a:p>
        </p:txBody>
      </p:sp>
      <p:sp>
        <p:nvSpPr>
          <p:cNvPr id="3" name="Subtitle 2"/>
          <p:cNvSpPr>
            <a:spLocks noGrp="1"/>
          </p:cNvSpPr>
          <p:nvPr>
            <p:ph type="subTitle"/>
          </p:nvPr>
        </p:nvSpPr>
        <p:spPr/>
        <p:txBody>
          <a:bodyPr anchor="t" tIns="152400" bIns="152400" lIns="152400" rIns="152400"/>
          <a:lstStyle/>
          <a:p/>
          <a:p>
            <a:pPr>
              <a:spcBef>
                <a:spcPts val="0"/>
              </a:spcBef>
              <a:spcAft>
                <a:spcPts val="1000"/>
              </a:spcAft>
              <a:defRPr sz="1800">
                <a:latin typeface="Open Sans Light"/>
              </a:defRPr>
            </a:pPr>
            <a:r>
              <a:t>```java</a:t>
            </a:r>
          </a:p>
          <a:p>
            <a:pPr>
              <a:spcBef>
                <a:spcPts val="400"/>
              </a:spcBef>
              <a:spcAft>
                <a:spcPts val="1000"/>
              </a:spcAft>
              <a:defRPr sz="1800">
                <a:latin typeface="Open Sans Light"/>
              </a:defRPr>
            </a:pPr>
            <a:r>
              <a:t>// Command Interface</a:t>
            </a:r>
          </a:p>
          <a:p>
            <a:pPr>
              <a:spcBef>
                <a:spcPts val="400"/>
              </a:spcBef>
              <a:spcAft>
                <a:spcPts val="1000"/>
              </a:spcAft>
              <a:defRPr sz="1800">
                <a:latin typeface="Open Sans Light"/>
              </a:defRPr>
            </a:pPr>
            <a:r>
              <a:t>interface NetworkCommand {</a:t>
            </a:r>
          </a:p>
          <a:p>
            <a:pPr>
              <a:spcBef>
                <a:spcPts val="400"/>
              </a:spcBef>
              <a:spcAft>
                <a:spcPts val="1000"/>
              </a:spcAft>
              <a:defRPr sz="1800">
                <a:latin typeface="Open Sans Light"/>
              </a:defRPr>
            </a:pPr>
            <a:r>
              <a:t>    void execute();</a:t>
            </a:r>
          </a:p>
          <a:p>
            <a:pPr>
              <a:spcBef>
                <a:spcPts val="400"/>
              </a:spcBef>
              <a:spcAft>
                <a:spcPts val="1000"/>
              </a:spcAft>
              <a:defRPr sz="1800">
                <a:latin typeface="Open Sans Light"/>
              </a:defRPr>
            </a:pPr>
            <a:r>
              <a:t>    void undo();</a:t>
            </a:r>
          </a:p>
          <a:p>
            <a:pPr>
              <a:spcBef>
                <a:spcPts val="400"/>
              </a:spcBef>
              <a:spcAft>
                <a:spcPts val="1000"/>
              </a:spcAft>
              <a:defRPr sz="1800">
                <a:latin typeface="Open Sans Light"/>
              </a:defRPr>
            </a:pPr>
            <a:r>
              <a:t>}</a:t>
            </a:r>
          </a:p>
          <a:p>
            <a:pPr>
              <a:spcBef>
                <a:spcPts val="400"/>
              </a:spcBef>
              <a:spcAft>
                <a:spcPts val="1000"/>
              </a:spcAft>
              <a:defRPr sz="1800">
                <a:latin typeface="Open Sans Light"/>
              </a:defRPr>
            </a:pPr>
          </a:p>
          <a:p>
            <a:pPr>
              <a:spcBef>
                <a:spcPts val="400"/>
              </a:spcBef>
              <a:spcAft>
                <a:spcPts val="1000"/>
              </a:spcAft>
              <a:defRPr sz="1800">
                <a:latin typeface="Open Sans Light"/>
              </a:defRPr>
            </a:pPr>
            <a:r>
              <a:t>// Concrete Command</a:t>
            </a:r>
          </a:p>
          <a:p>
            <a:pPr>
              <a:spcBef>
                <a:spcPts val="400"/>
              </a:spcBef>
              <a:spcAft>
                <a:spcPts val="1000"/>
              </a:spcAft>
              <a:defRPr sz="1800">
                <a:latin typeface="Open Sans Light"/>
              </a:defRPr>
            </a:pPr>
            <a:r>
              <a:t>class ConfigurePortCommand implements NetworkCommand {</a:t>
            </a:r>
          </a:p>
          <a:p>
            <a:pPr>
              <a:spcBef>
                <a:spcPts val="400"/>
              </a:spcBef>
              <a:spcAft>
                <a:spcPts val="1000"/>
              </a:spcAft>
              <a:defRPr sz="1800">
                <a:latin typeface="Open Sans Light"/>
              </a:defRPr>
            </a:pPr>
            <a:r>
              <a:t>    private NetworkSwitch receiver;</a:t>
            </a:r>
          </a:p>
          <a:p>
            <a:pPr>
              <a:spcBef>
                <a:spcPts val="400"/>
              </a:spcBef>
              <a:spcAft>
                <a:spcPts val="1000"/>
              </a:spcAft>
              <a:defRPr sz="1800">
                <a:latin typeface="Open Sans Light"/>
              </a:defRPr>
            </a:pPr>
            <a:r>
              <a:t>    private int port;</a:t>
            </a:r>
          </a:p>
          <a:p>
            <a:pPr>
              <a:spcBef>
                <a:spcPts val="400"/>
              </a:spcBef>
              <a:spcAft>
                <a:spcPts val="1000"/>
              </a:spcAft>
              <a:defRPr sz="1800">
                <a:latin typeface="Open Sans Light"/>
              </a:defRPr>
            </a:pPr>
            <a:r>
              <a:t>    private PortConfig newConfig;</a:t>
            </a:r>
          </a:p>
          <a:p>
            <a:pPr>
              <a:spcBef>
                <a:spcPts val="400"/>
              </a:spcBef>
              <a:spcAft>
                <a:spcPts val="1000"/>
              </a:spcAft>
              <a:defRPr sz="1800">
                <a:latin typeface="Open Sans Light"/>
              </a:defRPr>
            </a:pPr>
            <a:r>
              <a:t>    private PortConfig oldConfig;</a:t>
            </a:r>
          </a:p>
          <a:p>
            <a:pPr>
              <a:spcBef>
                <a:spcPts val="400"/>
              </a:spcBef>
              <a:spcAft>
                <a:spcPts val="1000"/>
              </a:spcAft>
              <a:defRPr sz="1800">
                <a:latin typeface="Open Sans Light"/>
              </a:defRPr>
            </a:pPr>
            <a:r>
              <a:t>    </a:t>
            </a:r>
          </a:p>
          <a:p>
            <a:pPr>
              <a:spcBef>
                <a:spcPts val="400"/>
              </a:spcBef>
              <a:spcAft>
                <a:spcPts val="1000"/>
              </a:spcAft>
              <a:defRPr sz="1800">
                <a:latin typeface="Open Sans Light"/>
              </a:defRPr>
            </a:pPr>
            <a:r>
              <a:t>    public ConfigurePortCommand(NetworkSwitch receiver, int port, PortConfig config) {</a:t>
            </a:r>
          </a:p>
          <a:p>
            <a:pPr>
              <a:spcBef>
                <a:spcPts val="400"/>
              </a:spcBef>
              <a:spcAft>
                <a:spcPts val="1000"/>
              </a:spcAft>
              <a:defRPr sz="1800">
                <a:latin typeface="Open Sans Light"/>
              </a:defRPr>
            </a:pPr>
            <a:r>
              <a:t>        this.receiver = receiver;</a:t>
            </a:r>
          </a:p>
          <a:p>
            <a:pPr>
              <a:spcBef>
                <a:spcPts val="400"/>
              </a:spcBef>
              <a:spcAft>
                <a:spcPts val="1000"/>
              </a:spcAft>
              <a:defRPr sz="1800">
                <a:latin typeface="Open Sans Light"/>
              </a:defRPr>
            </a:pPr>
            <a:r>
              <a:t>        this.port = port;</a:t>
            </a:r>
          </a:p>
          <a:p>
            <a:pPr>
              <a:spcBef>
                <a:spcPts val="400"/>
              </a:spcBef>
              <a:spcAft>
                <a:spcPts val="1000"/>
              </a:spcAft>
              <a:defRPr sz="1800">
                <a:latin typeface="Open Sans Light"/>
              </a:defRPr>
            </a:pPr>
            <a:r>
              <a:t>        this.newConfig = config;</a:t>
            </a:r>
          </a:p>
          <a:p>
            <a:pPr>
              <a:spcBef>
                <a:spcPts val="400"/>
              </a:spcBef>
              <a:spcAft>
                <a:spcPts val="1000"/>
              </a:spcAft>
              <a:defRPr sz="1800">
                <a:latin typeface="Open Sans Light"/>
              </a:defRPr>
            </a:pPr>
            <a:r>
              <a:t>    }</a:t>
            </a:r>
          </a:p>
          <a:p>
            <a:pPr>
              <a:spcBef>
                <a:spcPts val="400"/>
              </a:spcBef>
              <a:spcAft>
                <a:spcPts val="1000"/>
              </a:spcAft>
              <a:defRPr sz="1800">
                <a:latin typeface="Open Sans Light"/>
              </a:defRPr>
            </a:pPr>
            <a:r>
              <a:t>    </a:t>
            </a:r>
          </a:p>
          <a:p>
            <a:pPr>
              <a:spcBef>
                <a:spcPts val="400"/>
              </a:spcBef>
              <a:spcAft>
                <a:spcPts val="1000"/>
              </a:spcAft>
              <a:defRPr sz="1800">
                <a:latin typeface="Open Sans Light"/>
              </a:defRPr>
            </a:pPr>
            <a:r>
              <a:t>    public void execute() {</a:t>
            </a:r>
          </a:p>
          <a:p>
            <a:pPr>
              <a:spcBef>
                <a:spcPts val="400"/>
              </a:spcBef>
              <a:spcAft>
                <a:spcPts val="1000"/>
              </a:spcAft>
              <a:defRPr sz="1800">
                <a:latin typeface="Open Sans Light"/>
              </a:defRPr>
            </a:pPr>
            <a:r>
              <a:t>        oldConfig = receiver.getPortConfig(port);</a:t>
            </a:r>
          </a:p>
          <a:p>
            <a:pPr>
              <a:spcBef>
                <a:spcPts val="400"/>
              </a:spcBef>
              <a:spcAft>
                <a:spcPts val="1000"/>
              </a:spcAft>
              <a:defRPr sz="1800">
                <a:latin typeface="Open Sans Light"/>
              </a:defRPr>
            </a:pPr>
            <a:r>
              <a:t>        receiver.configurePort(port, newConfig);</a:t>
            </a:r>
          </a:p>
          <a:p>
            <a:pPr>
              <a:spcBef>
                <a:spcPts val="400"/>
              </a:spcBef>
              <a:spcAft>
                <a:spcPts val="1000"/>
              </a:spcAft>
              <a:defRPr sz="1800">
                <a:latin typeface="Open Sans Light"/>
              </a:defRPr>
            </a:pPr>
            <a:r>
              <a:t>    }</a:t>
            </a:r>
          </a:p>
          <a:p>
            <a:pPr>
              <a:spcBef>
                <a:spcPts val="400"/>
              </a:spcBef>
              <a:spcAft>
                <a:spcPts val="1000"/>
              </a:spcAft>
              <a:defRPr sz="1800">
                <a:latin typeface="Open Sans Light"/>
              </a:defRPr>
            </a:pPr>
            <a:r>
              <a:t>    </a:t>
            </a:r>
          </a:p>
          <a:p>
            <a:pPr>
              <a:spcBef>
                <a:spcPts val="400"/>
              </a:spcBef>
              <a:spcAft>
                <a:spcPts val="1000"/>
              </a:spcAft>
              <a:defRPr sz="1800">
                <a:latin typeface="Open Sans Light"/>
              </a:defRPr>
            </a:pPr>
            <a:r>
              <a:t>    public void undo() {</a:t>
            </a:r>
          </a:p>
          <a:p>
            <a:pPr>
              <a:spcBef>
                <a:spcPts val="400"/>
              </a:spcBef>
              <a:spcAft>
                <a:spcPts val="1000"/>
              </a:spcAft>
              <a:defRPr sz="1800">
                <a:latin typeface="Open Sans Light"/>
              </a:defRPr>
            </a:pPr>
            <a:r>
              <a:t>        receiver.configurePort(port, oldConfig);</a:t>
            </a:r>
          </a:p>
          <a:p>
            <a:pPr>
              <a:spcBef>
                <a:spcPts val="400"/>
              </a:spcBef>
              <a:spcAft>
                <a:spcPts val="1000"/>
              </a:spcAft>
              <a:defRPr sz="1800">
                <a:latin typeface="Open Sans Light"/>
              </a:defRPr>
            </a:pPr>
            <a:r>
              <a:t>    }</a:t>
            </a:r>
          </a:p>
          <a:p>
            <a:pPr>
              <a:spcBef>
                <a:spcPts val="400"/>
              </a:spcBef>
              <a:spcAft>
                <a:spcPts val="1000"/>
              </a:spcAft>
              <a:defRPr sz="1800">
                <a:latin typeface="Open Sans Light"/>
              </a:defRPr>
            </a:pPr>
            <a:r>
              <a:t>}</a:t>
            </a:r>
          </a:p>
        </p:txBody>
      </p:sp>
    </p:spTree>
  </p:cSld>
  <p:clrMapOvr>
    <a:masterClrMapping/>
  </p:clrMapOvr>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rPr sz="3600" b="0">
                <a:solidFill>
                  <a:srgbClr val="444444"/>
                </a:solidFill>
                <a:latin typeface="Open Sans"/>
              </a:rPr>
              <a:t>Architektur vs Design</a:t>
            </a:r>
          </a:p>
        </p:txBody>
      </p:sp>
      <p:sp>
        <p:nvSpPr>
          <p:cNvPr id="3" name="Subtitle 2"/>
          <p:cNvSpPr>
            <a:spLocks noGrp="1"/>
          </p:cNvSpPr>
          <p:nvPr>
            <p:ph type="subTitle"/>
          </p:nvPr>
        </p:nvSpPr>
        <p:spPr/>
        <p:txBody>
          <a:bodyPr anchor="t" tIns="152400" bIns="152400" lIns="152400" rIns="152400"/>
          <a:lstStyle/>
          <a:p/>
          <a:p>
            <a:pPr>
              <a:spcBef>
                <a:spcPts val="0"/>
              </a:spcBef>
              <a:spcAft>
                <a:spcPts val="1000"/>
              </a:spcAft>
              <a:defRPr sz="1800">
                <a:latin typeface="Open Sans Light"/>
              </a:defRPr>
            </a:pPr>
            <a:r>
              <a:t>Architektur: Strategische, strukturelle Entscheidungen</a:t>
            </a:r>
          </a:p>
          <a:p>
            <a:pPr>
              <a:spcBef>
                <a:spcPts val="400"/>
              </a:spcBef>
              <a:spcAft>
                <a:spcPts val="1000"/>
              </a:spcAft>
              <a:defRPr sz="1800">
                <a:latin typeface="Open Sans Light"/>
              </a:defRPr>
            </a:pPr>
            <a:r>
              <a:t>Design: Taktische, detaillierte Implementierung</a:t>
            </a:r>
          </a:p>
          <a:p>
            <a:pPr>
              <a:spcBef>
                <a:spcPts val="400"/>
              </a:spcBef>
              <a:spcAft>
                <a:spcPts val="1000"/>
              </a:spcAft>
              <a:defRPr sz="1800">
                <a:latin typeface="Open Sans Light"/>
              </a:defRPr>
            </a:pPr>
            <a:r>
              <a:t>Architektur: Schwer änderbare Grundentscheidungen</a:t>
            </a:r>
          </a:p>
          <a:p>
            <a:pPr>
              <a:spcBef>
                <a:spcPts val="400"/>
              </a:spcBef>
              <a:spcAft>
                <a:spcPts val="1000"/>
              </a:spcAft>
              <a:defRPr sz="1800">
                <a:latin typeface="Open Sans Light"/>
              </a:defRPr>
            </a:pPr>
            <a:r>
              <a:t>Design: Flexibel anpassbare Implementierungsdetails</a:t>
            </a:r>
          </a:p>
          <a:p>
            <a:pPr>
              <a:spcBef>
                <a:spcPts val="400"/>
              </a:spcBef>
              <a:spcAft>
                <a:spcPts val="1000"/>
              </a:spcAft>
              <a:defRPr sz="1800">
                <a:latin typeface="Open Sans Light"/>
              </a:defRPr>
            </a:pPr>
            <a:r>
              <a:t>Architektur: System-weite Auswirkungen und Constraints</a:t>
            </a:r>
          </a:p>
          <a:p>
            <a:pPr>
              <a:spcBef>
                <a:spcPts val="400"/>
              </a:spcBef>
              <a:spcAft>
                <a:spcPts val="1000"/>
              </a:spcAft>
              <a:defRPr sz="1800">
                <a:latin typeface="Open Sans Light"/>
              </a:defRPr>
            </a:pPr>
            <a:r>
              <a:t>Design: Lokale Optimierungen und Verfeinerungen</a:t>
            </a:r>
          </a:p>
        </p:txBody>
      </p:sp>
    </p:spTree>
  </p:cSld>
  <p:clrMapOvr>
    <a:masterClrMapping/>
  </p:clrMapOvr>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rPr sz="3600" b="0">
                <a:solidFill>
                  <a:srgbClr val="444444"/>
                </a:solidFill>
                <a:latin typeface="Open Sans"/>
              </a:rPr>
              <a:t>Architektur vs Design</a:t>
            </a:r>
          </a:p>
        </p:txBody>
      </p:sp>
      <p:sp>
        <p:nvSpPr>
          <p:cNvPr id="3" name="Subtitle 2"/>
          <p:cNvSpPr>
            <a:spLocks noGrp="1"/>
          </p:cNvSpPr>
          <p:nvPr>
            <p:ph type="subTitle"/>
          </p:nvPr>
        </p:nvSpPr>
        <p:spPr/>
        <p:txBody>
          <a:bodyPr anchor="t" tIns="152400" bIns="152400" lIns="152400" rIns="152400"/>
          <a:lstStyle/>
          <a:p/>
          <a:p>
            <a:pPr>
              <a:spcBef>
                <a:spcPts val="0"/>
              </a:spcBef>
              <a:spcAft>
                <a:spcPts val="1000"/>
              </a:spcAft>
              <a:defRPr sz="1800">
                <a:latin typeface="Open Sans Light"/>
              </a:defRPr>
            </a:pPr>
            <a:r>
              <a:t>Architektur: Strategische, strukturelle Entscheidungen</a:t>
            </a:r>
          </a:p>
          <a:p>
            <a:pPr>
              <a:spcBef>
                <a:spcPts val="400"/>
              </a:spcBef>
              <a:spcAft>
                <a:spcPts val="1000"/>
              </a:spcAft>
              <a:defRPr sz="1800">
                <a:latin typeface="Open Sans Light"/>
              </a:defRPr>
            </a:pPr>
            <a:r>
              <a:t>Design: Taktische, detaillierte Implementierung</a:t>
            </a:r>
          </a:p>
          <a:p>
            <a:pPr>
              <a:spcBef>
                <a:spcPts val="400"/>
              </a:spcBef>
              <a:spcAft>
                <a:spcPts val="1000"/>
              </a:spcAft>
              <a:defRPr sz="1800">
                <a:latin typeface="Open Sans Light"/>
              </a:defRPr>
            </a:pPr>
            <a:r>
              <a:t>Architektur: Schwer änderbare Grundentscheidungen</a:t>
            </a:r>
          </a:p>
          <a:p>
            <a:pPr>
              <a:spcBef>
                <a:spcPts val="400"/>
              </a:spcBef>
              <a:spcAft>
                <a:spcPts val="1000"/>
              </a:spcAft>
              <a:defRPr sz="1800">
                <a:latin typeface="Open Sans Light"/>
              </a:defRPr>
            </a:pPr>
            <a:r>
              <a:t>Design: Flexibel anpassbare Implementierungsdetails</a:t>
            </a:r>
          </a:p>
          <a:p>
            <a:pPr>
              <a:spcBef>
                <a:spcPts val="400"/>
              </a:spcBef>
              <a:spcAft>
                <a:spcPts val="1000"/>
              </a:spcAft>
              <a:defRPr sz="1800">
                <a:latin typeface="Open Sans Light"/>
              </a:defRPr>
            </a:pPr>
            <a:r>
              <a:t>Architektur: System-weite Auswirkungen und Constraints</a:t>
            </a:r>
          </a:p>
          <a:p>
            <a:pPr>
              <a:spcBef>
                <a:spcPts val="400"/>
              </a:spcBef>
              <a:spcAft>
                <a:spcPts val="1000"/>
              </a:spcAft>
              <a:defRPr sz="1800">
                <a:latin typeface="Open Sans Light"/>
              </a:defRPr>
            </a:pPr>
            <a:r>
              <a:t>Design: Lokale Optimierungen und Verfeinerungen</a:t>
            </a:r>
          </a:p>
        </p:txBody>
      </p:sp>
    </p:spTree>
  </p:cSld>
  <p:clrMapOvr>
    <a:masterClrMapping/>
  </p:clrMapOvr>
</p:sld>
</file>

<file path=ppt/slides/slide8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rPr sz="3600" b="0">
                <a:solidFill>
                  <a:srgbClr val="444444"/>
                </a:solidFill>
                <a:latin typeface="Open Sans"/>
              </a:rPr>
              <a:t>Command Pattern - Invoker &amp; Macro</a:t>
            </a:r>
          </a:p>
        </p:txBody>
      </p:sp>
      <p:sp>
        <p:nvSpPr>
          <p:cNvPr id="3" name="Subtitle 2"/>
          <p:cNvSpPr>
            <a:spLocks noGrp="1"/>
          </p:cNvSpPr>
          <p:nvPr>
            <p:ph type="subTitle"/>
          </p:nvPr>
        </p:nvSpPr>
        <p:spPr/>
        <p:txBody>
          <a:bodyPr anchor="t" tIns="152400" bIns="152400" lIns="152400" rIns="152400"/>
          <a:lstStyle/>
          <a:p/>
          <a:p>
            <a:pPr>
              <a:spcBef>
                <a:spcPts val="0"/>
              </a:spcBef>
              <a:spcAft>
                <a:spcPts val="1000"/>
              </a:spcAft>
              <a:defRPr sz="1800">
                <a:latin typeface="Open Sans Light"/>
              </a:defRPr>
            </a:pPr>
            <a:r>
              <a:t>```java</a:t>
            </a:r>
          </a:p>
          <a:p>
            <a:pPr>
              <a:spcBef>
                <a:spcPts val="400"/>
              </a:spcBef>
              <a:spcAft>
                <a:spcPts val="1000"/>
              </a:spcAft>
              <a:defRPr sz="1800">
                <a:latin typeface="Open Sans Light"/>
              </a:defRPr>
            </a:pPr>
            <a:r>
              <a:t>class NetworkConfigurationManager {</a:t>
            </a:r>
          </a:p>
          <a:p>
            <a:pPr>
              <a:spcBef>
                <a:spcPts val="400"/>
              </a:spcBef>
              <a:spcAft>
                <a:spcPts val="1000"/>
              </a:spcAft>
              <a:defRPr sz="1800">
                <a:latin typeface="Open Sans Light"/>
              </a:defRPr>
            </a:pPr>
            <a:r>
              <a:t>    private Stack&lt;NetworkCommand&gt; history = new Stack&lt;&gt;();</a:t>
            </a:r>
          </a:p>
          <a:p>
            <a:pPr>
              <a:spcBef>
                <a:spcPts val="400"/>
              </a:spcBef>
              <a:spcAft>
                <a:spcPts val="1000"/>
              </a:spcAft>
              <a:defRPr sz="1800">
                <a:latin typeface="Open Sans Light"/>
              </a:defRPr>
            </a:pPr>
            <a:r>
              <a:t>    </a:t>
            </a:r>
          </a:p>
          <a:p>
            <a:pPr>
              <a:spcBef>
                <a:spcPts val="400"/>
              </a:spcBef>
              <a:spcAft>
                <a:spcPts val="1000"/>
              </a:spcAft>
              <a:defRPr sz="1800">
                <a:latin typeface="Open Sans Light"/>
              </a:defRPr>
            </a:pPr>
            <a:r>
              <a:t>    public void execute(NetworkCommand command) {</a:t>
            </a:r>
          </a:p>
          <a:p>
            <a:pPr>
              <a:spcBef>
                <a:spcPts val="400"/>
              </a:spcBef>
              <a:spcAft>
                <a:spcPts val="1000"/>
              </a:spcAft>
              <a:defRPr sz="1800">
                <a:latin typeface="Open Sans Light"/>
              </a:defRPr>
            </a:pPr>
            <a:r>
              <a:t>        command.execute();</a:t>
            </a:r>
          </a:p>
          <a:p>
            <a:pPr>
              <a:spcBef>
                <a:spcPts val="400"/>
              </a:spcBef>
              <a:spcAft>
                <a:spcPts val="1000"/>
              </a:spcAft>
              <a:defRPr sz="1800">
                <a:latin typeface="Open Sans Light"/>
              </a:defRPr>
            </a:pPr>
            <a:r>
              <a:t>        history.push(command);</a:t>
            </a:r>
          </a:p>
          <a:p>
            <a:pPr>
              <a:spcBef>
                <a:spcPts val="400"/>
              </a:spcBef>
              <a:spcAft>
                <a:spcPts val="1000"/>
              </a:spcAft>
              <a:defRPr sz="1800">
                <a:latin typeface="Open Sans Light"/>
              </a:defRPr>
            </a:pPr>
            <a:r>
              <a:t>    }</a:t>
            </a:r>
          </a:p>
          <a:p>
            <a:pPr>
              <a:spcBef>
                <a:spcPts val="400"/>
              </a:spcBef>
              <a:spcAft>
                <a:spcPts val="1000"/>
              </a:spcAft>
              <a:defRPr sz="1800">
                <a:latin typeface="Open Sans Light"/>
              </a:defRPr>
            </a:pPr>
            <a:r>
              <a:t>    </a:t>
            </a:r>
          </a:p>
          <a:p>
            <a:pPr>
              <a:spcBef>
                <a:spcPts val="400"/>
              </a:spcBef>
              <a:spcAft>
                <a:spcPts val="1000"/>
              </a:spcAft>
              <a:defRPr sz="1800">
                <a:latin typeface="Open Sans Light"/>
              </a:defRPr>
            </a:pPr>
            <a:r>
              <a:t>    public void undo() {</a:t>
            </a:r>
          </a:p>
          <a:p>
            <a:pPr>
              <a:spcBef>
                <a:spcPts val="400"/>
              </a:spcBef>
              <a:spcAft>
                <a:spcPts val="1000"/>
              </a:spcAft>
              <a:defRPr sz="1800">
                <a:latin typeface="Open Sans Light"/>
              </a:defRPr>
            </a:pPr>
            <a:r>
              <a:t>        if (!history.isEmpty()) {</a:t>
            </a:r>
          </a:p>
          <a:p>
            <a:pPr>
              <a:spcBef>
                <a:spcPts val="400"/>
              </a:spcBef>
              <a:spcAft>
                <a:spcPts val="1000"/>
              </a:spcAft>
              <a:defRPr sz="1800">
                <a:latin typeface="Open Sans Light"/>
              </a:defRPr>
            </a:pPr>
            <a:r>
              <a:t>            NetworkCommand command = history.pop();</a:t>
            </a:r>
          </a:p>
          <a:p>
            <a:pPr>
              <a:spcBef>
                <a:spcPts val="400"/>
              </a:spcBef>
              <a:spcAft>
                <a:spcPts val="1000"/>
              </a:spcAft>
              <a:defRPr sz="1800">
                <a:latin typeface="Open Sans Light"/>
              </a:defRPr>
            </a:pPr>
            <a:r>
              <a:t>            command.undo();</a:t>
            </a:r>
          </a:p>
          <a:p>
            <a:pPr>
              <a:spcBef>
                <a:spcPts val="400"/>
              </a:spcBef>
              <a:spcAft>
                <a:spcPts val="1000"/>
              </a:spcAft>
              <a:defRPr sz="1800">
                <a:latin typeface="Open Sans Light"/>
              </a:defRPr>
            </a:pPr>
            <a:r>
              <a:t>        }</a:t>
            </a:r>
          </a:p>
          <a:p>
            <a:pPr>
              <a:spcBef>
                <a:spcPts val="400"/>
              </a:spcBef>
              <a:spcAft>
                <a:spcPts val="1000"/>
              </a:spcAft>
              <a:defRPr sz="1800">
                <a:latin typeface="Open Sans Light"/>
              </a:defRPr>
            </a:pPr>
            <a:r>
              <a:t>    }</a:t>
            </a:r>
          </a:p>
          <a:p>
            <a:pPr>
              <a:spcBef>
                <a:spcPts val="400"/>
              </a:spcBef>
              <a:spcAft>
                <a:spcPts val="1000"/>
              </a:spcAft>
              <a:defRPr sz="1800">
                <a:latin typeface="Open Sans Light"/>
              </a:defRPr>
            </a:pPr>
            <a:r>
              <a:t>}</a:t>
            </a:r>
          </a:p>
          <a:p>
            <a:pPr>
              <a:spcBef>
                <a:spcPts val="400"/>
              </a:spcBef>
              <a:spcAft>
                <a:spcPts val="1000"/>
              </a:spcAft>
              <a:defRPr sz="1800">
                <a:latin typeface="Open Sans Light"/>
              </a:defRPr>
            </a:pPr>
          </a:p>
          <a:p>
            <a:pPr>
              <a:spcBef>
                <a:spcPts val="400"/>
              </a:spcBef>
              <a:spcAft>
                <a:spcPts val="1000"/>
              </a:spcAft>
              <a:defRPr sz="1800">
                <a:latin typeface="Open Sans Light"/>
              </a:defRPr>
            </a:pPr>
            <a:r>
              <a:t>// Macro Command</a:t>
            </a:r>
          </a:p>
          <a:p>
            <a:pPr>
              <a:spcBef>
                <a:spcPts val="400"/>
              </a:spcBef>
              <a:spcAft>
                <a:spcPts val="1000"/>
              </a:spcAft>
              <a:defRPr sz="1800">
                <a:latin typeface="Open Sans Light"/>
              </a:defRPr>
            </a:pPr>
            <a:r>
              <a:t>class NetworkSetupMacro implements NetworkCommand {</a:t>
            </a:r>
          </a:p>
          <a:p>
            <a:pPr>
              <a:spcBef>
                <a:spcPts val="400"/>
              </a:spcBef>
              <a:spcAft>
                <a:spcPts val="1000"/>
              </a:spcAft>
              <a:defRPr sz="1800">
                <a:latin typeface="Open Sans Light"/>
              </a:defRPr>
            </a:pPr>
            <a:r>
              <a:t>    private List&lt;NetworkCommand&gt; commands;</a:t>
            </a:r>
          </a:p>
          <a:p>
            <a:pPr>
              <a:spcBef>
                <a:spcPts val="400"/>
              </a:spcBef>
              <a:spcAft>
                <a:spcPts val="1000"/>
              </a:spcAft>
              <a:defRPr sz="1800">
                <a:latin typeface="Open Sans Light"/>
              </a:defRPr>
            </a:pPr>
            <a:r>
              <a:t>    </a:t>
            </a:r>
          </a:p>
          <a:p>
            <a:pPr>
              <a:spcBef>
                <a:spcPts val="400"/>
              </a:spcBef>
              <a:spcAft>
                <a:spcPts val="1000"/>
              </a:spcAft>
              <a:defRPr sz="1800">
                <a:latin typeface="Open Sans Light"/>
              </a:defRPr>
            </a:pPr>
            <a:r>
              <a:t>    public void execute() {</a:t>
            </a:r>
          </a:p>
          <a:p>
            <a:pPr>
              <a:spcBef>
                <a:spcPts val="400"/>
              </a:spcBef>
              <a:spcAft>
                <a:spcPts val="1000"/>
              </a:spcAft>
              <a:defRPr sz="1800">
                <a:latin typeface="Open Sans Light"/>
              </a:defRPr>
            </a:pPr>
            <a:r>
              <a:t>        commands.forEach(NetworkCommand::execute);</a:t>
            </a:r>
          </a:p>
          <a:p>
            <a:pPr>
              <a:spcBef>
                <a:spcPts val="400"/>
              </a:spcBef>
              <a:spcAft>
                <a:spcPts val="1000"/>
              </a:spcAft>
              <a:defRPr sz="1800">
                <a:latin typeface="Open Sans Light"/>
              </a:defRPr>
            </a:pPr>
            <a:r>
              <a:t>    }</a:t>
            </a:r>
          </a:p>
          <a:p>
            <a:pPr>
              <a:spcBef>
                <a:spcPts val="400"/>
              </a:spcBef>
              <a:spcAft>
                <a:spcPts val="1000"/>
              </a:spcAft>
              <a:defRPr sz="1800">
                <a:latin typeface="Open Sans Light"/>
              </a:defRPr>
            </a:pPr>
            <a:r>
              <a:t>    </a:t>
            </a:r>
          </a:p>
          <a:p>
            <a:pPr>
              <a:spcBef>
                <a:spcPts val="400"/>
              </a:spcBef>
              <a:spcAft>
                <a:spcPts val="1000"/>
              </a:spcAft>
              <a:defRPr sz="1800">
                <a:latin typeface="Open Sans Light"/>
              </a:defRPr>
            </a:pPr>
            <a:r>
              <a:t>    public void undo() {</a:t>
            </a:r>
          </a:p>
          <a:p>
            <a:pPr>
              <a:spcBef>
                <a:spcPts val="400"/>
              </a:spcBef>
              <a:spcAft>
                <a:spcPts val="1000"/>
              </a:spcAft>
              <a:defRPr sz="1800">
                <a:latin typeface="Open Sans Light"/>
              </a:defRPr>
            </a:pPr>
            <a:r>
              <a:t>        Collections.reverse(commands);</a:t>
            </a:r>
          </a:p>
          <a:p>
            <a:pPr>
              <a:spcBef>
                <a:spcPts val="400"/>
              </a:spcBef>
              <a:spcAft>
                <a:spcPts val="1000"/>
              </a:spcAft>
              <a:defRPr sz="1800">
                <a:latin typeface="Open Sans Light"/>
              </a:defRPr>
            </a:pPr>
            <a:r>
              <a:t>        commands.forEach(NetworkCommand::undo);</a:t>
            </a:r>
          </a:p>
          <a:p>
            <a:pPr>
              <a:spcBef>
                <a:spcPts val="400"/>
              </a:spcBef>
              <a:spcAft>
                <a:spcPts val="1000"/>
              </a:spcAft>
              <a:defRPr sz="1800">
                <a:latin typeface="Open Sans Light"/>
              </a:defRPr>
            </a:pPr>
            <a:r>
              <a:t>    }</a:t>
            </a:r>
          </a:p>
          <a:p>
            <a:pPr>
              <a:spcBef>
                <a:spcPts val="400"/>
              </a:spcBef>
              <a:spcAft>
                <a:spcPts val="1000"/>
              </a:spcAft>
              <a:defRPr sz="1800">
                <a:latin typeface="Open Sans Light"/>
              </a:defRPr>
            </a:pPr>
            <a:r>
              <a:t>}</a:t>
            </a:r>
          </a:p>
        </p:txBody>
      </p:sp>
    </p:spTree>
  </p:cSld>
  <p:clrMapOvr>
    <a:masterClrMapping/>
  </p:clrMapOvr>
</p:sld>
</file>

<file path=ppt/slides/slide8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rPr sz="3600" b="0">
                <a:solidFill>
                  <a:srgbClr val="444444"/>
                </a:solidFill>
                <a:latin typeface="Open Sans"/>
              </a:rPr>
              <a:t>Command Pattern - Invoker &amp; Macro</a:t>
            </a:r>
          </a:p>
        </p:txBody>
      </p:sp>
      <p:sp>
        <p:nvSpPr>
          <p:cNvPr id="3" name="Subtitle 2"/>
          <p:cNvSpPr>
            <a:spLocks noGrp="1"/>
          </p:cNvSpPr>
          <p:nvPr>
            <p:ph type="subTitle"/>
          </p:nvPr>
        </p:nvSpPr>
        <p:spPr/>
        <p:txBody>
          <a:bodyPr anchor="t" tIns="152400" bIns="152400" lIns="152400" rIns="152400"/>
          <a:lstStyle/>
          <a:p/>
          <a:p>
            <a:pPr>
              <a:spcBef>
                <a:spcPts val="0"/>
              </a:spcBef>
              <a:spcAft>
                <a:spcPts val="1000"/>
              </a:spcAft>
              <a:defRPr sz="1800">
                <a:latin typeface="Open Sans Light"/>
              </a:defRPr>
            </a:pPr>
            <a:r>
              <a:t>```java</a:t>
            </a:r>
          </a:p>
          <a:p>
            <a:pPr>
              <a:spcBef>
                <a:spcPts val="400"/>
              </a:spcBef>
              <a:spcAft>
                <a:spcPts val="1000"/>
              </a:spcAft>
              <a:defRPr sz="1800">
                <a:latin typeface="Open Sans Light"/>
              </a:defRPr>
            </a:pPr>
            <a:r>
              <a:t>class NetworkConfigurationManager {</a:t>
            </a:r>
          </a:p>
          <a:p>
            <a:pPr>
              <a:spcBef>
                <a:spcPts val="400"/>
              </a:spcBef>
              <a:spcAft>
                <a:spcPts val="1000"/>
              </a:spcAft>
              <a:defRPr sz="1800">
                <a:latin typeface="Open Sans Light"/>
              </a:defRPr>
            </a:pPr>
            <a:r>
              <a:t>    private Stack&lt;NetworkCommand&gt; history = new Stack&lt;&gt;();</a:t>
            </a:r>
          </a:p>
          <a:p>
            <a:pPr>
              <a:spcBef>
                <a:spcPts val="400"/>
              </a:spcBef>
              <a:spcAft>
                <a:spcPts val="1000"/>
              </a:spcAft>
              <a:defRPr sz="1800">
                <a:latin typeface="Open Sans Light"/>
              </a:defRPr>
            </a:pPr>
            <a:r>
              <a:t>    </a:t>
            </a:r>
          </a:p>
          <a:p>
            <a:pPr>
              <a:spcBef>
                <a:spcPts val="400"/>
              </a:spcBef>
              <a:spcAft>
                <a:spcPts val="1000"/>
              </a:spcAft>
              <a:defRPr sz="1800">
                <a:latin typeface="Open Sans Light"/>
              </a:defRPr>
            </a:pPr>
            <a:r>
              <a:t>    public void execute(NetworkCommand command) {</a:t>
            </a:r>
          </a:p>
          <a:p>
            <a:pPr>
              <a:spcBef>
                <a:spcPts val="400"/>
              </a:spcBef>
              <a:spcAft>
                <a:spcPts val="1000"/>
              </a:spcAft>
              <a:defRPr sz="1800">
                <a:latin typeface="Open Sans Light"/>
              </a:defRPr>
            </a:pPr>
            <a:r>
              <a:t>        command.execute();</a:t>
            </a:r>
          </a:p>
          <a:p>
            <a:pPr>
              <a:spcBef>
                <a:spcPts val="400"/>
              </a:spcBef>
              <a:spcAft>
                <a:spcPts val="1000"/>
              </a:spcAft>
              <a:defRPr sz="1800">
                <a:latin typeface="Open Sans Light"/>
              </a:defRPr>
            </a:pPr>
            <a:r>
              <a:t>        history.push(command);</a:t>
            </a:r>
          </a:p>
          <a:p>
            <a:pPr>
              <a:spcBef>
                <a:spcPts val="400"/>
              </a:spcBef>
              <a:spcAft>
                <a:spcPts val="1000"/>
              </a:spcAft>
              <a:defRPr sz="1800">
                <a:latin typeface="Open Sans Light"/>
              </a:defRPr>
            </a:pPr>
            <a:r>
              <a:t>    }</a:t>
            </a:r>
          </a:p>
          <a:p>
            <a:pPr>
              <a:spcBef>
                <a:spcPts val="400"/>
              </a:spcBef>
              <a:spcAft>
                <a:spcPts val="1000"/>
              </a:spcAft>
              <a:defRPr sz="1800">
                <a:latin typeface="Open Sans Light"/>
              </a:defRPr>
            </a:pPr>
            <a:r>
              <a:t>    </a:t>
            </a:r>
          </a:p>
          <a:p>
            <a:pPr>
              <a:spcBef>
                <a:spcPts val="400"/>
              </a:spcBef>
              <a:spcAft>
                <a:spcPts val="1000"/>
              </a:spcAft>
              <a:defRPr sz="1800">
                <a:latin typeface="Open Sans Light"/>
              </a:defRPr>
            </a:pPr>
            <a:r>
              <a:t>    public void undo() {</a:t>
            </a:r>
          </a:p>
          <a:p>
            <a:pPr>
              <a:spcBef>
                <a:spcPts val="400"/>
              </a:spcBef>
              <a:spcAft>
                <a:spcPts val="1000"/>
              </a:spcAft>
              <a:defRPr sz="1800">
                <a:latin typeface="Open Sans Light"/>
              </a:defRPr>
            </a:pPr>
            <a:r>
              <a:t>        if (!history.isEmpty()) {</a:t>
            </a:r>
          </a:p>
          <a:p>
            <a:pPr>
              <a:spcBef>
                <a:spcPts val="400"/>
              </a:spcBef>
              <a:spcAft>
                <a:spcPts val="1000"/>
              </a:spcAft>
              <a:defRPr sz="1800">
                <a:latin typeface="Open Sans Light"/>
              </a:defRPr>
            </a:pPr>
            <a:r>
              <a:t>            NetworkCommand command = history.pop();</a:t>
            </a:r>
          </a:p>
          <a:p>
            <a:pPr>
              <a:spcBef>
                <a:spcPts val="400"/>
              </a:spcBef>
              <a:spcAft>
                <a:spcPts val="1000"/>
              </a:spcAft>
              <a:defRPr sz="1800">
                <a:latin typeface="Open Sans Light"/>
              </a:defRPr>
            </a:pPr>
            <a:r>
              <a:t>            command.undo();</a:t>
            </a:r>
          </a:p>
          <a:p>
            <a:pPr>
              <a:spcBef>
                <a:spcPts val="400"/>
              </a:spcBef>
              <a:spcAft>
                <a:spcPts val="1000"/>
              </a:spcAft>
              <a:defRPr sz="1800">
                <a:latin typeface="Open Sans Light"/>
              </a:defRPr>
            </a:pPr>
            <a:r>
              <a:t>        }</a:t>
            </a:r>
          </a:p>
          <a:p>
            <a:pPr>
              <a:spcBef>
                <a:spcPts val="400"/>
              </a:spcBef>
              <a:spcAft>
                <a:spcPts val="1000"/>
              </a:spcAft>
              <a:defRPr sz="1800">
                <a:latin typeface="Open Sans Light"/>
              </a:defRPr>
            </a:pPr>
            <a:r>
              <a:t>    }</a:t>
            </a:r>
          </a:p>
          <a:p>
            <a:pPr>
              <a:spcBef>
                <a:spcPts val="400"/>
              </a:spcBef>
              <a:spcAft>
                <a:spcPts val="1000"/>
              </a:spcAft>
              <a:defRPr sz="1800">
                <a:latin typeface="Open Sans Light"/>
              </a:defRPr>
            </a:pPr>
            <a:r>
              <a:t>}</a:t>
            </a:r>
          </a:p>
          <a:p>
            <a:pPr>
              <a:spcBef>
                <a:spcPts val="400"/>
              </a:spcBef>
              <a:spcAft>
                <a:spcPts val="1000"/>
              </a:spcAft>
              <a:defRPr sz="1800">
                <a:latin typeface="Open Sans Light"/>
              </a:defRPr>
            </a:pPr>
          </a:p>
          <a:p>
            <a:pPr>
              <a:spcBef>
                <a:spcPts val="400"/>
              </a:spcBef>
              <a:spcAft>
                <a:spcPts val="1000"/>
              </a:spcAft>
              <a:defRPr sz="1800">
                <a:latin typeface="Open Sans Light"/>
              </a:defRPr>
            </a:pPr>
            <a:r>
              <a:t>// Macro Command</a:t>
            </a:r>
          </a:p>
          <a:p>
            <a:pPr>
              <a:spcBef>
                <a:spcPts val="400"/>
              </a:spcBef>
              <a:spcAft>
                <a:spcPts val="1000"/>
              </a:spcAft>
              <a:defRPr sz="1800">
                <a:latin typeface="Open Sans Light"/>
              </a:defRPr>
            </a:pPr>
            <a:r>
              <a:t>class NetworkSetupMacro implements NetworkCommand {</a:t>
            </a:r>
          </a:p>
          <a:p>
            <a:pPr>
              <a:spcBef>
                <a:spcPts val="400"/>
              </a:spcBef>
              <a:spcAft>
                <a:spcPts val="1000"/>
              </a:spcAft>
              <a:defRPr sz="1800">
                <a:latin typeface="Open Sans Light"/>
              </a:defRPr>
            </a:pPr>
            <a:r>
              <a:t>    private List&lt;NetworkCommand&gt; commands;</a:t>
            </a:r>
          </a:p>
          <a:p>
            <a:pPr>
              <a:spcBef>
                <a:spcPts val="400"/>
              </a:spcBef>
              <a:spcAft>
                <a:spcPts val="1000"/>
              </a:spcAft>
              <a:defRPr sz="1800">
                <a:latin typeface="Open Sans Light"/>
              </a:defRPr>
            </a:pPr>
            <a:r>
              <a:t>    </a:t>
            </a:r>
          </a:p>
          <a:p>
            <a:pPr>
              <a:spcBef>
                <a:spcPts val="400"/>
              </a:spcBef>
              <a:spcAft>
                <a:spcPts val="1000"/>
              </a:spcAft>
              <a:defRPr sz="1800">
                <a:latin typeface="Open Sans Light"/>
              </a:defRPr>
            </a:pPr>
            <a:r>
              <a:t>    public void execute() {</a:t>
            </a:r>
          </a:p>
          <a:p>
            <a:pPr>
              <a:spcBef>
                <a:spcPts val="400"/>
              </a:spcBef>
              <a:spcAft>
                <a:spcPts val="1000"/>
              </a:spcAft>
              <a:defRPr sz="1800">
                <a:latin typeface="Open Sans Light"/>
              </a:defRPr>
            </a:pPr>
            <a:r>
              <a:t>        commands.forEach(NetworkCommand::execute);</a:t>
            </a:r>
          </a:p>
          <a:p>
            <a:pPr>
              <a:spcBef>
                <a:spcPts val="400"/>
              </a:spcBef>
              <a:spcAft>
                <a:spcPts val="1000"/>
              </a:spcAft>
              <a:defRPr sz="1800">
                <a:latin typeface="Open Sans Light"/>
              </a:defRPr>
            </a:pPr>
            <a:r>
              <a:t>    }</a:t>
            </a:r>
          </a:p>
          <a:p>
            <a:pPr>
              <a:spcBef>
                <a:spcPts val="400"/>
              </a:spcBef>
              <a:spcAft>
                <a:spcPts val="1000"/>
              </a:spcAft>
              <a:defRPr sz="1800">
                <a:latin typeface="Open Sans Light"/>
              </a:defRPr>
            </a:pPr>
            <a:r>
              <a:t>    </a:t>
            </a:r>
          </a:p>
          <a:p>
            <a:pPr>
              <a:spcBef>
                <a:spcPts val="400"/>
              </a:spcBef>
              <a:spcAft>
                <a:spcPts val="1000"/>
              </a:spcAft>
              <a:defRPr sz="1800">
                <a:latin typeface="Open Sans Light"/>
              </a:defRPr>
            </a:pPr>
            <a:r>
              <a:t>    public void undo() {</a:t>
            </a:r>
          </a:p>
          <a:p>
            <a:pPr>
              <a:spcBef>
                <a:spcPts val="400"/>
              </a:spcBef>
              <a:spcAft>
                <a:spcPts val="1000"/>
              </a:spcAft>
              <a:defRPr sz="1800">
                <a:latin typeface="Open Sans Light"/>
              </a:defRPr>
            </a:pPr>
            <a:r>
              <a:t>        Collections.reverse(commands);</a:t>
            </a:r>
          </a:p>
          <a:p>
            <a:pPr>
              <a:spcBef>
                <a:spcPts val="400"/>
              </a:spcBef>
              <a:spcAft>
                <a:spcPts val="1000"/>
              </a:spcAft>
              <a:defRPr sz="1800">
                <a:latin typeface="Open Sans Light"/>
              </a:defRPr>
            </a:pPr>
            <a:r>
              <a:t>        commands.forEach(NetworkCommand::undo);</a:t>
            </a:r>
          </a:p>
          <a:p>
            <a:pPr>
              <a:spcBef>
                <a:spcPts val="400"/>
              </a:spcBef>
              <a:spcAft>
                <a:spcPts val="1000"/>
              </a:spcAft>
              <a:defRPr sz="1800">
                <a:latin typeface="Open Sans Light"/>
              </a:defRPr>
            </a:pPr>
            <a:r>
              <a:t>    }</a:t>
            </a:r>
          </a:p>
          <a:p>
            <a:pPr>
              <a:spcBef>
                <a:spcPts val="400"/>
              </a:spcBef>
              <a:spcAft>
                <a:spcPts val="1000"/>
              </a:spcAft>
              <a:defRPr sz="1800">
                <a:latin typeface="Open Sans Light"/>
              </a:defRPr>
            </a:pPr>
            <a:r>
              <a:t>}</a:t>
            </a:r>
          </a:p>
        </p:txBody>
      </p:sp>
    </p:spTree>
  </p:cSld>
  <p:clrMapOvr>
    <a:masterClrMapping/>
  </p:clrMapOvr>
</p:sld>
</file>

<file path=ppt/slides/slide8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rPr sz="3600" b="0">
                <a:solidFill>
                  <a:srgbClr val="444444"/>
                </a:solidFill>
                <a:latin typeface="Open Sans"/>
              </a:rPr>
              <a:t>Iterator Pattern - Problem</a:t>
            </a:r>
          </a:p>
        </p:txBody>
      </p:sp>
      <p:sp>
        <p:nvSpPr>
          <p:cNvPr id="3" name="Subtitle 2"/>
          <p:cNvSpPr>
            <a:spLocks noGrp="1"/>
          </p:cNvSpPr>
          <p:nvPr>
            <p:ph type="subTitle"/>
          </p:nvPr>
        </p:nvSpPr>
        <p:spPr/>
        <p:txBody>
          <a:bodyPr anchor="t" tIns="152400" bIns="152400" lIns="152400" rIns="152400"/>
          <a:lstStyle/>
          <a:p/>
          <a:p>
            <a:pPr>
              <a:spcBef>
                <a:spcPts val="0"/>
              </a:spcBef>
              <a:spcAft>
                <a:spcPts val="1000"/>
              </a:spcAft>
              <a:defRPr sz="1800">
                <a:latin typeface="Open Sans Light"/>
              </a:defRPr>
            </a:pPr>
            <a:r>
              <a:t>• Problem: Navigation durch komplexe Datenstrukturen</a:t>
            </a:r>
          </a:p>
          <a:p>
            <a:pPr>
              <a:spcBef>
                <a:spcPts val="400"/>
              </a:spcBef>
              <a:spcAft>
                <a:spcPts val="1000"/>
              </a:spcAft>
              <a:defRPr sz="1800">
                <a:latin typeface="Open Sans Light"/>
              </a:defRPr>
            </a:pPr>
            <a:r>
              <a:t>• Verschiedene Traversal-Arten:</a:t>
            </a:r>
          </a:p>
          <a:p>
            <a:pPr>
              <a:spcBef>
                <a:spcPts val="400"/>
              </a:spcBef>
              <a:spcAft>
                <a:spcPts val="1000"/>
              </a:spcAft>
              <a:defRPr sz="1800">
                <a:latin typeface="Open Sans Light"/>
              </a:defRPr>
            </a:pPr>
            <a:r>
              <a:t>  - Sequential, Tree (Pre/In/Post-Order)</a:t>
            </a:r>
          </a:p>
          <a:p>
            <a:pPr>
              <a:spcBef>
                <a:spcPts val="400"/>
              </a:spcBef>
              <a:spcAft>
                <a:spcPts val="1000"/>
              </a:spcAft>
              <a:defRPr sz="1800">
                <a:latin typeface="Open Sans Light"/>
              </a:defRPr>
            </a:pPr>
            <a:r>
              <a:t>  - Filtered, Sorted Traversal</a:t>
            </a:r>
          </a:p>
          <a:p>
            <a:pPr>
              <a:spcBef>
                <a:spcPts val="400"/>
              </a:spcBef>
              <a:spcAft>
                <a:spcPts val="1000"/>
              </a:spcAft>
              <a:defRPr sz="1800">
                <a:latin typeface="Open Sans Light"/>
              </a:defRPr>
            </a:pPr>
            <a:r>
              <a:t>• Herausforderungen:</a:t>
            </a:r>
          </a:p>
          <a:p>
            <a:pPr>
              <a:spcBef>
                <a:spcPts val="400"/>
              </a:spcBef>
              <a:spcAft>
                <a:spcPts val="1000"/>
              </a:spcAft>
              <a:defRPr sz="1800">
                <a:latin typeface="Open Sans Light"/>
              </a:defRPr>
            </a:pPr>
            <a:r>
              <a:t>  - Collection-interne Struktur exposiert</a:t>
            </a:r>
          </a:p>
          <a:p>
            <a:pPr>
              <a:spcBef>
                <a:spcPts val="400"/>
              </a:spcBef>
              <a:spcAft>
                <a:spcPts val="1000"/>
              </a:spcAft>
              <a:defRPr sz="1800">
                <a:latin typeface="Open Sans Light"/>
              </a:defRPr>
            </a:pPr>
            <a:r>
              <a:t>  - Client-Code abhängig von Datenstruktur</a:t>
            </a:r>
          </a:p>
          <a:p>
            <a:pPr>
              <a:spcBef>
                <a:spcPts val="400"/>
              </a:spcBef>
              <a:spcAft>
                <a:spcPts val="1000"/>
              </a:spcAft>
              <a:defRPr sz="1800">
                <a:latin typeface="Open Sans Light"/>
              </a:defRPr>
            </a:pPr>
            <a:r>
              <a:t>  - Mehrere gleichzeitige Iterationen schwierig</a:t>
            </a:r>
          </a:p>
          <a:p>
            <a:pPr>
              <a:spcBef>
                <a:spcPts val="400"/>
              </a:spcBef>
              <a:spcAft>
                <a:spcPts val="1000"/>
              </a:spcAft>
              <a:defRPr sz="1800">
                <a:latin typeface="Open Sans Light"/>
              </a:defRPr>
            </a:pPr>
            <a:r>
              <a:t>• Beispiel: Telekom Service-Hierarchie</a:t>
            </a:r>
          </a:p>
          <a:p>
            <a:pPr>
              <a:spcBef>
                <a:spcPts val="400"/>
              </a:spcBef>
              <a:spcAft>
                <a:spcPts val="1000"/>
              </a:spcAft>
              <a:defRPr sz="1800">
                <a:latin typeface="Open Sans Light"/>
              </a:defRPr>
            </a:pPr>
            <a:r>
              <a:t>  - Services → SubServices → Components</a:t>
            </a:r>
          </a:p>
        </p:txBody>
      </p:sp>
    </p:spTree>
  </p:cSld>
  <p:clrMapOvr>
    <a:masterClrMapping/>
  </p:clrMapOvr>
</p:sld>
</file>

<file path=ppt/slides/slide8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rPr sz="3600" b="0">
                <a:solidFill>
                  <a:srgbClr val="444444"/>
                </a:solidFill>
                <a:latin typeface="Open Sans"/>
              </a:rPr>
              <a:t>Iterator Pattern - Problem</a:t>
            </a:r>
          </a:p>
        </p:txBody>
      </p:sp>
      <p:sp>
        <p:nvSpPr>
          <p:cNvPr id="3" name="Subtitle 2"/>
          <p:cNvSpPr>
            <a:spLocks noGrp="1"/>
          </p:cNvSpPr>
          <p:nvPr>
            <p:ph type="subTitle"/>
          </p:nvPr>
        </p:nvSpPr>
        <p:spPr/>
        <p:txBody>
          <a:bodyPr anchor="t" tIns="152400" bIns="152400" lIns="152400" rIns="152400"/>
          <a:lstStyle/>
          <a:p/>
          <a:p>
            <a:pPr>
              <a:spcBef>
                <a:spcPts val="0"/>
              </a:spcBef>
              <a:spcAft>
                <a:spcPts val="1000"/>
              </a:spcAft>
              <a:defRPr sz="1800">
                <a:latin typeface="Open Sans Light"/>
              </a:defRPr>
            </a:pPr>
            <a:r>
              <a:t>• Problem: Navigation durch komplexe Datenstrukturen</a:t>
            </a:r>
          </a:p>
          <a:p>
            <a:pPr>
              <a:spcBef>
                <a:spcPts val="400"/>
              </a:spcBef>
              <a:spcAft>
                <a:spcPts val="1000"/>
              </a:spcAft>
              <a:defRPr sz="1800">
                <a:latin typeface="Open Sans Light"/>
              </a:defRPr>
            </a:pPr>
            <a:r>
              <a:t>• Verschiedene Traversal-Arten:</a:t>
            </a:r>
          </a:p>
          <a:p>
            <a:pPr>
              <a:spcBef>
                <a:spcPts val="400"/>
              </a:spcBef>
              <a:spcAft>
                <a:spcPts val="1000"/>
              </a:spcAft>
              <a:defRPr sz="1800">
                <a:latin typeface="Open Sans Light"/>
              </a:defRPr>
            </a:pPr>
            <a:r>
              <a:t>  - Sequential, Tree (Pre/In/Post-Order)</a:t>
            </a:r>
          </a:p>
          <a:p>
            <a:pPr>
              <a:spcBef>
                <a:spcPts val="400"/>
              </a:spcBef>
              <a:spcAft>
                <a:spcPts val="1000"/>
              </a:spcAft>
              <a:defRPr sz="1800">
                <a:latin typeface="Open Sans Light"/>
              </a:defRPr>
            </a:pPr>
            <a:r>
              <a:t>  - Filtered, Sorted Traversal</a:t>
            </a:r>
          </a:p>
          <a:p>
            <a:pPr>
              <a:spcBef>
                <a:spcPts val="400"/>
              </a:spcBef>
              <a:spcAft>
                <a:spcPts val="1000"/>
              </a:spcAft>
              <a:defRPr sz="1800">
                <a:latin typeface="Open Sans Light"/>
              </a:defRPr>
            </a:pPr>
            <a:r>
              <a:t>• Herausforderungen:</a:t>
            </a:r>
          </a:p>
          <a:p>
            <a:pPr>
              <a:spcBef>
                <a:spcPts val="400"/>
              </a:spcBef>
              <a:spcAft>
                <a:spcPts val="1000"/>
              </a:spcAft>
              <a:defRPr sz="1800">
                <a:latin typeface="Open Sans Light"/>
              </a:defRPr>
            </a:pPr>
            <a:r>
              <a:t>  - Collection-interne Struktur exposiert</a:t>
            </a:r>
          </a:p>
          <a:p>
            <a:pPr>
              <a:spcBef>
                <a:spcPts val="400"/>
              </a:spcBef>
              <a:spcAft>
                <a:spcPts val="1000"/>
              </a:spcAft>
              <a:defRPr sz="1800">
                <a:latin typeface="Open Sans Light"/>
              </a:defRPr>
            </a:pPr>
            <a:r>
              <a:t>  - Client-Code abhängig von Datenstruktur</a:t>
            </a:r>
          </a:p>
          <a:p>
            <a:pPr>
              <a:spcBef>
                <a:spcPts val="400"/>
              </a:spcBef>
              <a:spcAft>
                <a:spcPts val="1000"/>
              </a:spcAft>
              <a:defRPr sz="1800">
                <a:latin typeface="Open Sans Light"/>
              </a:defRPr>
            </a:pPr>
            <a:r>
              <a:t>  - Mehrere gleichzeitige Iterationen schwierig</a:t>
            </a:r>
          </a:p>
          <a:p>
            <a:pPr>
              <a:spcBef>
                <a:spcPts val="400"/>
              </a:spcBef>
              <a:spcAft>
                <a:spcPts val="1000"/>
              </a:spcAft>
              <a:defRPr sz="1800">
                <a:latin typeface="Open Sans Light"/>
              </a:defRPr>
            </a:pPr>
            <a:r>
              <a:t>• Beispiel: Telekom Service-Hierarchie</a:t>
            </a:r>
          </a:p>
          <a:p>
            <a:pPr>
              <a:spcBef>
                <a:spcPts val="400"/>
              </a:spcBef>
              <a:spcAft>
                <a:spcPts val="1000"/>
              </a:spcAft>
              <a:defRPr sz="1800">
                <a:latin typeface="Open Sans Light"/>
              </a:defRPr>
            </a:pPr>
            <a:r>
              <a:t>  - Services → SubServices → Components</a:t>
            </a:r>
          </a:p>
        </p:txBody>
      </p:sp>
    </p:spTree>
  </p:cSld>
  <p:clrMapOvr>
    <a:masterClrMapping/>
  </p:clrMapOvr>
</p:sld>
</file>

<file path=ppt/slides/slide8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rPr sz="3600" b="0">
                <a:solidFill>
                  <a:srgbClr val="444444"/>
                </a:solidFill>
                <a:latin typeface="Open Sans"/>
              </a:rPr>
              <a:t>Iterator Pattern - Struktur</a:t>
            </a:r>
          </a:p>
        </p:txBody>
      </p:sp>
      <p:sp>
        <p:nvSpPr>
          <p:cNvPr id="3" name="Subtitle 2"/>
          <p:cNvSpPr>
            <a:spLocks noGrp="1"/>
          </p:cNvSpPr>
          <p:nvPr>
            <p:ph type="subTitle"/>
          </p:nvPr>
        </p:nvSpPr>
        <p:spPr/>
        <p:txBody>
          <a:bodyPr anchor="t" tIns="152400" bIns="152400" lIns="152400" rIns="152400"/>
          <a:lstStyle/>
          <a:p/>
          <a:p>
            <a:pPr>
              <a:spcBef>
                <a:spcPts val="0"/>
              </a:spcBef>
              <a:spcAft>
                <a:spcPts val="1000"/>
              </a:spcAft>
              <a:defRPr sz="1800">
                <a:latin typeface="Open Sans Light"/>
              </a:defRPr>
            </a:pPr>
            <a:r>
              <a:t>• Iterator Interface:</a:t>
            </a:r>
          </a:p>
          <a:p>
            <a:pPr>
              <a:spcBef>
                <a:spcPts val="400"/>
              </a:spcBef>
              <a:spcAft>
                <a:spcPts val="1000"/>
              </a:spcAft>
              <a:defRPr sz="1800">
                <a:latin typeface="Open Sans Light"/>
              </a:defRPr>
            </a:pPr>
            <a:r>
              <a:t>  - hasNext(): boolean</a:t>
            </a:r>
          </a:p>
          <a:p>
            <a:pPr>
              <a:spcBef>
                <a:spcPts val="400"/>
              </a:spcBef>
              <a:spcAft>
                <a:spcPts val="1000"/>
              </a:spcAft>
              <a:defRPr sz="1800">
                <a:latin typeface="Open Sans Light"/>
              </a:defRPr>
            </a:pPr>
            <a:r>
              <a:t>  - next(): T</a:t>
            </a:r>
          </a:p>
          <a:p>
            <a:pPr>
              <a:spcBef>
                <a:spcPts val="400"/>
              </a:spcBef>
              <a:spcAft>
                <a:spcPts val="1000"/>
              </a:spcAft>
              <a:defRPr sz="1800">
                <a:latin typeface="Open Sans Light"/>
              </a:defRPr>
            </a:pPr>
            <a:r>
              <a:t>  - remove(): void (optional)</a:t>
            </a:r>
          </a:p>
          <a:p>
            <a:pPr>
              <a:spcBef>
                <a:spcPts val="400"/>
              </a:spcBef>
              <a:spcAft>
                <a:spcPts val="1000"/>
              </a:spcAft>
              <a:defRPr sz="1800">
                <a:latin typeface="Open Sans Light"/>
              </a:defRPr>
            </a:pPr>
            <a:r>
              <a:t>• Concrete Iterator:</a:t>
            </a:r>
          </a:p>
          <a:p>
            <a:pPr>
              <a:spcBef>
                <a:spcPts val="400"/>
              </a:spcBef>
              <a:spcAft>
                <a:spcPts val="1000"/>
              </a:spcAft>
              <a:defRPr sz="1800">
                <a:latin typeface="Open Sans Light"/>
              </a:defRPr>
            </a:pPr>
            <a:r>
              <a:t>  - Implementiert Traversal-Logik</a:t>
            </a:r>
          </a:p>
          <a:p>
            <a:pPr>
              <a:spcBef>
                <a:spcPts val="400"/>
              </a:spcBef>
              <a:spcAft>
                <a:spcPts val="1000"/>
              </a:spcAft>
              <a:defRPr sz="1800">
                <a:latin typeface="Open Sans Light"/>
              </a:defRPr>
            </a:pPr>
            <a:r>
              <a:t>  - Hält aktuellen Zustand</a:t>
            </a:r>
          </a:p>
          <a:p>
            <a:pPr>
              <a:spcBef>
                <a:spcPts val="400"/>
              </a:spcBef>
              <a:spcAft>
                <a:spcPts val="1000"/>
              </a:spcAft>
              <a:defRPr sz="1800">
                <a:latin typeface="Open Sans Light"/>
              </a:defRPr>
            </a:pPr>
            <a:r>
              <a:t>• Iterable Interface:</a:t>
            </a:r>
          </a:p>
          <a:p>
            <a:pPr>
              <a:spcBef>
                <a:spcPts val="400"/>
              </a:spcBef>
              <a:spcAft>
                <a:spcPts val="1000"/>
              </a:spcAft>
              <a:defRPr sz="1800">
                <a:latin typeface="Open Sans Light"/>
              </a:defRPr>
            </a:pPr>
            <a:r>
              <a:t>  - iterator(): Iterator&lt;T&gt;</a:t>
            </a:r>
          </a:p>
          <a:p>
            <a:pPr>
              <a:spcBef>
                <a:spcPts val="400"/>
              </a:spcBef>
              <a:spcAft>
                <a:spcPts val="1000"/>
              </a:spcAft>
              <a:defRPr sz="1800">
                <a:latin typeface="Open Sans Light"/>
              </a:defRPr>
            </a:pPr>
            <a:r>
              <a:t>• Concrete Collection:</a:t>
            </a:r>
          </a:p>
          <a:p>
            <a:pPr>
              <a:spcBef>
                <a:spcPts val="400"/>
              </a:spcBef>
              <a:spcAft>
                <a:spcPts val="1000"/>
              </a:spcAft>
              <a:defRPr sz="1800">
                <a:latin typeface="Open Sans Light"/>
              </a:defRPr>
            </a:pPr>
            <a:r>
              <a:t>  - Implementiert Iterable</a:t>
            </a:r>
          </a:p>
          <a:p>
            <a:pPr>
              <a:spcBef>
                <a:spcPts val="400"/>
              </a:spcBef>
              <a:spcAft>
                <a:spcPts val="1000"/>
              </a:spcAft>
              <a:defRPr sz="1800">
                <a:latin typeface="Open Sans Light"/>
              </a:defRPr>
            </a:pPr>
            <a:r>
              <a:t>  - Erstellt passende Iterator-Instanzen</a:t>
            </a:r>
          </a:p>
        </p:txBody>
      </p:sp>
    </p:spTree>
  </p:cSld>
  <p:clrMapOvr>
    <a:masterClrMapping/>
  </p:clrMapOvr>
</p:sld>
</file>

<file path=ppt/slides/slide8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rPr sz="3600" b="0">
                <a:solidFill>
                  <a:srgbClr val="444444"/>
                </a:solidFill>
                <a:latin typeface="Open Sans"/>
              </a:rPr>
              <a:t>Iterator Pattern - Struktur</a:t>
            </a:r>
          </a:p>
        </p:txBody>
      </p:sp>
      <p:sp>
        <p:nvSpPr>
          <p:cNvPr id="3" name="Subtitle 2"/>
          <p:cNvSpPr>
            <a:spLocks noGrp="1"/>
          </p:cNvSpPr>
          <p:nvPr>
            <p:ph type="subTitle"/>
          </p:nvPr>
        </p:nvSpPr>
        <p:spPr/>
        <p:txBody>
          <a:bodyPr anchor="t" tIns="152400" bIns="152400" lIns="152400" rIns="152400"/>
          <a:lstStyle/>
          <a:p/>
          <a:p>
            <a:pPr>
              <a:spcBef>
                <a:spcPts val="0"/>
              </a:spcBef>
              <a:spcAft>
                <a:spcPts val="1000"/>
              </a:spcAft>
              <a:defRPr sz="1800">
                <a:latin typeface="Open Sans Light"/>
              </a:defRPr>
            </a:pPr>
            <a:r>
              <a:t>• Iterator Interface:</a:t>
            </a:r>
          </a:p>
          <a:p>
            <a:pPr>
              <a:spcBef>
                <a:spcPts val="400"/>
              </a:spcBef>
              <a:spcAft>
                <a:spcPts val="1000"/>
              </a:spcAft>
              <a:defRPr sz="1800">
                <a:latin typeface="Open Sans Light"/>
              </a:defRPr>
            </a:pPr>
            <a:r>
              <a:t>  - hasNext(): boolean</a:t>
            </a:r>
          </a:p>
          <a:p>
            <a:pPr>
              <a:spcBef>
                <a:spcPts val="400"/>
              </a:spcBef>
              <a:spcAft>
                <a:spcPts val="1000"/>
              </a:spcAft>
              <a:defRPr sz="1800">
                <a:latin typeface="Open Sans Light"/>
              </a:defRPr>
            </a:pPr>
            <a:r>
              <a:t>  - next(): T</a:t>
            </a:r>
          </a:p>
          <a:p>
            <a:pPr>
              <a:spcBef>
                <a:spcPts val="400"/>
              </a:spcBef>
              <a:spcAft>
                <a:spcPts val="1000"/>
              </a:spcAft>
              <a:defRPr sz="1800">
                <a:latin typeface="Open Sans Light"/>
              </a:defRPr>
            </a:pPr>
            <a:r>
              <a:t>  - remove(): void (optional)</a:t>
            </a:r>
          </a:p>
          <a:p>
            <a:pPr>
              <a:spcBef>
                <a:spcPts val="400"/>
              </a:spcBef>
              <a:spcAft>
                <a:spcPts val="1000"/>
              </a:spcAft>
              <a:defRPr sz="1800">
                <a:latin typeface="Open Sans Light"/>
              </a:defRPr>
            </a:pPr>
            <a:r>
              <a:t>• Concrete Iterator:</a:t>
            </a:r>
          </a:p>
          <a:p>
            <a:pPr>
              <a:spcBef>
                <a:spcPts val="400"/>
              </a:spcBef>
              <a:spcAft>
                <a:spcPts val="1000"/>
              </a:spcAft>
              <a:defRPr sz="1800">
                <a:latin typeface="Open Sans Light"/>
              </a:defRPr>
            </a:pPr>
            <a:r>
              <a:t>  - Implementiert Traversal-Logik</a:t>
            </a:r>
          </a:p>
          <a:p>
            <a:pPr>
              <a:spcBef>
                <a:spcPts val="400"/>
              </a:spcBef>
              <a:spcAft>
                <a:spcPts val="1000"/>
              </a:spcAft>
              <a:defRPr sz="1800">
                <a:latin typeface="Open Sans Light"/>
              </a:defRPr>
            </a:pPr>
            <a:r>
              <a:t>  - Hält aktuellen Zustand</a:t>
            </a:r>
          </a:p>
          <a:p>
            <a:pPr>
              <a:spcBef>
                <a:spcPts val="400"/>
              </a:spcBef>
              <a:spcAft>
                <a:spcPts val="1000"/>
              </a:spcAft>
              <a:defRPr sz="1800">
                <a:latin typeface="Open Sans Light"/>
              </a:defRPr>
            </a:pPr>
            <a:r>
              <a:t>• Iterable Interface:</a:t>
            </a:r>
          </a:p>
          <a:p>
            <a:pPr>
              <a:spcBef>
                <a:spcPts val="400"/>
              </a:spcBef>
              <a:spcAft>
                <a:spcPts val="1000"/>
              </a:spcAft>
              <a:defRPr sz="1800">
                <a:latin typeface="Open Sans Light"/>
              </a:defRPr>
            </a:pPr>
            <a:r>
              <a:t>  - iterator(): Iterator&lt;T&gt;</a:t>
            </a:r>
          </a:p>
          <a:p>
            <a:pPr>
              <a:spcBef>
                <a:spcPts val="400"/>
              </a:spcBef>
              <a:spcAft>
                <a:spcPts val="1000"/>
              </a:spcAft>
              <a:defRPr sz="1800">
                <a:latin typeface="Open Sans Light"/>
              </a:defRPr>
            </a:pPr>
            <a:r>
              <a:t>• Concrete Collection:</a:t>
            </a:r>
          </a:p>
          <a:p>
            <a:pPr>
              <a:spcBef>
                <a:spcPts val="400"/>
              </a:spcBef>
              <a:spcAft>
                <a:spcPts val="1000"/>
              </a:spcAft>
              <a:defRPr sz="1800">
                <a:latin typeface="Open Sans Light"/>
              </a:defRPr>
            </a:pPr>
            <a:r>
              <a:t>  - Implementiert Iterable</a:t>
            </a:r>
          </a:p>
          <a:p>
            <a:pPr>
              <a:spcBef>
                <a:spcPts val="400"/>
              </a:spcBef>
              <a:spcAft>
                <a:spcPts val="1000"/>
              </a:spcAft>
              <a:defRPr sz="1800">
                <a:latin typeface="Open Sans Light"/>
              </a:defRPr>
            </a:pPr>
            <a:r>
              <a:t>  - Erstellt passende Iterator-Instanzen</a:t>
            </a:r>
          </a:p>
        </p:txBody>
      </p:sp>
    </p:spTree>
  </p:cSld>
  <p:clrMapOvr>
    <a:masterClrMapping/>
  </p:clrMapOvr>
</p:sld>
</file>

<file path=ppt/slides/slide8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rPr sz="3600" b="0">
                <a:solidFill>
                  <a:srgbClr val="444444"/>
                </a:solidFill>
                <a:latin typeface="Open Sans"/>
              </a:rPr>
              <a:t>Iterator Pattern - Implementation</a:t>
            </a:r>
          </a:p>
        </p:txBody>
      </p:sp>
      <p:sp>
        <p:nvSpPr>
          <p:cNvPr id="3" name="Subtitle 2"/>
          <p:cNvSpPr>
            <a:spLocks noGrp="1"/>
          </p:cNvSpPr>
          <p:nvPr>
            <p:ph type="subTitle"/>
          </p:nvPr>
        </p:nvSpPr>
        <p:spPr/>
        <p:txBody>
          <a:bodyPr anchor="t" tIns="152400" bIns="152400" lIns="152400" rIns="152400"/>
          <a:lstStyle/>
          <a:p/>
          <a:p>
            <a:pPr>
              <a:spcBef>
                <a:spcPts val="0"/>
              </a:spcBef>
              <a:spcAft>
                <a:spcPts val="1000"/>
              </a:spcAft>
              <a:defRPr sz="1800">
                <a:latin typeface="Open Sans Light"/>
              </a:defRPr>
            </a:pPr>
            <a:r>
              <a:t>```java</a:t>
            </a:r>
          </a:p>
          <a:p>
            <a:pPr>
              <a:spcBef>
                <a:spcPts val="400"/>
              </a:spcBef>
              <a:spcAft>
                <a:spcPts val="1000"/>
              </a:spcAft>
              <a:defRPr sz="1800">
                <a:latin typeface="Open Sans Light"/>
              </a:defRPr>
            </a:pPr>
            <a:r>
              <a:t>// Service Hierarchy</a:t>
            </a:r>
          </a:p>
          <a:p>
            <a:pPr>
              <a:spcBef>
                <a:spcPts val="400"/>
              </a:spcBef>
              <a:spcAft>
                <a:spcPts val="1000"/>
              </a:spcAft>
              <a:defRPr sz="1800">
                <a:latin typeface="Open Sans Light"/>
              </a:defRPr>
            </a:pPr>
            <a:r>
              <a:t>class ServiceComponent {</a:t>
            </a:r>
          </a:p>
          <a:p>
            <a:pPr>
              <a:spcBef>
                <a:spcPts val="400"/>
              </a:spcBef>
              <a:spcAft>
                <a:spcPts val="1000"/>
              </a:spcAft>
              <a:defRPr sz="1800">
                <a:latin typeface="Open Sans Light"/>
              </a:defRPr>
            </a:pPr>
            <a:r>
              <a:t>    private String name;</a:t>
            </a:r>
          </a:p>
          <a:p>
            <a:pPr>
              <a:spcBef>
                <a:spcPts val="400"/>
              </a:spcBef>
              <a:spcAft>
                <a:spcPts val="1000"/>
              </a:spcAft>
              <a:defRPr sz="1800">
                <a:latin typeface="Open Sans Light"/>
              </a:defRPr>
            </a:pPr>
            <a:r>
              <a:t>    private List&lt;ServiceComponent&gt; children = new ArrayList&lt;&gt;();</a:t>
            </a:r>
          </a:p>
          <a:p>
            <a:pPr>
              <a:spcBef>
                <a:spcPts val="400"/>
              </a:spcBef>
              <a:spcAft>
                <a:spcPts val="1000"/>
              </a:spcAft>
              <a:defRPr sz="1800">
                <a:latin typeface="Open Sans Light"/>
              </a:defRPr>
            </a:pPr>
            <a:r>
              <a:t>    </a:t>
            </a:r>
          </a:p>
          <a:p>
            <a:pPr>
              <a:spcBef>
                <a:spcPts val="400"/>
              </a:spcBef>
              <a:spcAft>
                <a:spcPts val="1000"/>
              </a:spcAft>
              <a:defRPr sz="1800">
                <a:latin typeface="Open Sans Light"/>
              </a:defRPr>
            </a:pPr>
            <a:r>
              <a:t>    // getters, setters, add methods...</a:t>
            </a:r>
          </a:p>
          <a:p>
            <a:pPr>
              <a:spcBef>
                <a:spcPts val="400"/>
              </a:spcBef>
              <a:spcAft>
                <a:spcPts val="1000"/>
              </a:spcAft>
              <a:defRPr sz="1800">
                <a:latin typeface="Open Sans Light"/>
              </a:defRPr>
            </a:pPr>
            <a:r>
              <a:t>}</a:t>
            </a:r>
          </a:p>
          <a:p>
            <a:pPr>
              <a:spcBef>
                <a:spcPts val="400"/>
              </a:spcBef>
              <a:spcAft>
                <a:spcPts val="1000"/>
              </a:spcAft>
              <a:defRPr sz="1800">
                <a:latin typeface="Open Sans Light"/>
              </a:defRPr>
            </a:pPr>
          </a:p>
          <a:p>
            <a:pPr>
              <a:spcBef>
                <a:spcPts val="400"/>
              </a:spcBef>
              <a:spcAft>
                <a:spcPts val="1000"/>
              </a:spcAft>
              <a:defRPr sz="1800">
                <a:latin typeface="Open Sans Light"/>
              </a:defRPr>
            </a:pPr>
            <a:r>
              <a:t>// Iterator Interface</a:t>
            </a:r>
          </a:p>
          <a:p>
            <a:pPr>
              <a:spcBef>
                <a:spcPts val="400"/>
              </a:spcBef>
              <a:spcAft>
                <a:spcPts val="1000"/>
              </a:spcAft>
              <a:defRPr sz="1800">
                <a:latin typeface="Open Sans Light"/>
              </a:defRPr>
            </a:pPr>
            <a:r>
              <a:t>interface ServiceIterator {</a:t>
            </a:r>
          </a:p>
          <a:p>
            <a:pPr>
              <a:spcBef>
                <a:spcPts val="400"/>
              </a:spcBef>
              <a:spcAft>
                <a:spcPts val="1000"/>
              </a:spcAft>
              <a:defRPr sz="1800">
                <a:latin typeface="Open Sans Light"/>
              </a:defRPr>
            </a:pPr>
            <a:r>
              <a:t>    boolean hasNext();</a:t>
            </a:r>
          </a:p>
          <a:p>
            <a:pPr>
              <a:spcBef>
                <a:spcPts val="400"/>
              </a:spcBef>
              <a:spcAft>
                <a:spcPts val="1000"/>
              </a:spcAft>
              <a:defRPr sz="1800">
                <a:latin typeface="Open Sans Light"/>
              </a:defRPr>
            </a:pPr>
            <a:r>
              <a:t>    ServiceComponent next();</a:t>
            </a:r>
          </a:p>
          <a:p>
            <a:pPr>
              <a:spcBef>
                <a:spcPts val="400"/>
              </a:spcBef>
              <a:spcAft>
                <a:spcPts val="1000"/>
              </a:spcAft>
              <a:defRPr sz="1800">
                <a:latin typeface="Open Sans Light"/>
              </a:defRPr>
            </a:pPr>
            <a:r>
              <a:t>}</a:t>
            </a:r>
          </a:p>
          <a:p>
            <a:pPr>
              <a:spcBef>
                <a:spcPts val="400"/>
              </a:spcBef>
              <a:spcAft>
                <a:spcPts val="1000"/>
              </a:spcAft>
              <a:defRPr sz="1800">
                <a:latin typeface="Open Sans Light"/>
              </a:defRPr>
            </a:pPr>
          </a:p>
          <a:p>
            <a:pPr>
              <a:spcBef>
                <a:spcPts val="400"/>
              </a:spcBef>
              <a:spcAft>
                <a:spcPts val="1000"/>
              </a:spcAft>
              <a:defRPr sz="1800">
                <a:latin typeface="Open Sans Light"/>
              </a:defRPr>
            </a:pPr>
            <a:r>
              <a:t>// Depth-First Iterator</a:t>
            </a:r>
          </a:p>
          <a:p>
            <a:pPr>
              <a:spcBef>
                <a:spcPts val="400"/>
              </a:spcBef>
              <a:spcAft>
                <a:spcPts val="1000"/>
              </a:spcAft>
              <a:defRPr sz="1800">
                <a:latin typeface="Open Sans Light"/>
              </a:defRPr>
            </a:pPr>
            <a:r>
              <a:t>class DepthFirstServiceIterator implements ServiceIterator {</a:t>
            </a:r>
          </a:p>
          <a:p>
            <a:pPr>
              <a:spcBef>
                <a:spcPts val="400"/>
              </a:spcBef>
              <a:spcAft>
                <a:spcPts val="1000"/>
              </a:spcAft>
              <a:defRPr sz="1800">
                <a:latin typeface="Open Sans Light"/>
              </a:defRPr>
            </a:pPr>
            <a:r>
              <a:t>    private Stack&lt;ServiceComponent&gt; stack = new Stack&lt;&gt;();</a:t>
            </a:r>
          </a:p>
          <a:p>
            <a:pPr>
              <a:spcBef>
                <a:spcPts val="400"/>
              </a:spcBef>
              <a:spcAft>
                <a:spcPts val="1000"/>
              </a:spcAft>
              <a:defRPr sz="1800">
                <a:latin typeface="Open Sans Light"/>
              </a:defRPr>
            </a:pPr>
            <a:r>
              <a:t>    </a:t>
            </a:r>
          </a:p>
          <a:p>
            <a:pPr>
              <a:spcBef>
                <a:spcPts val="400"/>
              </a:spcBef>
              <a:spcAft>
                <a:spcPts val="1000"/>
              </a:spcAft>
              <a:defRPr sz="1800">
                <a:latin typeface="Open Sans Light"/>
              </a:defRPr>
            </a:pPr>
            <a:r>
              <a:t>    public DepthFirstServiceIterator(ServiceComponent root) {</a:t>
            </a:r>
          </a:p>
          <a:p>
            <a:pPr>
              <a:spcBef>
                <a:spcPts val="400"/>
              </a:spcBef>
              <a:spcAft>
                <a:spcPts val="1000"/>
              </a:spcAft>
              <a:defRPr sz="1800">
                <a:latin typeface="Open Sans Light"/>
              </a:defRPr>
            </a:pPr>
            <a:r>
              <a:t>        if (root != null) stack.push(root);</a:t>
            </a:r>
          </a:p>
          <a:p>
            <a:pPr>
              <a:spcBef>
                <a:spcPts val="400"/>
              </a:spcBef>
              <a:spcAft>
                <a:spcPts val="1000"/>
              </a:spcAft>
              <a:defRPr sz="1800">
                <a:latin typeface="Open Sans Light"/>
              </a:defRPr>
            </a:pPr>
            <a:r>
              <a:t>    }</a:t>
            </a:r>
          </a:p>
          <a:p>
            <a:pPr>
              <a:spcBef>
                <a:spcPts val="400"/>
              </a:spcBef>
              <a:spcAft>
                <a:spcPts val="1000"/>
              </a:spcAft>
              <a:defRPr sz="1800">
                <a:latin typeface="Open Sans Light"/>
              </a:defRPr>
            </a:pPr>
            <a:r>
              <a:t>    </a:t>
            </a:r>
          </a:p>
          <a:p>
            <a:pPr>
              <a:spcBef>
                <a:spcPts val="400"/>
              </a:spcBef>
              <a:spcAft>
                <a:spcPts val="1000"/>
              </a:spcAft>
              <a:defRPr sz="1800">
                <a:latin typeface="Open Sans Light"/>
              </a:defRPr>
            </a:pPr>
            <a:r>
              <a:t>    public boolean hasNext() {</a:t>
            </a:r>
          </a:p>
          <a:p>
            <a:pPr>
              <a:spcBef>
                <a:spcPts val="400"/>
              </a:spcBef>
              <a:spcAft>
                <a:spcPts val="1000"/>
              </a:spcAft>
              <a:defRPr sz="1800">
                <a:latin typeface="Open Sans Light"/>
              </a:defRPr>
            </a:pPr>
            <a:r>
              <a:t>        return !stack.isEmpty();</a:t>
            </a:r>
          </a:p>
          <a:p>
            <a:pPr>
              <a:spcBef>
                <a:spcPts val="400"/>
              </a:spcBef>
              <a:spcAft>
                <a:spcPts val="1000"/>
              </a:spcAft>
              <a:defRPr sz="1800">
                <a:latin typeface="Open Sans Light"/>
              </a:defRPr>
            </a:pPr>
            <a:r>
              <a:t>    }</a:t>
            </a:r>
          </a:p>
          <a:p>
            <a:pPr>
              <a:spcBef>
                <a:spcPts val="400"/>
              </a:spcBef>
              <a:spcAft>
                <a:spcPts val="1000"/>
              </a:spcAft>
              <a:defRPr sz="1800">
                <a:latin typeface="Open Sans Light"/>
              </a:defRPr>
            </a:pPr>
            <a:r>
              <a:t>    </a:t>
            </a:r>
          </a:p>
          <a:p>
            <a:pPr>
              <a:spcBef>
                <a:spcPts val="400"/>
              </a:spcBef>
              <a:spcAft>
                <a:spcPts val="1000"/>
              </a:spcAft>
              <a:defRPr sz="1800">
                <a:latin typeface="Open Sans Light"/>
              </a:defRPr>
            </a:pPr>
            <a:r>
              <a:t>    public ServiceComponent next() {</a:t>
            </a:r>
          </a:p>
          <a:p>
            <a:pPr>
              <a:spcBef>
                <a:spcPts val="400"/>
              </a:spcBef>
              <a:spcAft>
                <a:spcPts val="1000"/>
              </a:spcAft>
              <a:defRPr sz="1800">
                <a:latin typeface="Open Sans Light"/>
              </a:defRPr>
            </a:pPr>
            <a:r>
              <a:t>        ServiceComponent current = stack.pop();</a:t>
            </a:r>
          </a:p>
          <a:p>
            <a:pPr>
              <a:spcBef>
                <a:spcPts val="400"/>
              </a:spcBef>
              <a:spcAft>
                <a:spcPts val="1000"/>
              </a:spcAft>
              <a:defRPr sz="1800">
                <a:latin typeface="Open Sans Light"/>
              </a:defRPr>
            </a:pPr>
            <a:r>
              <a:t>        // Add children in reverse order for correct traversal</a:t>
            </a:r>
          </a:p>
          <a:p>
            <a:pPr>
              <a:spcBef>
                <a:spcPts val="400"/>
              </a:spcBef>
              <a:spcAft>
                <a:spcPts val="1000"/>
              </a:spcAft>
              <a:defRPr sz="1800">
                <a:latin typeface="Open Sans Light"/>
              </a:defRPr>
            </a:pPr>
            <a:r>
              <a:t>        for (int i = current.getChildren().size() - 1; i &gt;= 0; i--) {</a:t>
            </a:r>
          </a:p>
          <a:p>
            <a:pPr>
              <a:spcBef>
                <a:spcPts val="400"/>
              </a:spcBef>
              <a:spcAft>
                <a:spcPts val="1000"/>
              </a:spcAft>
              <a:defRPr sz="1800">
                <a:latin typeface="Open Sans Light"/>
              </a:defRPr>
            </a:pPr>
            <a:r>
              <a:t>            stack.push(current.getChildren().get(i));</a:t>
            </a:r>
          </a:p>
          <a:p>
            <a:pPr>
              <a:spcBef>
                <a:spcPts val="400"/>
              </a:spcBef>
              <a:spcAft>
                <a:spcPts val="1000"/>
              </a:spcAft>
              <a:defRPr sz="1800">
                <a:latin typeface="Open Sans Light"/>
              </a:defRPr>
            </a:pPr>
            <a:r>
              <a:t>        }</a:t>
            </a:r>
          </a:p>
          <a:p>
            <a:pPr>
              <a:spcBef>
                <a:spcPts val="400"/>
              </a:spcBef>
              <a:spcAft>
                <a:spcPts val="1000"/>
              </a:spcAft>
              <a:defRPr sz="1800">
                <a:latin typeface="Open Sans Light"/>
              </a:defRPr>
            </a:pPr>
            <a:r>
              <a:t>        return current;</a:t>
            </a:r>
          </a:p>
          <a:p>
            <a:pPr>
              <a:spcBef>
                <a:spcPts val="400"/>
              </a:spcBef>
              <a:spcAft>
                <a:spcPts val="1000"/>
              </a:spcAft>
              <a:defRPr sz="1800">
                <a:latin typeface="Open Sans Light"/>
              </a:defRPr>
            </a:pPr>
            <a:r>
              <a:t>    }</a:t>
            </a:r>
          </a:p>
          <a:p>
            <a:pPr>
              <a:spcBef>
                <a:spcPts val="400"/>
              </a:spcBef>
              <a:spcAft>
                <a:spcPts val="1000"/>
              </a:spcAft>
              <a:defRPr sz="1800">
                <a:latin typeface="Open Sans Light"/>
              </a:defRPr>
            </a:pPr>
            <a:r>
              <a:t>}</a:t>
            </a:r>
          </a:p>
        </p:txBody>
      </p:sp>
    </p:spTree>
  </p:cSld>
  <p:clrMapOvr>
    <a:masterClrMapping/>
  </p:clrMapOvr>
</p:sld>
</file>

<file path=ppt/slides/slide8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rPr sz="3600" b="0">
                <a:solidFill>
                  <a:srgbClr val="444444"/>
                </a:solidFill>
                <a:latin typeface="Open Sans"/>
              </a:rPr>
              <a:t>Iterator Pattern - Implementation</a:t>
            </a:r>
          </a:p>
        </p:txBody>
      </p:sp>
      <p:sp>
        <p:nvSpPr>
          <p:cNvPr id="3" name="Subtitle 2"/>
          <p:cNvSpPr>
            <a:spLocks noGrp="1"/>
          </p:cNvSpPr>
          <p:nvPr>
            <p:ph type="subTitle"/>
          </p:nvPr>
        </p:nvSpPr>
        <p:spPr/>
        <p:txBody>
          <a:bodyPr anchor="t" tIns="152400" bIns="152400" lIns="152400" rIns="152400"/>
          <a:lstStyle/>
          <a:p/>
          <a:p>
            <a:pPr>
              <a:spcBef>
                <a:spcPts val="0"/>
              </a:spcBef>
              <a:spcAft>
                <a:spcPts val="1000"/>
              </a:spcAft>
              <a:defRPr sz="1800">
                <a:latin typeface="Open Sans Light"/>
              </a:defRPr>
            </a:pPr>
            <a:r>
              <a:t>```java</a:t>
            </a:r>
          </a:p>
          <a:p>
            <a:pPr>
              <a:spcBef>
                <a:spcPts val="400"/>
              </a:spcBef>
              <a:spcAft>
                <a:spcPts val="1000"/>
              </a:spcAft>
              <a:defRPr sz="1800">
                <a:latin typeface="Open Sans Light"/>
              </a:defRPr>
            </a:pPr>
            <a:r>
              <a:t>// Service Hierarchy</a:t>
            </a:r>
          </a:p>
          <a:p>
            <a:pPr>
              <a:spcBef>
                <a:spcPts val="400"/>
              </a:spcBef>
              <a:spcAft>
                <a:spcPts val="1000"/>
              </a:spcAft>
              <a:defRPr sz="1800">
                <a:latin typeface="Open Sans Light"/>
              </a:defRPr>
            </a:pPr>
            <a:r>
              <a:t>class ServiceComponent {</a:t>
            </a:r>
          </a:p>
          <a:p>
            <a:pPr>
              <a:spcBef>
                <a:spcPts val="400"/>
              </a:spcBef>
              <a:spcAft>
                <a:spcPts val="1000"/>
              </a:spcAft>
              <a:defRPr sz="1800">
                <a:latin typeface="Open Sans Light"/>
              </a:defRPr>
            </a:pPr>
            <a:r>
              <a:t>    private String name;</a:t>
            </a:r>
          </a:p>
          <a:p>
            <a:pPr>
              <a:spcBef>
                <a:spcPts val="400"/>
              </a:spcBef>
              <a:spcAft>
                <a:spcPts val="1000"/>
              </a:spcAft>
              <a:defRPr sz="1800">
                <a:latin typeface="Open Sans Light"/>
              </a:defRPr>
            </a:pPr>
            <a:r>
              <a:t>    private List&lt;ServiceComponent&gt; children = new ArrayList&lt;&gt;();</a:t>
            </a:r>
          </a:p>
          <a:p>
            <a:pPr>
              <a:spcBef>
                <a:spcPts val="400"/>
              </a:spcBef>
              <a:spcAft>
                <a:spcPts val="1000"/>
              </a:spcAft>
              <a:defRPr sz="1800">
                <a:latin typeface="Open Sans Light"/>
              </a:defRPr>
            </a:pPr>
            <a:r>
              <a:t>    </a:t>
            </a:r>
          </a:p>
          <a:p>
            <a:pPr>
              <a:spcBef>
                <a:spcPts val="400"/>
              </a:spcBef>
              <a:spcAft>
                <a:spcPts val="1000"/>
              </a:spcAft>
              <a:defRPr sz="1800">
                <a:latin typeface="Open Sans Light"/>
              </a:defRPr>
            </a:pPr>
            <a:r>
              <a:t>    // getters, setters, add methods...</a:t>
            </a:r>
          </a:p>
          <a:p>
            <a:pPr>
              <a:spcBef>
                <a:spcPts val="400"/>
              </a:spcBef>
              <a:spcAft>
                <a:spcPts val="1000"/>
              </a:spcAft>
              <a:defRPr sz="1800">
                <a:latin typeface="Open Sans Light"/>
              </a:defRPr>
            </a:pPr>
            <a:r>
              <a:t>}</a:t>
            </a:r>
          </a:p>
          <a:p>
            <a:pPr>
              <a:spcBef>
                <a:spcPts val="400"/>
              </a:spcBef>
              <a:spcAft>
                <a:spcPts val="1000"/>
              </a:spcAft>
              <a:defRPr sz="1800">
                <a:latin typeface="Open Sans Light"/>
              </a:defRPr>
            </a:pPr>
          </a:p>
          <a:p>
            <a:pPr>
              <a:spcBef>
                <a:spcPts val="400"/>
              </a:spcBef>
              <a:spcAft>
                <a:spcPts val="1000"/>
              </a:spcAft>
              <a:defRPr sz="1800">
                <a:latin typeface="Open Sans Light"/>
              </a:defRPr>
            </a:pPr>
            <a:r>
              <a:t>// Iterator Interface</a:t>
            </a:r>
          </a:p>
          <a:p>
            <a:pPr>
              <a:spcBef>
                <a:spcPts val="400"/>
              </a:spcBef>
              <a:spcAft>
                <a:spcPts val="1000"/>
              </a:spcAft>
              <a:defRPr sz="1800">
                <a:latin typeface="Open Sans Light"/>
              </a:defRPr>
            </a:pPr>
            <a:r>
              <a:t>interface ServiceIterator {</a:t>
            </a:r>
          </a:p>
          <a:p>
            <a:pPr>
              <a:spcBef>
                <a:spcPts val="400"/>
              </a:spcBef>
              <a:spcAft>
                <a:spcPts val="1000"/>
              </a:spcAft>
              <a:defRPr sz="1800">
                <a:latin typeface="Open Sans Light"/>
              </a:defRPr>
            </a:pPr>
            <a:r>
              <a:t>    boolean hasNext();</a:t>
            </a:r>
          </a:p>
          <a:p>
            <a:pPr>
              <a:spcBef>
                <a:spcPts val="400"/>
              </a:spcBef>
              <a:spcAft>
                <a:spcPts val="1000"/>
              </a:spcAft>
              <a:defRPr sz="1800">
                <a:latin typeface="Open Sans Light"/>
              </a:defRPr>
            </a:pPr>
            <a:r>
              <a:t>    ServiceComponent next();</a:t>
            </a:r>
          </a:p>
          <a:p>
            <a:pPr>
              <a:spcBef>
                <a:spcPts val="400"/>
              </a:spcBef>
              <a:spcAft>
                <a:spcPts val="1000"/>
              </a:spcAft>
              <a:defRPr sz="1800">
                <a:latin typeface="Open Sans Light"/>
              </a:defRPr>
            </a:pPr>
            <a:r>
              <a:t>}</a:t>
            </a:r>
          </a:p>
          <a:p>
            <a:pPr>
              <a:spcBef>
                <a:spcPts val="400"/>
              </a:spcBef>
              <a:spcAft>
                <a:spcPts val="1000"/>
              </a:spcAft>
              <a:defRPr sz="1800">
                <a:latin typeface="Open Sans Light"/>
              </a:defRPr>
            </a:pPr>
          </a:p>
          <a:p>
            <a:pPr>
              <a:spcBef>
                <a:spcPts val="400"/>
              </a:spcBef>
              <a:spcAft>
                <a:spcPts val="1000"/>
              </a:spcAft>
              <a:defRPr sz="1800">
                <a:latin typeface="Open Sans Light"/>
              </a:defRPr>
            </a:pPr>
            <a:r>
              <a:t>// Depth-First Iterator</a:t>
            </a:r>
          </a:p>
          <a:p>
            <a:pPr>
              <a:spcBef>
                <a:spcPts val="400"/>
              </a:spcBef>
              <a:spcAft>
                <a:spcPts val="1000"/>
              </a:spcAft>
              <a:defRPr sz="1800">
                <a:latin typeface="Open Sans Light"/>
              </a:defRPr>
            </a:pPr>
            <a:r>
              <a:t>class DepthFirstServiceIterator implements ServiceIterator {</a:t>
            </a:r>
          </a:p>
          <a:p>
            <a:pPr>
              <a:spcBef>
                <a:spcPts val="400"/>
              </a:spcBef>
              <a:spcAft>
                <a:spcPts val="1000"/>
              </a:spcAft>
              <a:defRPr sz="1800">
                <a:latin typeface="Open Sans Light"/>
              </a:defRPr>
            </a:pPr>
            <a:r>
              <a:t>    private Stack&lt;ServiceComponent&gt; stack = new Stack&lt;&gt;();</a:t>
            </a:r>
          </a:p>
          <a:p>
            <a:pPr>
              <a:spcBef>
                <a:spcPts val="400"/>
              </a:spcBef>
              <a:spcAft>
                <a:spcPts val="1000"/>
              </a:spcAft>
              <a:defRPr sz="1800">
                <a:latin typeface="Open Sans Light"/>
              </a:defRPr>
            </a:pPr>
            <a:r>
              <a:t>    </a:t>
            </a:r>
          </a:p>
          <a:p>
            <a:pPr>
              <a:spcBef>
                <a:spcPts val="400"/>
              </a:spcBef>
              <a:spcAft>
                <a:spcPts val="1000"/>
              </a:spcAft>
              <a:defRPr sz="1800">
                <a:latin typeface="Open Sans Light"/>
              </a:defRPr>
            </a:pPr>
            <a:r>
              <a:t>    public DepthFirstServiceIterator(ServiceComponent root) {</a:t>
            </a:r>
          </a:p>
          <a:p>
            <a:pPr>
              <a:spcBef>
                <a:spcPts val="400"/>
              </a:spcBef>
              <a:spcAft>
                <a:spcPts val="1000"/>
              </a:spcAft>
              <a:defRPr sz="1800">
                <a:latin typeface="Open Sans Light"/>
              </a:defRPr>
            </a:pPr>
            <a:r>
              <a:t>        if (root != null) stack.push(root);</a:t>
            </a:r>
          </a:p>
          <a:p>
            <a:pPr>
              <a:spcBef>
                <a:spcPts val="400"/>
              </a:spcBef>
              <a:spcAft>
                <a:spcPts val="1000"/>
              </a:spcAft>
              <a:defRPr sz="1800">
                <a:latin typeface="Open Sans Light"/>
              </a:defRPr>
            </a:pPr>
            <a:r>
              <a:t>    }</a:t>
            </a:r>
          </a:p>
          <a:p>
            <a:pPr>
              <a:spcBef>
                <a:spcPts val="400"/>
              </a:spcBef>
              <a:spcAft>
                <a:spcPts val="1000"/>
              </a:spcAft>
              <a:defRPr sz="1800">
                <a:latin typeface="Open Sans Light"/>
              </a:defRPr>
            </a:pPr>
            <a:r>
              <a:t>    </a:t>
            </a:r>
          </a:p>
          <a:p>
            <a:pPr>
              <a:spcBef>
                <a:spcPts val="400"/>
              </a:spcBef>
              <a:spcAft>
                <a:spcPts val="1000"/>
              </a:spcAft>
              <a:defRPr sz="1800">
                <a:latin typeface="Open Sans Light"/>
              </a:defRPr>
            </a:pPr>
            <a:r>
              <a:t>    public boolean hasNext() {</a:t>
            </a:r>
          </a:p>
          <a:p>
            <a:pPr>
              <a:spcBef>
                <a:spcPts val="400"/>
              </a:spcBef>
              <a:spcAft>
                <a:spcPts val="1000"/>
              </a:spcAft>
              <a:defRPr sz="1800">
                <a:latin typeface="Open Sans Light"/>
              </a:defRPr>
            </a:pPr>
            <a:r>
              <a:t>        return !stack.isEmpty();</a:t>
            </a:r>
          </a:p>
          <a:p>
            <a:pPr>
              <a:spcBef>
                <a:spcPts val="400"/>
              </a:spcBef>
              <a:spcAft>
                <a:spcPts val="1000"/>
              </a:spcAft>
              <a:defRPr sz="1800">
                <a:latin typeface="Open Sans Light"/>
              </a:defRPr>
            </a:pPr>
            <a:r>
              <a:t>    }</a:t>
            </a:r>
          </a:p>
          <a:p>
            <a:pPr>
              <a:spcBef>
                <a:spcPts val="400"/>
              </a:spcBef>
              <a:spcAft>
                <a:spcPts val="1000"/>
              </a:spcAft>
              <a:defRPr sz="1800">
                <a:latin typeface="Open Sans Light"/>
              </a:defRPr>
            </a:pPr>
            <a:r>
              <a:t>    </a:t>
            </a:r>
          </a:p>
          <a:p>
            <a:pPr>
              <a:spcBef>
                <a:spcPts val="400"/>
              </a:spcBef>
              <a:spcAft>
                <a:spcPts val="1000"/>
              </a:spcAft>
              <a:defRPr sz="1800">
                <a:latin typeface="Open Sans Light"/>
              </a:defRPr>
            </a:pPr>
            <a:r>
              <a:t>    public ServiceComponent next() {</a:t>
            </a:r>
          </a:p>
          <a:p>
            <a:pPr>
              <a:spcBef>
                <a:spcPts val="400"/>
              </a:spcBef>
              <a:spcAft>
                <a:spcPts val="1000"/>
              </a:spcAft>
              <a:defRPr sz="1800">
                <a:latin typeface="Open Sans Light"/>
              </a:defRPr>
            </a:pPr>
            <a:r>
              <a:t>        ServiceComponent current = stack.pop();</a:t>
            </a:r>
          </a:p>
          <a:p>
            <a:pPr>
              <a:spcBef>
                <a:spcPts val="400"/>
              </a:spcBef>
              <a:spcAft>
                <a:spcPts val="1000"/>
              </a:spcAft>
              <a:defRPr sz="1800">
                <a:latin typeface="Open Sans Light"/>
              </a:defRPr>
            </a:pPr>
            <a:r>
              <a:t>        // Add children in reverse order for correct traversal</a:t>
            </a:r>
          </a:p>
          <a:p>
            <a:pPr>
              <a:spcBef>
                <a:spcPts val="400"/>
              </a:spcBef>
              <a:spcAft>
                <a:spcPts val="1000"/>
              </a:spcAft>
              <a:defRPr sz="1800">
                <a:latin typeface="Open Sans Light"/>
              </a:defRPr>
            </a:pPr>
            <a:r>
              <a:t>        for (int i = current.getChildren().size() - 1; i &gt;= 0; i--) {</a:t>
            </a:r>
          </a:p>
          <a:p>
            <a:pPr>
              <a:spcBef>
                <a:spcPts val="400"/>
              </a:spcBef>
              <a:spcAft>
                <a:spcPts val="1000"/>
              </a:spcAft>
              <a:defRPr sz="1800">
                <a:latin typeface="Open Sans Light"/>
              </a:defRPr>
            </a:pPr>
            <a:r>
              <a:t>            stack.push(current.getChildren().get(i));</a:t>
            </a:r>
          </a:p>
          <a:p>
            <a:pPr>
              <a:spcBef>
                <a:spcPts val="400"/>
              </a:spcBef>
              <a:spcAft>
                <a:spcPts val="1000"/>
              </a:spcAft>
              <a:defRPr sz="1800">
                <a:latin typeface="Open Sans Light"/>
              </a:defRPr>
            </a:pPr>
            <a:r>
              <a:t>        }</a:t>
            </a:r>
          </a:p>
          <a:p>
            <a:pPr>
              <a:spcBef>
                <a:spcPts val="400"/>
              </a:spcBef>
              <a:spcAft>
                <a:spcPts val="1000"/>
              </a:spcAft>
              <a:defRPr sz="1800">
                <a:latin typeface="Open Sans Light"/>
              </a:defRPr>
            </a:pPr>
            <a:r>
              <a:t>        return current;</a:t>
            </a:r>
          </a:p>
          <a:p>
            <a:pPr>
              <a:spcBef>
                <a:spcPts val="400"/>
              </a:spcBef>
              <a:spcAft>
                <a:spcPts val="1000"/>
              </a:spcAft>
              <a:defRPr sz="1800">
                <a:latin typeface="Open Sans Light"/>
              </a:defRPr>
            </a:pPr>
            <a:r>
              <a:t>    }</a:t>
            </a:r>
          </a:p>
          <a:p>
            <a:pPr>
              <a:spcBef>
                <a:spcPts val="400"/>
              </a:spcBef>
              <a:spcAft>
                <a:spcPts val="1000"/>
              </a:spcAft>
              <a:defRPr sz="1800">
                <a:latin typeface="Open Sans Light"/>
              </a:defRPr>
            </a:pPr>
            <a:r>
              <a:t>}</a:t>
            </a:r>
          </a:p>
        </p:txBody>
      </p:sp>
    </p:spTree>
  </p:cSld>
  <p:clrMapOvr>
    <a:masterClrMapping/>
  </p:clrMapOvr>
</p:sld>
</file>

<file path=ppt/slides/slide8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rPr sz="3600" b="0">
                <a:solidFill>
                  <a:srgbClr val="444444"/>
                </a:solidFill>
                <a:latin typeface="Open Sans"/>
              </a:rPr>
              <a:t>Iterator Pattern - Usage &amp; Benefits</a:t>
            </a:r>
          </a:p>
        </p:txBody>
      </p:sp>
      <p:sp>
        <p:nvSpPr>
          <p:cNvPr id="3" name="Subtitle 2"/>
          <p:cNvSpPr>
            <a:spLocks noGrp="1"/>
          </p:cNvSpPr>
          <p:nvPr>
            <p:ph type="subTitle"/>
          </p:nvPr>
        </p:nvSpPr>
        <p:spPr/>
        <p:txBody>
          <a:bodyPr anchor="t" tIns="152400" bIns="152400" lIns="152400" rIns="152400"/>
          <a:lstStyle/>
          <a:p/>
          <a:p>
            <a:pPr>
              <a:spcBef>
                <a:spcPts val="0"/>
              </a:spcBef>
              <a:spcAft>
                <a:spcPts val="1000"/>
              </a:spcAft>
              <a:defRPr sz="1800">
                <a:latin typeface="Open Sans Light"/>
              </a:defRPr>
            </a:pPr>
            <a:r>
              <a:t>```java</a:t>
            </a:r>
          </a:p>
          <a:p>
            <a:pPr>
              <a:spcBef>
                <a:spcPts val="400"/>
              </a:spcBef>
              <a:spcAft>
                <a:spcPts val="1000"/>
              </a:spcAft>
              <a:defRPr sz="1800">
                <a:latin typeface="Open Sans Light"/>
              </a:defRPr>
            </a:pPr>
            <a:r>
              <a:t>// Usage Example</a:t>
            </a:r>
          </a:p>
          <a:p>
            <a:pPr>
              <a:spcBef>
                <a:spcPts val="400"/>
              </a:spcBef>
              <a:spcAft>
                <a:spcPts val="1000"/>
              </a:spcAft>
              <a:defRPr sz="1800">
                <a:latin typeface="Open Sans Light"/>
              </a:defRPr>
            </a:pPr>
            <a:r>
              <a:t>ServiceComponent telekomServices = buildServiceHierarchy();</a:t>
            </a:r>
          </a:p>
          <a:p>
            <a:pPr>
              <a:spcBef>
                <a:spcPts val="400"/>
              </a:spcBef>
              <a:spcAft>
                <a:spcPts val="1000"/>
              </a:spcAft>
              <a:defRPr sz="1800">
                <a:latin typeface="Open Sans Light"/>
              </a:defRPr>
            </a:pPr>
          </a:p>
          <a:p>
            <a:pPr>
              <a:spcBef>
                <a:spcPts val="400"/>
              </a:spcBef>
              <a:spcAft>
                <a:spcPts val="1000"/>
              </a:spcAft>
              <a:defRPr sz="1800">
                <a:latin typeface="Open Sans Light"/>
              </a:defRPr>
            </a:pPr>
            <a:r>
              <a:t>// Depth-First Traversal</a:t>
            </a:r>
          </a:p>
          <a:p>
            <a:pPr>
              <a:spcBef>
                <a:spcPts val="400"/>
              </a:spcBef>
              <a:spcAft>
                <a:spcPts val="1000"/>
              </a:spcAft>
              <a:defRPr sz="1800">
                <a:latin typeface="Open Sans Light"/>
              </a:defRPr>
            </a:pPr>
            <a:r>
              <a:t>ServiceIterator iterator = new DepthFirstServiceIterator(telekomServices);</a:t>
            </a:r>
          </a:p>
          <a:p>
            <a:pPr>
              <a:spcBef>
                <a:spcPts val="400"/>
              </a:spcBef>
              <a:spcAft>
                <a:spcPts val="1000"/>
              </a:spcAft>
              <a:defRPr sz="1800">
                <a:latin typeface="Open Sans Light"/>
              </a:defRPr>
            </a:pPr>
            <a:r>
              <a:t>while (iterator.hasNext()) {</a:t>
            </a:r>
          </a:p>
          <a:p>
            <a:pPr>
              <a:spcBef>
                <a:spcPts val="400"/>
              </a:spcBef>
              <a:spcAft>
                <a:spcPts val="1000"/>
              </a:spcAft>
              <a:defRPr sz="1800">
                <a:latin typeface="Open Sans Light"/>
              </a:defRPr>
            </a:pPr>
            <a:r>
              <a:t>    ServiceComponent service = iterator.next();</a:t>
            </a:r>
          </a:p>
          <a:p>
            <a:pPr>
              <a:spcBef>
                <a:spcPts val="400"/>
              </a:spcBef>
              <a:spcAft>
                <a:spcPts val="1000"/>
              </a:spcAft>
              <a:defRPr sz="1800">
                <a:latin typeface="Open Sans Light"/>
              </a:defRPr>
            </a:pPr>
            <a:r>
              <a:t>    System.out.println("Processing: " + service.getName());</a:t>
            </a:r>
          </a:p>
          <a:p>
            <a:pPr>
              <a:spcBef>
                <a:spcPts val="400"/>
              </a:spcBef>
              <a:spcAft>
                <a:spcPts val="1000"/>
              </a:spcAft>
              <a:defRPr sz="1800">
                <a:latin typeface="Open Sans Light"/>
              </a:defRPr>
            </a:pPr>
            <a:r>
              <a:t>}</a:t>
            </a:r>
          </a:p>
          <a:p>
            <a:pPr>
              <a:spcBef>
                <a:spcPts val="400"/>
              </a:spcBef>
              <a:spcAft>
                <a:spcPts val="1000"/>
              </a:spcAft>
              <a:defRPr sz="1800">
                <a:latin typeface="Open Sans Light"/>
              </a:defRPr>
            </a:pPr>
          </a:p>
          <a:p>
            <a:pPr>
              <a:spcBef>
                <a:spcPts val="400"/>
              </a:spcBef>
              <a:spcAft>
                <a:spcPts val="1000"/>
              </a:spcAft>
              <a:defRPr sz="1800">
                <a:latin typeface="Open Sans Light"/>
              </a:defRPr>
            </a:pPr>
            <a:r>
              <a:t>// Level-Order Iterator (alternative implementation)</a:t>
            </a:r>
          </a:p>
          <a:p>
            <a:pPr>
              <a:spcBef>
                <a:spcPts val="400"/>
              </a:spcBef>
              <a:spcAft>
                <a:spcPts val="1000"/>
              </a:spcAft>
              <a:defRPr sz="1800">
                <a:latin typeface="Open Sans Light"/>
              </a:defRPr>
            </a:pPr>
            <a:r>
              <a:t>ServiceIterator levelIterator = new LevelOrderServiceIterator(telekomServices);</a:t>
            </a:r>
          </a:p>
          <a:p>
            <a:pPr>
              <a:spcBef>
                <a:spcPts val="400"/>
              </a:spcBef>
              <a:spcAft>
                <a:spcPts val="1000"/>
              </a:spcAft>
              <a:defRPr sz="1800">
                <a:latin typeface="Open Sans Light"/>
              </a:defRPr>
            </a:pPr>
          </a:p>
          <a:p>
            <a:pPr>
              <a:spcBef>
                <a:spcPts val="400"/>
              </a:spcBef>
              <a:spcAft>
                <a:spcPts val="1000"/>
              </a:spcAft>
              <a:defRPr sz="1800">
                <a:latin typeface="Open Sans Light"/>
              </a:defRPr>
            </a:pPr>
            <a:r>
              <a:t>// Benefits:</a:t>
            </a:r>
          </a:p>
          <a:p>
            <a:pPr>
              <a:spcBef>
                <a:spcPts val="400"/>
              </a:spcBef>
              <a:spcAft>
                <a:spcPts val="1000"/>
              </a:spcAft>
              <a:defRPr sz="1800">
                <a:latin typeface="Open Sans Light"/>
              </a:defRPr>
            </a:pPr>
            <a:r>
              <a:t>• Collection-interne Struktur bleibt verborgen</a:t>
            </a:r>
          </a:p>
          <a:p>
            <a:pPr>
              <a:spcBef>
                <a:spcPts val="400"/>
              </a:spcBef>
              <a:spcAft>
                <a:spcPts val="1000"/>
              </a:spcAft>
              <a:defRPr sz="1800">
                <a:latin typeface="Open Sans Light"/>
              </a:defRPr>
            </a:pPr>
            <a:r>
              <a:t>• Verschiedene Traversal-Algorithmen möglich</a:t>
            </a:r>
          </a:p>
          <a:p>
            <a:pPr>
              <a:spcBef>
                <a:spcPts val="400"/>
              </a:spcBef>
              <a:spcAft>
                <a:spcPts val="1000"/>
              </a:spcAft>
              <a:defRPr sz="1800">
                <a:latin typeface="Open Sans Light"/>
              </a:defRPr>
            </a:pPr>
            <a:r>
              <a:t>• Mehrere gleichzeitige Iterationen</a:t>
            </a:r>
          </a:p>
          <a:p>
            <a:pPr>
              <a:spcBef>
                <a:spcPts val="400"/>
              </a:spcBef>
              <a:spcAft>
                <a:spcPts val="1000"/>
              </a:spcAft>
              <a:defRPr sz="1800">
                <a:latin typeface="Open Sans Light"/>
              </a:defRPr>
            </a:pPr>
            <a:r>
              <a:t>• Einheitliche Navigation-Schnittstelle</a:t>
            </a:r>
          </a:p>
        </p:txBody>
      </p:sp>
    </p:spTree>
  </p:cSld>
  <p:clrMapOvr>
    <a:masterClrMapping/>
  </p:clrMapOvr>
</p:sld>
</file>

<file path=ppt/slides/slide8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rPr sz="3600" b="0">
                <a:solidFill>
                  <a:srgbClr val="444444"/>
                </a:solidFill>
                <a:latin typeface="Open Sans"/>
              </a:rPr>
              <a:t>Iterator Pattern - Usage &amp; Benefits</a:t>
            </a:r>
          </a:p>
        </p:txBody>
      </p:sp>
      <p:sp>
        <p:nvSpPr>
          <p:cNvPr id="3" name="Subtitle 2"/>
          <p:cNvSpPr>
            <a:spLocks noGrp="1"/>
          </p:cNvSpPr>
          <p:nvPr>
            <p:ph type="subTitle"/>
          </p:nvPr>
        </p:nvSpPr>
        <p:spPr/>
        <p:txBody>
          <a:bodyPr anchor="t" tIns="152400" bIns="152400" lIns="152400" rIns="152400"/>
          <a:lstStyle/>
          <a:p/>
          <a:p>
            <a:pPr>
              <a:spcBef>
                <a:spcPts val="0"/>
              </a:spcBef>
              <a:spcAft>
                <a:spcPts val="1000"/>
              </a:spcAft>
              <a:defRPr sz="1800">
                <a:latin typeface="Open Sans Light"/>
              </a:defRPr>
            </a:pPr>
            <a:r>
              <a:t>```java</a:t>
            </a:r>
          </a:p>
          <a:p>
            <a:pPr>
              <a:spcBef>
                <a:spcPts val="400"/>
              </a:spcBef>
              <a:spcAft>
                <a:spcPts val="1000"/>
              </a:spcAft>
              <a:defRPr sz="1800">
                <a:latin typeface="Open Sans Light"/>
              </a:defRPr>
            </a:pPr>
            <a:r>
              <a:t>// Usage Example</a:t>
            </a:r>
          </a:p>
          <a:p>
            <a:pPr>
              <a:spcBef>
                <a:spcPts val="400"/>
              </a:spcBef>
              <a:spcAft>
                <a:spcPts val="1000"/>
              </a:spcAft>
              <a:defRPr sz="1800">
                <a:latin typeface="Open Sans Light"/>
              </a:defRPr>
            </a:pPr>
            <a:r>
              <a:t>ServiceComponent telekomServices = buildServiceHierarchy();</a:t>
            </a:r>
          </a:p>
          <a:p>
            <a:pPr>
              <a:spcBef>
                <a:spcPts val="400"/>
              </a:spcBef>
              <a:spcAft>
                <a:spcPts val="1000"/>
              </a:spcAft>
              <a:defRPr sz="1800">
                <a:latin typeface="Open Sans Light"/>
              </a:defRPr>
            </a:pPr>
          </a:p>
          <a:p>
            <a:pPr>
              <a:spcBef>
                <a:spcPts val="400"/>
              </a:spcBef>
              <a:spcAft>
                <a:spcPts val="1000"/>
              </a:spcAft>
              <a:defRPr sz="1800">
                <a:latin typeface="Open Sans Light"/>
              </a:defRPr>
            </a:pPr>
            <a:r>
              <a:t>// Depth-First Traversal</a:t>
            </a:r>
          </a:p>
          <a:p>
            <a:pPr>
              <a:spcBef>
                <a:spcPts val="400"/>
              </a:spcBef>
              <a:spcAft>
                <a:spcPts val="1000"/>
              </a:spcAft>
              <a:defRPr sz="1800">
                <a:latin typeface="Open Sans Light"/>
              </a:defRPr>
            </a:pPr>
            <a:r>
              <a:t>ServiceIterator iterator = new DepthFirstServiceIterator(telekomServices);</a:t>
            </a:r>
          </a:p>
          <a:p>
            <a:pPr>
              <a:spcBef>
                <a:spcPts val="400"/>
              </a:spcBef>
              <a:spcAft>
                <a:spcPts val="1000"/>
              </a:spcAft>
              <a:defRPr sz="1800">
                <a:latin typeface="Open Sans Light"/>
              </a:defRPr>
            </a:pPr>
            <a:r>
              <a:t>while (iterator.hasNext()) {</a:t>
            </a:r>
          </a:p>
          <a:p>
            <a:pPr>
              <a:spcBef>
                <a:spcPts val="400"/>
              </a:spcBef>
              <a:spcAft>
                <a:spcPts val="1000"/>
              </a:spcAft>
              <a:defRPr sz="1800">
                <a:latin typeface="Open Sans Light"/>
              </a:defRPr>
            </a:pPr>
            <a:r>
              <a:t>    ServiceComponent service = iterator.next();</a:t>
            </a:r>
          </a:p>
          <a:p>
            <a:pPr>
              <a:spcBef>
                <a:spcPts val="400"/>
              </a:spcBef>
              <a:spcAft>
                <a:spcPts val="1000"/>
              </a:spcAft>
              <a:defRPr sz="1800">
                <a:latin typeface="Open Sans Light"/>
              </a:defRPr>
            </a:pPr>
            <a:r>
              <a:t>    System.out.println("Processing: " + service.getName());</a:t>
            </a:r>
          </a:p>
          <a:p>
            <a:pPr>
              <a:spcBef>
                <a:spcPts val="400"/>
              </a:spcBef>
              <a:spcAft>
                <a:spcPts val="1000"/>
              </a:spcAft>
              <a:defRPr sz="1800">
                <a:latin typeface="Open Sans Light"/>
              </a:defRPr>
            </a:pPr>
            <a:r>
              <a:t>}</a:t>
            </a:r>
          </a:p>
          <a:p>
            <a:pPr>
              <a:spcBef>
                <a:spcPts val="400"/>
              </a:spcBef>
              <a:spcAft>
                <a:spcPts val="1000"/>
              </a:spcAft>
              <a:defRPr sz="1800">
                <a:latin typeface="Open Sans Light"/>
              </a:defRPr>
            </a:pPr>
          </a:p>
          <a:p>
            <a:pPr>
              <a:spcBef>
                <a:spcPts val="400"/>
              </a:spcBef>
              <a:spcAft>
                <a:spcPts val="1000"/>
              </a:spcAft>
              <a:defRPr sz="1800">
                <a:latin typeface="Open Sans Light"/>
              </a:defRPr>
            </a:pPr>
            <a:r>
              <a:t>// Level-Order Iterator (alternative implementation)</a:t>
            </a:r>
          </a:p>
          <a:p>
            <a:pPr>
              <a:spcBef>
                <a:spcPts val="400"/>
              </a:spcBef>
              <a:spcAft>
                <a:spcPts val="1000"/>
              </a:spcAft>
              <a:defRPr sz="1800">
                <a:latin typeface="Open Sans Light"/>
              </a:defRPr>
            </a:pPr>
            <a:r>
              <a:t>ServiceIterator levelIterator = new LevelOrderServiceIterator(telekomServices);</a:t>
            </a:r>
          </a:p>
          <a:p>
            <a:pPr>
              <a:spcBef>
                <a:spcPts val="400"/>
              </a:spcBef>
              <a:spcAft>
                <a:spcPts val="1000"/>
              </a:spcAft>
              <a:defRPr sz="1800">
                <a:latin typeface="Open Sans Light"/>
              </a:defRPr>
            </a:pPr>
          </a:p>
          <a:p>
            <a:pPr>
              <a:spcBef>
                <a:spcPts val="400"/>
              </a:spcBef>
              <a:spcAft>
                <a:spcPts val="1000"/>
              </a:spcAft>
              <a:defRPr sz="1800">
                <a:latin typeface="Open Sans Light"/>
              </a:defRPr>
            </a:pPr>
            <a:r>
              <a:t>// Benefits:</a:t>
            </a:r>
          </a:p>
          <a:p>
            <a:pPr>
              <a:spcBef>
                <a:spcPts val="400"/>
              </a:spcBef>
              <a:spcAft>
                <a:spcPts val="1000"/>
              </a:spcAft>
              <a:defRPr sz="1800">
                <a:latin typeface="Open Sans Light"/>
              </a:defRPr>
            </a:pPr>
            <a:r>
              <a:t>• Collection-interne Struktur bleibt verborgen</a:t>
            </a:r>
          </a:p>
          <a:p>
            <a:pPr>
              <a:spcBef>
                <a:spcPts val="400"/>
              </a:spcBef>
              <a:spcAft>
                <a:spcPts val="1000"/>
              </a:spcAft>
              <a:defRPr sz="1800">
                <a:latin typeface="Open Sans Light"/>
              </a:defRPr>
            </a:pPr>
            <a:r>
              <a:t>• Verschiedene Traversal-Algorithmen möglich</a:t>
            </a:r>
          </a:p>
          <a:p>
            <a:pPr>
              <a:spcBef>
                <a:spcPts val="400"/>
              </a:spcBef>
              <a:spcAft>
                <a:spcPts val="1000"/>
              </a:spcAft>
              <a:defRPr sz="1800">
                <a:latin typeface="Open Sans Light"/>
              </a:defRPr>
            </a:pPr>
            <a:r>
              <a:t>• Mehrere gleichzeitige Iterationen</a:t>
            </a:r>
          </a:p>
          <a:p>
            <a:pPr>
              <a:spcBef>
                <a:spcPts val="400"/>
              </a:spcBef>
              <a:spcAft>
                <a:spcPts val="1000"/>
              </a:spcAft>
              <a:defRPr sz="1800">
                <a:latin typeface="Open Sans Light"/>
              </a:defRPr>
            </a:pPr>
            <a:r>
              <a:t>• Einheitliche Navigation-Schnittstelle</a:t>
            </a:r>
          </a:p>
        </p:txBody>
      </p:sp>
    </p:spTree>
  </p:cSld>
  <p:clrMapOvr>
    <a:masterClrMapping/>
  </p:clrMapOvr>
</p:sld>
</file>

<file path=ppt/slides/slide8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rPr sz="3600" b="0">
                <a:solidFill>
                  <a:srgbClr val="444444"/>
                </a:solidFill>
                <a:latin typeface="Open Sans"/>
              </a:rPr>
              <a:t>Mediator Pattern - Problem</a:t>
            </a:r>
          </a:p>
        </p:txBody>
      </p:sp>
      <p:sp>
        <p:nvSpPr>
          <p:cNvPr id="3" name="Subtitle 2"/>
          <p:cNvSpPr>
            <a:spLocks noGrp="1"/>
          </p:cNvSpPr>
          <p:nvPr>
            <p:ph type="subTitle"/>
          </p:nvPr>
        </p:nvSpPr>
        <p:spPr/>
        <p:txBody>
          <a:bodyPr anchor="t" tIns="152400" bIns="152400" lIns="152400" rIns="152400"/>
          <a:lstStyle/>
          <a:p/>
          <a:p>
            <a:pPr>
              <a:spcBef>
                <a:spcPts val="0"/>
              </a:spcBef>
              <a:spcAft>
                <a:spcPts val="1000"/>
              </a:spcAft>
              <a:defRPr sz="1800">
                <a:latin typeface="Open Sans Light"/>
              </a:defRPr>
            </a:pPr>
            <a:r>
              <a:t>• Problem: Komplexe Kommunikation zwischen Komponenten</a:t>
            </a:r>
          </a:p>
          <a:p>
            <a:pPr>
              <a:spcBef>
                <a:spcPts val="400"/>
              </a:spcBef>
              <a:spcAft>
                <a:spcPts val="1000"/>
              </a:spcAft>
              <a:defRPr sz="1800">
                <a:latin typeface="Open Sans Light"/>
              </a:defRPr>
            </a:pPr>
            <a:r>
              <a:t>• Beispiel: Telekom Network Management System</a:t>
            </a:r>
          </a:p>
          <a:p>
            <a:pPr>
              <a:spcBef>
                <a:spcPts val="400"/>
              </a:spcBef>
              <a:spcAft>
                <a:spcPts val="1000"/>
              </a:spcAft>
              <a:defRPr sz="1800">
                <a:latin typeface="Open Sans Light"/>
              </a:defRPr>
            </a:pPr>
            <a:r>
              <a:t>  - Router, Switches, Monitoring, Logging</a:t>
            </a:r>
          </a:p>
          <a:p>
            <a:pPr>
              <a:spcBef>
                <a:spcPts val="400"/>
              </a:spcBef>
              <a:spcAft>
                <a:spcPts val="1000"/>
              </a:spcAft>
              <a:defRPr sz="1800">
                <a:latin typeface="Open Sans Light"/>
              </a:defRPr>
            </a:pPr>
            <a:r>
              <a:t>  - Jede Komponente kommuniziert mit mehreren anderen</a:t>
            </a:r>
          </a:p>
          <a:p>
            <a:pPr>
              <a:spcBef>
                <a:spcPts val="400"/>
              </a:spcBef>
              <a:spcAft>
                <a:spcPts val="1000"/>
              </a:spcAft>
              <a:defRPr sz="1800">
                <a:latin typeface="Open Sans Light"/>
              </a:defRPr>
            </a:pPr>
            <a:r>
              <a:t>• Herausforderungen:</a:t>
            </a:r>
          </a:p>
          <a:p>
            <a:pPr>
              <a:spcBef>
                <a:spcPts val="400"/>
              </a:spcBef>
              <a:spcAft>
                <a:spcPts val="1000"/>
              </a:spcAft>
              <a:defRPr sz="1800">
                <a:latin typeface="Open Sans Light"/>
              </a:defRPr>
            </a:pPr>
            <a:r>
              <a:t>  - Tight Coupling zwischen Komponenten</a:t>
            </a:r>
          </a:p>
          <a:p>
            <a:pPr>
              <a:spcBef>
                <a:spcPts val="400"/>
              </a:spcBef>
              <a:spcAft>
                <a:spcPts val="1000"/>
              </a:spcAft>
              <a:defRPr sz="1800">
                <a:latin typeface="Open Sans Light"/>
              </a:defRPr>
            </a:pPr>
            <a:r>
              <a:t>  - Schwer testbar und wartbar</a:t>
            </a:r>
          </a:p>
          <a:p>
            <a:pPr>
              <a:spcBef>
                <a:spcPts val="400"/>
              </a:spcBef>
              <a:spcAft>
                <a:spcPts val="1000"/>
              </a:spcAft>
              <a:defRPr sz="1800">
                <a:latin typeface="Open Sans Light"/>
              </a:defRPr>
            </a:pPr>
            <a:r>
              <a:t>  - Änderungen propagieren durch das System</a:t>
            </a:r>
          </a:p>
          <a:p>
            <a:pPr>
              <a:spcBef>
                <a:spcPts val="400"/>
              </a:spcBef>
              <a:spcAft>
                <a:spcPts val="1000"/>
              </a:spcAft>
              <a:defRPr sz="1800">
                <a:latin typeface="Open Sans Light"/>
              </a:defRPr>
            </a:pPr>
            <a:r>
              <a:t>  - Komplexe Abhängigkeitsgraphen</a:t>
            </a:r>
          </a:p>
        </p:txBody>
      </p:sp>
    </p:spTree>
  </p:cSld>
  <p:clrMapOvr>
    <a:masterClrMapping/>
  </p:clrMapOvr>
</p:sld>
</file>

<file path=ppt/slides/slide8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rPr sz="3600" b="0">
                <a:solidFill>
                  <a:srgbClr val="444444"/>
                </a:solidFill>
                <a:latin typeface="Open Sans"/>
              </a:rPr>
              <a:t>Mediator Pattern - Problem</a:t>
            </a:r>
          </a:p>
        </p:txBody>
      </p:sp>
      <p:sp>
        <p:nvSpPr>
          <p:cNvPr id="3" name="Subtitle 2"/>
          <p:cNvSpPr>
            <a:spLocks noGrp="1"/>
          </p:cNvSpPr>
          <p:nvPr>
            <p:ph type="subTitle"/>
          </p:nvPr>
        </p:nvSpPr>
        <p:spPr/>
        <p:txBody>
          <a:bodyPr anchor="t" tIns="152400" bIns="152400" lIns="152400" rIns="152400"/>
          <a:lstStyle/>
          <a:p/>
          <a:p>
            <a:pPr>
              <a:spcBef>
                <a:spcPts val="0"/>
              </a:spcBef>
              <a:spcAft>
                <a:spcPts val="1000"/>
              </a:spcAft>
              <a:defRPr sz="1800">
                <a:latin typeface="Open Sans Light"/>
              </a:defRPr>
            </a:pPr>
            <a:r>
              <a:t>• Problem: Komplexe Kommunikation zwischen Komponenten</a:t>
            </a:r>
          </a:p>
          <a:p>
            <a:pPr>
              <a:spcBef>
                <a:spcPts val="400"/>
              </a:spcBef>
              <a:spcAft>
                <a:spcPts val="1000"/>
              </a:spcAft>
              <a:defRPr sz="1800">
                <a:latin typeface="Open Sans Light"/>
              </a:defRPr>
            </a:pPr>
            <a:r>
              <a:t>• Beispiel: Telekom Network Management System</a:t>
            </a:r>
          </a:p>
          <a:p>
            <a:pPr>
              <a:spcBef>
                <a:spcPts val="400"/>
              </a:spcBef>
              <a:spcAft>
                <a:spcPts val="1000"/>
              </a:spcAft>
              <a:defRPr sz="1800">
                <a:latin typeface="Open Sans Light"/>
              </a:defRPr>
            </a:pPr>
            <a:r>
              <a:t>  - Router, Switches, Monitoring, Logging</a:t>
            </a:r>
          </a:p>
          <a:p>
            <a:pPr>
              <a:spcBef>
                <a:spcPts val="400"/>
              </a:spcBef>
              <a:spcAft>
                <a:spcPts val="1000"/>
              </a:spcAft>
              <a:defRPr sz="1800">
                <a:latin typeface="Open Sans Light"/>
              </a:defRPr>
            </a:pPr>
            <a:r>
              <a:t>  - Jede Komponente kommuniziert mit mehreren anderen</a:t>
            </a:r>
          </a:p>
          <a:p>
            <a:pPr>
              <a:spcBef>
                <a:spcPts val="400"/>
              </a:spcBef>
              <a:spcAft>
                <a:spcPts val="1000"/>
              </a:spcAft>
              <a:defRPr sz="1800">
                <a:latin typeface="Open Sans Light"/>
              </a:defRPr>
            </a:pPr>
            <a:r>
              <a:t>• Herausforderungen:</a:t>
            </a:r>
          </a:p>
          <a:p>
            <a:pPr>
              <a:spcBef>
                <a:spcPts val="400"/>
              </a:spcBef>
              <a:spcAft>
                <a:spcPts val="1000"/>
              </a:spcAft>
              <a:defRPr sz="1800">
                <a:latin typeface="Open Sans Light"/>
              </a:defRPr>
            </a:pPr>
            <a:r>
              <a:t>  - Tight Coupling zwischen Komponenten</a:t>
            </a:r>
          </a:p>
          <a:p>
            <a:pPr>
              <a:spcBef>
                <a:spcPts val="400"/>
              </a:spcBef>
              <a:spcAft>
                <a:spcPts val="1000"/>
              </a:spcAft>
              <a:defRPr sz="1800">
                <a:latin typeface="Open Sans Light"/>
              </a:defRPr>
            </a:pPr>
            <a:r>
              <a:t>  - Schwer testbar und wartbar</a:t>
            </a:r>
          </a:p>
          <a:p>
            <a:pPr>
              <a:spcBef>
                <a:spcPts val="400"/>
              </a:spcBef>
              <a:spcAft>
                <a:spcPts val="1000"/>
              </a:spcAft>
              <a:defRPr sz="1800">
                <a:latin typeface="Open Sans Light"/>
              </a:defRPr>
            </a:pPr>
            <a:r>
              <a:t>  - Änderungen propagieren durch das System</a:t>
            </a:r>
          </a:p>
          <a:p>
            <a:pPr>
              <a:spcBef>
                <a:spcPts val="400"/>
              </a:spcBef>
              <a:spcAft>
                <a:spcPts val="1000"/>
              </a:spcAft>
              <a:defRPr sz="1800">
                <a:latin typeface="Open Sans Light"/>
              </a:defRPr>
            </a:pPr>
            <a:r>
              <a:t>  - Komplexe Abhängigkeitsgraphen</a:t>
            </a:r>
          </a:p>
        </p:txBody>
      </p:sp>
    </p:spTree>
  </p:cSld>
  <p:clrMapOvr>
    <a:masterClrMapping/>
  </p:clrMapOvr>
</p:sld>
</file>

<file path=ppt/slides/slide8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rPr sz="3600" b="0">
                <a:solidFill>
                  <a:srgbClr val="444444"/>
                </a:solidFill>
                <a:latin typeface="Open Sans"/>
              </a:rPr>
              <a:t>Mediator Pattern - Struktur</a:t>
            </a:r>
          </a:p>
        </p:txBody>
      </p:sp>
      <p:sp>
        <p:nvSpPr>
          <p:cNvPr id="3" name="Subtitle 2"/>
          <p:cNvSpPr>
            <a:spLocks noGrp="1"/>
          </p:cNvSpPr>
          <p:nvPr>
            <p:ph type="subTitle"/>
          </p:nvPr>
        </p:nvSpPr>
        <p:spPr/>
        <p:txBody>
          <a:bodyPr anchor="t" tIns="152400" bIns="152400" lIns="152400" rIns="152400"/>
          <a:lstStyle/>
          <a:p/>
          <a:p>
            <a:pPr>
              <a:spcBef>
                <a:spcPts val="0"/>
              </a:spcBef>
              <a:spcAft>
                <a:spcPts val="1000"/>
              </a:spcAft>
              <a:defRPr sz="1800">
                <a:latin typeface="Open Sans Light"/>
              </a:defRPr>
            </a:pPr>
            <a:r>
              <a:t>• Mediator Interface:</a:t>
            </a:r>
          </a:p>
          <a:p>
            <a:pPr>
              <a:spcBef>
                <a:spcPts val="400"/>
              </a:spcBef>
              <a:spcAft>
                <a:spcPts val="1000"/>
              </a:spcAft>
              <a:defRPr sz="1800">
                <a:latin typeface="Open Sans Light"/>
              </a:defRPr>
            </a:pPr>
            <a:r>
              <a:t>  - notify(sender, event): void</a:t>
            </a:r>
          </a:p>
          <a:p>
            <a:pPr>
              <a:spcBef>
                <a:spcPts val="400"/>
              </a:spcBef>
              <a:spcAft>
                <a:spcPts val="1000"/>
              </a:spcAft>
              <a:defRPr sz="1800">
                <a:latin typeface="Open Sans Light"/>
              </a:defRPr>
            </a:pPr>
            <a:r>
              <a:t>• Concrete Mediator:</a:t>
            </a:r>
          </a:p>
          <a:p>
            <a:pPr>
              <a:spcBef>
                <a:spcPts val="400"/>
              </a:spcBef>
              <a:spcAft>
                <a:spcPts val="1000"/>
              </a:spcAft>
              <a:defRPr sz="1800">
                <a:latin typeface="Open Sans Light"/>
              </a:defRPr>
            </a:pPr>
            <a:r>
              <a:t>  - Orchestriert Kommunikation</a:t>
            </a:r>
          </a:p>
          <a:p>
            <a:pPr>
              <a:spcBef>
                <a:spcPts val="400"/>
              </a:spcBef>
              <a:spcAft>
                <a:spcPts val="1000"/>
              </a:spcAft>
              <a:defRPr sz="1800">
                <a:latin typeface="Open Sans Light"/>
              </a:defRPr>
            </a:pPr>
            <a:r>
              <a:t>  - Kennt alle beteiligten Komponenten</a:t>
            </a:r>
          </a:p>
          <a:p>
            <a:pPr>
              <a:spcBef>
                <a:spcPts val="400"/>
              </a:spcBef>
              <a:spcAft>
                <a:spcPts val="1000"/>
              </a:spcAft>
              <a:defRPr sz="1800">
                <a:latin typeface="Open Sans Light"/>
              </a:defRPr>
            </a:pPr>
            <a:r>
              <a:t>• Colleague Interface:</a:t>
            </a:r>
          </a:p>
          <a:p>
            <a:pPr>
              <a:spcBef>
                <a:spcPts val="400"/>
              </a:spcBef>
              <a:spcAft>
                <a:spcPts val="1000"/>
              </a:spcAft>
              <a:defRPr sz="1800">
                <a:latin typeface="Open Sans Light"/>
              </a:defRPr>
            </a:pPr>
            <a:r>
              <a:t>  - setMediator(mediator): void</a:t>
            </a:r>
          </a:p>
          <a:p>
            <a:pPr>
              <a:spcBef>
                <a:spcPts val="400"/>
              </a:spcBef>
              <a:spcAft>
                <a:spcPts val="1000"/>
              </a:spcAft>
              <a:defRPr sz="1800">
                <a:latin typeface="Open Sans Light"/>
              </a:defRPr>
            </a:pPr>
            <a:r>
              <a:t>• Concrete Colleagues:</a:t>
            </a:r>
          </a:p>
          <a:p>
            <a:pPr>
              <a:spcBef>
                <a:spcPts val="400"/>
              </a:spcBef>
              <a:spcAft>
                <a:spcPts val="1000"/>
              </a:spcAft>
              <a:defRPr sz="1800">
                <a:latin typeface="Open Sans Light"/>
              </a:defRPr>
            </a:pPr>
            <a:r>
              <a:t>  - Kommunizieren nur über Mediator</a:t>
            </a:r>
          </a:p>
          <a:p>
            <a:pPr>
              <a:spcBef>
                <a:spcPts val="400"/>
              </a:spcBef>
              <a:spcAft>
                <a:spcPts val="1000"/>
              </a:spcAft>
              <a:defRPr sz="1800">
                <a:latin typeface="Open Sans Light"/>
              </a:defRPr>
            </a:pPr>
            <a:r>
              <a:t>  - Senden Events an Mediator</a:t>
            </a:r>
          </a:p>
          <a:p>
            <a:pPr>
              <a:spcBef>
                <a:spcPts val="400"/>
              </a:spcBef>
              <a:spcAft>
                <a:spcPts val="1000"/>
              </a:spcAft>
              <a:defRPr sz="1800">
                <a:latin typeface="Open Sans Light"/>
              </a:defRPr>
            </a:pPr>
            <a:r>
              <a:t>• Vorteile:</a:t>
            </a:r>
          </a:p>
          <a:p>
            <a:pPr>
              <a:spcBef>
                <a:spcPts val="400"/>
              </a:spcBef>
              <a:spcAft>
                <a:spcPts val="1000"/>
              </a:spcAft>
              <a:defRPr sz="1800">
                <a:latin typeface="Open Sans Light"/>
              </a:defRPr>
            </a:pPr>
            <a:r>
              <a:t>  - Loose Coupling zwischen Colleagues</a:t>
            </a:r>
          </a:p>
          <a:p>
            <a:pPr>
              <a:spcBef>
                <a:spcPts val="400"/>
              </a:spcBef>
              <a:spcAft>
                <a:spcPts val="1000"/>
              </a:spcAft>
              <a:defRPr sz="1800">
                <a:latin typeface="Open Sans Light"/>
              </a:defRPr>
            </a:pPr>
            <a:r>
              <a:t>  - Zentrale Koordination</a:t>
            </a:r>
          </a:p>
        </p:txBody>
      </p:sp>
    </p:spTree>
  </p:cSld>
  <p:clrMapOvr>
    <a:masterClrMapping/>
  </p:clrMapOvr>
</p:sld>
</file>

<file path=ppt/slides/slide8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rPr sz="3600" b="0">
                <a:solidFill>
                  <a:srgbClr val="444444"/>
                </a:solidFill>
                <a:latin typeface="Open Sans"/>
              </a:rPr>
              <a:t>Mediator Pattern - Struktur</a:t>
            </a:r>
          </a:p>
        </p:txBody>
      </p:sp>
      <p:sp>
        <p:nvSpPr>
          <p:cNvPr id="3" name="Subtitle 2"/>
          <p:cNvSpPr>
            <a:spLocks noGrp="1"/>
          </p:cNvSpPr>
          <p:nvPr>
            <p:ph type="subTitle"/>
          </p:nvPr>
        </p:nvSpPr>
        <p:spPr/>
        <p:txBody>
          <a:bodyPr anchor="t" tIns="152400" bIns="152400" lIns="152400" rIns="152400"/>
          <a:lstStyle/>
          <a:p/>
          <a:p>
            <a:pPr>
              <a:spcBef>
                <a:spcPts val="0"/>
              </a:spcBef>
              <a:spcAft>
                <a:spcPts val="1000"/>
              </a:spcAft>
              <a:defRPr sz="1800">
                <a:latin typeface="Open Sans Light"/>
              </a:defRPr>
            </a:pPr>
            <a:r>
              <a:t>• Mediator Interface:</a:t>
            </a:r>
          </a:p>
          <a:p>
            <a:pPr>
              <a:spcBef>
                <a:spcPts val="400"/>
              </a:spcBef>
              <a:spcAft>
                <a:spcPts val="1000"/>
              </a:spcAft>
              <a:defRPr sz="1800">
                <a:latin typeface="Open Sans Light"/>
              </a:defRPr>
            </a:pPr>
            <a:r>
              <a:t>  - notify(sender, event): void</a:t>
            </a:r>
          </a:p>
          <a:p>
            <a:pPr>
              <a:spcBef>
                <a:spcPts val="400"/>
              </a:spcBef>
              <a:spcAft>
                <a:spcPts val="1000"/>
              </a:spcAft>
              <a:defRPr sz="1800">
                <a:latin typeface="Open Sans Light"/>
              </a:defRPr>
            </a:pPr>
            <a:r>
              <a:t>• Concrete Mediator:</a:t>
            </a:r>
          </a:p>
          <a:p>
            <a:pPr>
              <a:spcBef>
                <a:spcPts val="400"/>
              </a:spcBef>
              <a:spcAft>
                <a:spcPts val="1000"/>
              </a:spcAft>
              <a:defRPr sz="1800">
                <a:latin typeface="Open Sans Light"/>
              </a:defRPr>
            </a:pPr>
            <a:r>
              <a:t>  - Orchestriert Kommunikation</a:t>
            </a:r>
          </a:p>
          <a:p>
            <a:pPr>
              <a:spcBef>
                <a:spcPts val="400"/>
              </a:spcBef>
              <a:spcAft>
                <a:spcPts val="1000"/>
              </a:spcAft>
              <a:defRPr sz="1800">
                <a:latin typeface="Open Sans Light"/>
              </a:defRPr>
            </a:pPr>
            <a:r>
              <a:t>  - Kennt alle beteiligten Komponenten</a:t>
            </a:r>
          </a:p>
          <a:p>
            <a:pPr>
              <a:spcBef>
                <a:spcPts val="400"/>
              </a:spcBef>
              <a:spcAft>
                <a:spcPts val="1000"/>
              </a:spcAft>
              <a:defRPr sz="1800">
                <a:latin typeface="Open Sans Light"/>
              </a:defRPr>
            </a:pPr>
            <a:r>
              <a:t>• Colleague Interface:</a:t>
            </a:r>
          </a:p>
          <a:p>
            <a:pPr>
              <a:spcBef>
                <a:spcPts val="400"/>
              </a:spcBef>
              <a:spcAft>
                <a:spcPts val="1000"/>
              </a:spcAft>
              <a:defRPr sz="1800">
                <a:latin typeface="Open Sans Light"/>
              </a:defRPr>
            </a:pPr>
            <a:r>
              <a:t>  - setMediator(mediator): void</a:t>
            </a:r>
          </a:p>
          <a:p>
            <a:pPr>
              <a:spcBef>
                <a:spcPts val="400"/>
              </a:spcBef>
              <a:spcAft>
                <a:spcPts val="1000"/>
              </a:spcAft>
              <a:defRPr sz="1800">
                <a:latin typeface="Open Sans Light"/>
              </a:defRPr>
            </a:pPr>
            <a:r>
              <a:t>• Concrete Colleagues:</a:t>
            </a:r>
          </a:p>
          <a:p>
            <a:pPr>
              <a:spcBef>
                <a:spcPts val="400"/>
              </a:spcBef>
              <a:spcAft>
                <a:spcPts val="1000"/>
              </a:spcAft>
              <a:defRPr sz="1800">
                <a:latin typeface="Open Sans Light"/>
              </a:defRPr>
            </a:pPr>
            <a:r>
              <a:t>  - Kommunizieren nur über Mediator</a:t>
            </a:r>
          </a:p>
          <a:p>
            <a:pPr>
              <a:spcBef>
                <a:spcPts val="400"/>
              </a:spcBef>
              <a:spcAft>
                <a:spcPts val="1000"/>
              </a:spcAft>
              <a:defRPr sz="1800">
                <a:latin typeface="Open Sans Light"/>
              </a:defRPr>
            </a:pPr>
            <a:r>
              <a:t>  - Senden Events an Mediator</a:t>
            </a:r>
          </a:p>
          <a:p>
            <a:pPr>
              <a:spcBef>
                <a:spcPts val="400"/>
              </a:spcBef>
              <a:spcAft>
                <a:spcPts val="1000"/>
              </a:spcAft>
              <a:defRPr sz="1800">
                <a:latin typeface="Open Sans Light"/>
              </a:defRPr>
            </a:pPr>
            <a:r>
              <a:t>• Vorteile:</a:t>
            </a:r>
          </a:p>
          <a:p>
            <a:pPr>
              <a:spcBef>
                <a:spcPts val="400"/>
              </a:spcBef>
              <a:spcAft>
                <a:spcPts val="1000"/>
              </a:spcAft>
              <a:defRPr sz="1800">
                <a:latin typeface="Open Sans Light"/>
              </a:defRPr>
            </a:pPr>
            <a:r>
              <a:t>  - Loose Coupling zwischen Colleagues</a:t>
            </a:r>
          </a:p>
          <a:p>
            <a:pPr>
              <a:spcBef>
                <a:spcPts val="400"/>
              </a:spcBef>
              <a:spcAft>
                <a:spcPts val="1000"/>
              </a:spcAft>
              <a:defRPr sz="1800">
                <a:latin typeface="Open Sans Light"/>
              </a:defRPr>
            </a:pPr>
            <a:r>
              <a:t>  - Zentrale Koordination</a:t>
            </a:r>
          </a:p>
        </p:txBody>
      </p:sp>
    </p:spTree>
  </p:cSld>
  <p:clrMapOvr>
    <a:masterClrMapping/>
  </p:clrMapOvr>
</p:sld>
</file>

<file path=ppt/slides/slide8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rPr sz="3600" b="0">
                <a:solidFill>
                  <a:srgbClr val="444444"/>
                </a:solidFill>
                <a:latin typeface="Open Sans"/>
              </a:rPr>
              <a:t>Mediator Pattern - Implementation</a:t>
            </a:r>
          </a:p>
        </p:txBody>
      </p:sp>
      <p:sp>
        <p:nvSpPr>
          <p:cNvPr id="3" name="Subtitle 2"/>
          <p:cNvSpPr>
            <a:spLocks noGrp="1"/>
          </p:cNvSpPr>
          <p:nvPr>
            <p:ph type="subTitle"/>
          </p:nvPr>
        </p:nvSpPr>
        <p:spPr/>
        <p:txBody>
          <a:bodyPr anchor="t" tIns="152400" bIns="152400" lIns="152400" rIns="152400"/>
          <a:lstStyle/>
          <a:p/>
          <a:p>
            <a:pPr>
              <a:spcBef>
                <a:spcPts val="0"/>
              </a:spcBef>
              <a:spcAft>
                <a:spcPts val="1000"/>
              </a:spcAft>
              <a:defRPr sz="1800">
                <a:latin typeface="Open Sans Light"/>
              </a:defRPr>
            </a:pPr>
            <a:r>
              <a:t>```java</a:t>
            </a:r>
          </a:p>
          <a:p>
            <a:pPr>
              <a:spcBef>
                <a:spcPts val="400"/>
              </a:spcBef>
              <a:spcAft>
                <a:spcPts val="1000"/>
              </a:spcAft>
              <a:defRPr sz="1800">
                <a:latin typeface="Open Sans Light"/>
              </a:defRPr>
            </a:pPr>
            <a:r>
              <a:t>// Mediator Interface</a:t>
            </a:r>
          </a:p>
          <a:p>
            <a:pPr>
              <a:spcBef>
                <a:spcPts val="400"/>
              </a:spcBef>
              <a:spcAft>
                <a:spcPts val="1000"/>
              </a:spcAft>
              <a:defRPr sz="1800">
                <a:latin typeface="Open Sans Light"/>
              </a:defRPr>
            </a:pPr>
            <a:r>
              <a:t>interface NetworkMediator {</a:t>
            </a:r>
          </a:p>
          <a:p>
            <a:pPr>
              <a:spcBef>
                <a:spcPts val="400"/>
              </a:spcBef>
              <a:spcAft>
                <a:spcPts val="1000"/>
              </a:spcAft>
              <a:defRPr sz="1800">
                <a:latin typeface="Open Sans Light"/>
              </a:defRPr>
            </a:pPr>
            <a:r>
              <a:t>    void notify(NetworkComponent sender, String event, Object data);</a:t>
            </a:r>
          </a:p>
          <a:p>
            <a:pPr>
              <a:spcBef>
                <a:spcPts val="400"/>
              </a:spcBef>
              <a:spcAft>
                <a:spcPts val="1000"/>
              </a:spcAft>
              <a:defRPr sz="1800">
                <a:latin typeface="Open Sans Light"/>
              </a:defRPr>
            </a:pPr>
            <a:r>
              <a:t>}</a:t>
            </a:r>
          </a:p>
          <a:p>
            <a:pPr>
              <a:spcBef>
                <a:spcPts val="400"/>
              </a:spcBef>
              <a:spcAft>
                <a:spcPts val="1000"/>
              </a:spcAft>
              <a:defRPr sz="1800">
                <a:latin typeface="Open Sans Light"/>
              </a:defRPr>
            </a:pPr>
          </a:p>
          <a:p>
            <a:pPr>
              <a:spcBef>
                <a:spcPts val="400"/>
              </a:spcBef>
              <a:spcAft>
                <a:spcPts val="1000"/>
              </a:spcAft>
              <a:defRPr sz="1800">
                <a:latin typeface="Open Sans Light"/>
              </a:defRPr>
            </a:pPr>
            <a:r>
              <a:t>// Network Component Base</a:t>
            </a:r>
          </a:p>
          <a:p>
            <a:pPr>
              <a:spcBef>
                <a:spcPts val="400"/>
              </a:spcBef>
              <a:spcAft>
                <a:spcPts val="1000"/>
              </a:spcAft>
              <a:defRPr sz="1800">
                <a:latin typeface="Open Sans Light"/>
              </a:defRPr>
            </a:pPr>
            <a:r>
              <a:t>abstract class NetworkComponent {</a:t>
            </a:r>
          </a:p>
          <a:p>
            <a:pPr>
              <a:spcBef>
                <a:spcPts val="400"/>
              </a:spcBef>
              <a:spcAft>
                <a:spcPts val="1000"/>
              </a:spcAft>
              <a:defRPr sz="1800">
                <a:latin typeface="Open Sans Light"/>
              </a:defRPr>
            </a:pPr>
            <a:r>
              <a:t>    protected NetworkMediator mediator;</a:t>
            </a:r>
          </a:p>
          <a:p>
            <a:pPr>
              <a:spcBef>
                <a:spcPts val="400"/>
              </a:spcBef>
              <a:spcAft>
                <a:spcPts val="1000"/>
              </a:spcAft>
              <a:defRPr sz="1800">
                <a:latin typeface="Open Sans Light"/>
              </a:defRPr>
            </a:pPr>
            <a:r>
              <a:t>    </a:t>
            </a:r>
          </a:p>
          <a:p>
            <a:pPr>
              <a:spcBef>
                <a:spcPts val="400"/>
              </a:spcBef>
              <a:spcAft>
                <a:spcPts val="1000"/>
              </a:spcAft>
              <a:defRPr sz="1800">
                <a:latin typeface="Open Sans Light"/>
              </a:defRPr>
            </a:pPr>
            <a:r>
              <a:t>    public NetworkComponent(NetworkMediator mediator) {</a:t>
            </a:r>
          </a:p>
          <a:p>
            <a:pPr>
              <a:spcBef>
                <a:spcPts val="400"/>
              </a:spcBef>
              <a:spcAft>
                <a:spcPts val="1000"/>
              </a:spcAft>
              <a:defRPr sz="1800">
                <a:latin typeface="Open Sans Light"/>
              </a:defRPr>
            </a:pPr>
            <a:r>
              <a:t>        this.mediator = mediator;</a:t>
            </a:r>
          </a:p>
          <a:p>
            <a:pPr>
              <a:spcBef>
                <a:spcPts val="400"/>
              </a:spcBef>
              <a:spcAft>
                <a:spcPts val="1000"/>
              </a:spcAft>
              <a:defRPr sz="1800">
                <a:latin typeface="Open Sans Light"/>
              </a:defRPr>
            </a:pPr>
            <a:r>
              <a:t>    }</a:t>
            </a:r>
          </a:p>
          <a:p>
            <a:pPr>
              <a:spcBef>
                <a:spcPts val="400"/>
              </a:spcBef>
              <a:spcAft>
                <a:spcPts val="1000"/>
              </a:spcAft>
              <a:defRPr sz="1800">
                <a:latin typeface="Open Sans Light"/>
              </a:defRPr>
            </a:pPr>
            <a:r>
              <a:t>}</a:t>
            </a:r>
          </a:p>
          <a:p>
            <a:pPr>
              <a:spcBef>
                <a:spcPts val="400"/>
              </a:spcBef>
              <a:spcAft>
                <a:spcPts val="1000"/>
              </a:spcAft>
              <a:defRPr sz="1800">
                <a:latin typeface="Open Sans Light"/>
              </a:defRPr>
            </a:pPr>
          </a:p>
          <a:p>
            <a:pPr>
              <a:spcBef>
                <a:spcPts val="400"/>
              </a:spcBef>
              <a:spcAft>
                <a:spcPts val="1000"/>
              </a:spcAft>
              <a:defRPr sz="1800">
                <a:latin typeface="Open Sans Light"/>
              </a:defRPr>
            </a:pPr>
            <a:r>
              <a:t>// Concrete Component</a:t>
            </a:r>
          </a:p>
          <a:p>
            <a:pPr>
              <a:spcBef>
                <a:spcPts val="400"/>
              </a:spcBef>
              <a:spcAft>
                <a:spcPts val="1000"/>
              </a:spcAft>
              <a:defRPr sz="1800">
                <a:latin typeface="Open Sans Light"/>
              </a:defRPr>
            </a:pPr>
            <a:r>
              <a:t>class Router extends NetworkComponent {</a:t>
            </a:r>
          </a:p>
          <a:p>
            <a:pPr>
              <a:spcBef>
                <a:spcPts val="400"/>
              </a:spcBef>
              <a:spcAft>
                <a:spcPts val="1000"/>
              </a:spcAft>
              <a:defRPr sz="1800">
                <a:latin typeface="Open Sans Light"/>
              </a:defRPr>
            </a:pPr>
            <a:r>
              <a:t>    public Router(NetworkMediator mediator) {</a:t>
            </a:r>
          </a:p>
          <a:p>
            <a:pPr>
              <a:spcBef>
                <a:spcPts val="400"/>
              </a:spcBef>
              <a:spcAft>
                <a:spcPts val="1000"/>
              </a:spcAft>
              <a:defRPr sz="1800">
                <a:latin typeface="Open Sans Light"/>
              </a:defRPr>
            </a:pPr>
            <a:r>
              <a:t>        super(mediator);</a:t>
            </a:r>
          </a:p>
          <a:p>
            <a:pPr>
              <a:spcBef>
                <a:spcPts val="400"/>
              </a:spcBef>
              <a:spcAft>
                <a:spcPts val="1000"/>
              </a:spcAft>
              <a:defRPr sz="1800">
                <a:latin typeface="Open Sans Light"/>
              </a:defRPr>
            </a:pPr>
            <a:r>
              <a:t>    }</a:t>
            </a:r>
          </a:p>
          <a:p>
            <a:pPr>
              <a:spcBef>
                <a:spcPts val="400"/>
              </a:spcBef>
              <a:spcAft>
                <a:spcPts val="1000"/>
              </a:spcAft>
              <a:defRPr sz="1800">
                <a:latin typeface="Open Sans Light"/>
              </a:defRPr>
            </a:pPr>
            <a:r>
              <a:t>    </a:t>
            </a:r>
          </a:p>
          <a:p>
            <a:pPr>
              <a:spcBef>
                <a:spcPts val="400"/>
              </a:spcBef>
              <a:spcAft>
                <a:spcPts val="1000"/>
              </a:spcAft>
              <a:defRPr sz="1800">
                <a:latin typeface="Open Sans Light"/>
              </a:defRPr>
            </a:pPr>
            <a:r>
              <a:t>    public void routePacket(Packet packet) {</a:t>
            </a:r>
          </a:p>
          <a:p>
            <a:pPr>
              <a:spcBef>
                <a:spcPts val="400"/>
              </a:spcBef>
              <a:spcAft>
                <a:spcPts val="1000"/>
              </a:spcAft>
              <a:defRPr sz="1800">
                <a:latin typeface="Open Sans Light"/>
              </a:defRPr>
            </a:pPr>
            <a:r>
              <a:t>        // Route the packet</a:t>
            </a:r>
          </a:p>
          <a:p>
            <a:pPr>
              <a:spcBef>
                <a:spcPts val="400"/>
              </a:spcBef>
              <a:spcAft>
                <a:spcPts val="1000"/>
              </a:spcAft>
              <a:defRPr sz="1800">
                <a:latin typeface="Open Sans Light"/>
              </a:defRPr>
            </a:pPr>
            <a:r>
              <a:t>        if (packet.isHighPriority()) {</a:t>
            </a:r>
          </a:p>
          <a:p>
            <a:pPr>
              <a:spcBef>
                <a:spcPts val="400"/>
              </a:spcBef>
              <a:spcAft>
                <a:spcPts val="1000"/>
              </a:spcAft>
              <a:defRPr sz="1800">
                <a:latin typeface="Open Sans Light"/>
              </a:defRPr>
            </a:pPr>
            <a:r>
              <a:t>            mediator.notify(this, "HIGH_PRIORITY_TRAFFIC", packet);</a:t>
            </a:r>
          </a:p>
          <a:p>
            <a:pPr>
              <a:spcBef>
                <a:spcPts val="400"/>
              </a:spcBef>
              <a:spcAft>
                <a:spcPts val="1000"/>
              </a:spcAft>
              <a:defRPr sz="1800">
                <a:latin typeface="Open Sans Light"/>
              </a:defRPr>
            </a:pPr>
            <a:r>
              <a:t>        }</a:t>
            </a:r>
          </a:p>
          <a:p>
            <a:pPr>
              <a:spcBef>
                <a:spcPts val="400"/>
              </a:spcBef>
              <a:spcAft>
                <a:spcPts val="1000"/>
              </a:spcAft>
              <a:defRPr sz="1800">
                <a:latin typeface="Open Sans Light"/>
              </a:defRPr>
            </a:pPr>
            <a:r>
              <a:t>    }</a:t>
            </a:r>
          </a:p>
          <a:p>
            <a:pPr>
              <a:spcBef>
                <a:spcPts val="400"/>
              </a:spcBef>
              <a:spcAft>
                <a:spcPts val="1000"/>
              </a:spcAft>
              <a:defRPr sz="1800">
                <a:latin typeface="Open Sans Light"/>
              </a:defRPr>
            </a:pPr>
            <a:r>
              <a:t>    </a:t>
            </a:r>
          </a:p>
          <a:p>
            <a:pPr>
              <a:spcBef>
                <a:spcPts val="400"/>
              </a:spcBef>
              <a:spcAft>
                <a:spcPts val="1000"/>
              </a:spcAft>
              <a:defRPr sz="1800">
                <a:latin typeface="Open Sans Light"/>
              </a:defRPr>
            </a:pPr>
            <a:r>
              <a:t>    public void handleNetworkCongestion() {</a:t>
            </a:r>
          </a:p>
          <a:p>
            <a:pPr>
              <a:spcBef>
                <a:spcPts val="400"/>
              </a:spcBef>
              <a:spcAft>
                <a:spcPts val="1000"/>
              </a:spcAft>
              <a:defRPr sz="1800">
                <a:latin typeface="Open Sans Light"/>
              </a:defRPr>
            </a:pPr>
            <a:r>
              <a:t>        System.out.println("Router: Adjusting routing table");</a:t>
            </a:r>
          </a:p>
          <a:p>
            <a:pPr>
              <a:spcBef>
                <a:spcPts val="400"/>
              </a:spcBef>
              <a:spcAft>
                <a:spcPts val="1000"/>
              </a:spcAft>
              <a:defRPr sz="1800">
                <a:latin typeface="Open Sans Light"/>
              </a:defRPr>
            </a:pPr>
            <a:r>
              <a:t>    }</a:t>
            </a:r>
          </a:p>
          <a:p>
            <a:pPr>
              <a:spcBef>
                <a:spcPts val="400"/>
              </a:spcBef>
              <a:spcAft>
                <a:spcPts val="1000"/>
              </a:spcAft>
              <a:defRPr sz="1800">
                <a:latin typeface="Open Sans Light"/>
              </a:defRPr>
            </a:pPr>
            <a:r>
              <a:t>}</a:t>
            </a:r>
          </a:p>
        </p:txBody>
      </p:sp>
    </p:spTree>
  </p:cSld>
  <p:clrMapOvr>
    <a:masterClrMapping/>
  </p:clrMapOvr>
</p:sld>
</file>

<file path=ppt/slides/slide8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rPr sz="3600" b="0">
                <a:solidFill>
                  <a:srgbClr val="444444"/>
                </a:solidFill>
                <a:latin typeface="Open Sans"/>
              </a:rPr>
              <a:t>Mediator Pattern - Implementation</a:t>
            </a:r>
          </a:p>
        </p:txBody>
      </p:sp>
      <p:sp>
        <p:nvSpPr>
          <p:cNvPr id="3" name="Subtitle 2"/>
          <p:cNvSpPr>
            <a:spLocks noGrp="1"/>
          </p:cNvSpPr>
          <p:nvPr>
            <p:ph type="subTitle"/>
          </p:nvPr>
        </p:nvSpPr>
        <p:spPr/>
        <p:txBody>
          <a:bodyPr anchor="t" tIns="152400" bIns="152400" lIns="152400" rIns="152400"/>
          <a:lstStyle/>
          <a:p/>
          <a:p>
            <a:pPr>
              <a:spcBef>
                <a:spcPts val="0"/>
              </a:spcBef>
              <a:spcAft>
                <a:spcPts val="1000"/>
              </a:spcAft>
              <a:defRPr sz="1800">
                <a:latin typeface="Open Sans Light"/>
              </a:defRPr>
            </a:pPr>
            <a:r>
              <a:t>```java</a:t>
            </a:r>
          </a:p>
          <a:p>
            <a:pPr>
              <a:spcBef>
                <a:spcPts val="400"/>
              </a:spcBef>
              <a:spcAft>
                <a:spcPts val="1000"/>
              </a:spcAft>
              <a:defRPr sz="1800">
                <a:latin typeface="Open Sans Light"/>
              </a:defRPr>
            </a:pPr>
            <a:r>
              <a:t>// Mediator Interface</a:t>
            </a:r>
          </a:p>
          <a:p>
            <a:pPr>
              <a:spcBef>
                <a:spcPts val="400"/>
              </a:spcBef>
              <a:spcAft>
                <a:spcPts val="1000"/>
              </a:spcAft>
              <a:defRPr sz="1800">
                <a:latin typeface="Open Sans Light"/>
              </a:defRPr>
            </a:pPr>
            <a:r>
              <a:t>interface NetworkMediator {</a:t>
            </a:r>
          </a:p>
          <a:p>
            <a:pPr>
              <a:spcBef>
                <a:spcPts val="400"/>
              </a:spcBef>
              <a:spcAft>
                <a:spcPts val="1000"/>
              </a:spcAft>
              <a:defRPr sz="1800">
                <a:latin typeface="Open Sans Light"/>
              </a:defRPr>
            </a:pPr>
            <a:r>
              <a:t>    void notify(NetworkComponent sender, String event, Object data);</a:t>
            </a:r>
          </a:p>
          <a:p>
            <a:pPr>
              <a:spcBef>
                <a:spcPts val="400"/>
              </a:spcBef>
              <a:spcAft>
                <a:spcPts val="1000"/>
              </a:spcAft>
              <a:defRPr sz="1800">
                <a:latin typeface="Open Sans Light"/>
              </a:defRPr>
            </a:pPr>
            <a:r>
              <a:t>}</a:t>
            </a:r>
          </a:p>
          <a:p>
            <a:pPr>
              <a:spcBef>
                <a:spcPts val="400"/>
              </a:spcBef>
              <a:spcAft>
                <a:spcPts val="1000"/>
              </a:spcAft>
              <a:defRPr sz="1800">
                <a:latin typeface="Open Sans Light"/>
              </a:defRPr>
            </a:pPr>
          </a:p>
          <a:p>
            <a:pPr>
              <a:spcBef>
                <a:spcPts val="400"/>
              </a:spcBef>
              <a:spcAft>
                <a:spcPts val="1000"/>
              </a:spcAft>
              <a:defRPr sz="1800">
                <a:latin typeface="Open Sans Light"/>
              </a:defRPr>
            </a:pPr>
            <a:r>
              <a:t>// Network Component Base</a:t>
            </a:r>
          </a:p>
          <a:p>
            <a:pPr>
              <a:spcBef>
                <a:spcPts val="400"/>
              </a:spcBef>
              <a:spcAft>
                <a:spcPts val="1000"/>
              </a:spcAft>
              <a:defRPr sz="1800">
                <a:latin typeface="Open Sans Light"/>
              </a:defRPr>
            </a:pPr>
            <a:r>
              <a:t>abstract class NetworkComponent {</a:t>
            </a:r>
          </a:p>
          <a:p>
            <a:pPr>
              <a:spcBef>
                <a:spcPts val="400"/>
              </a:spcBef>
              <a:spcAft>
                <a:spcPts val="1000"/>
              </a:spcAft>
              <a:defRPr sz="1800">
                <a:latin typeface="Open Sans Light"/>
              </a:defRPr>
            </a:pPr>
            <a:r>
              <a:t>    protected NetworkMediator mediator;</a:t>
            </a:r>
          </a:p>
          <a:p>
            <a:pPr>
              <a:spcBef>
                <a:spcPts val="400"/>
              </a:spcBef>
              <a:spcAft>
                <a:spcPts val="1000"/>
              </a:spcAft>
              <a:defRPr sz="1800">
                <a:latin typeface="Open Sans Light"/>
              </a:defRPr>
            </a:pPr>
            <a:r>
              <a:t>    </a:t>
            </a:r>
          </a:p>
          <a:p>
            <a:pPr>
              <a:spcBef>
                <a:spcPts val="400"/>
              </a:spcBef>
              <a:spcAft>
                <a:spcPts val="1000"/>
              </a:spcAft>
              <a:defRPr sz="1800">
                <a:latin typeface="Open Sans Light"/>
              </a:defRPr>
            </a:pPr>
            <a:r>
              <a:t>    public NetworkComponent(NetworkMediator mediator) {</a:t>
            </a:r>
          </a:p>
          <a:p>
            <a:pPr>
              <a:spcBef>
                <a:spcPts val="400"/>
              </a:spcBef>
              <a:spcAft>
                <a:spcPts val="1000"/>
              </a:spcAft>
              <a:defRPr sz="1800">
                <a:latin typeface="Open Sans Light"/>
              </a:defRPr>
            </a:pPr>
            <a:r>
              <a:t>        this.mediator = mediator;</a:t>
            </a:r>
          </a:p>
          <a:p>
            <a:pPr>
              <a:spcBef>
                <a:spcPts val="400"/>
              </a:spcBef>
              <a:spcAft>
                <a:spcPts val="1000"/>
              </a:spcAft>
              <a:defRPr sz="1800">
                <a:latin typeface="Open Sans Light"/>
              </a:defRPr>
            </a:pPr>
            <a:r>
              <a:t>    }</a:t>
            </a:r>
          </a:p>
          <a:p>
            <a:pPr>
              <a:spcBef>
                <a:spcPts val="400"/>
              </a:spcBef>
              <a:spcAft>
                <a:spcPts val="1000"/>
              </a:spcAft>
              <a:defRPr sz="1800">
                <a:latin typeface="Open Sans Light"/>
              </a:defRPr>
            </a:pPr>
            <a:r>
              <a:t>}</a:t>
            </a:r>
          </a:p>
          <a:p>
            <a:pPr>
              <a:spcBef>
                <a:spcPts val="400"/>
              </a:spcBef>
              <a:spcAft>
                <a:spcPts val="1000"/>
              </a:spcAft>
              <a:defRPr sz="1800">
                <a:latin typeface="Open Sans Light"/>
              </a:defRPr>
            </a:pPr>
          </a:p>
          <a:p>
            <a:pPr>
              <a:spcBef>
                <a:spcPts val="400"/>
              </a:spcBef>
              <a:spcAft>
                <a:spcPts val="1000"/>
              </a:spcAft>
              <a:defRPr sz="1800">
                <a:latin typeface="Open Sans Light"/>
              </a:defRPr>
            </a:pPr>
            <a:r>
              <a:t>// Concrete Component</a:t>
            </a:r>
          </a:p>
          <a:p>
            <a:pPr>
              <a:spcBef>
                <a:spcPts val="400"/>
              </a:spcBef>
              <a:spcAft>
                <a:spcPts val="1000"/>
              </a:spcAft>
              <a:defRPr sz="1800">
                <a:latin typeface="Open Sans Light"/>
              </a:defRPr>
            </a:pPr>
            <a:r>
              <a:t>class Router extends NetworkComponent {</a:t>
            </a:r>
          </a:p>
          <a:p>
            <a:pPr>
              <a:spcBef>
                <a:spcPts val="400"/>
              </a:spcBef>
              <a:spcAft>
                <a:spcPts val="1000"/>
              </a:spcAft>
              <a:defRPr sz="1800">
                <a:latin typeface="Open Sans Light"/>
              </a:defRPr>
            </a:pPr>
            <a:r>
              <a:t>    public Router(NetworkMediator mediator) {</a:t>
            </a:r>
          </a:p>
          <a:p>
            <a:pPr>
              <a:spcBef>
                <a:spcPts val="400"/>
              </a:spcBef>
              <a:spcAft>
                <a:spcPts val="1000"/>
              </a:spcAft>
              <a:defRPr sz="1800">
                <a:latin typeface="Open Sans Light"/>
              </a:defRPr>
            </a:pPr>
            <a:r>
              <a:t>        super(mediator);</a:t>
            </a:r>
          </a:p>
          <a:p>
            <a:pPr>
              <a:spcBef>
                <a:spcPts val="400"/>
              </a:spcBef>
              <a:spcAft>
                <a:spcPts val="1000"/>
              </a:spcAft>
              <a:defRPr sz="1800">
                <a:latin typeface="Open Sans Light"/>
              </a:defRPr>
            </a:pPr>
            <a:r>
              <a:t>    }</a:t>
            </a:r>
          </a:p>
          <a:p>
            <a:pPr>
              <a:spcBef>
                <a:spcPts val="400"/>
              </a:spcBef>
              <a:spcAft>
                <a:spcPts val="1000"/>
              </a:spcAft>
              <a:defRPr sz="1800">
                <a:latin typeface="Open Sans Light"/>
              </a:defRPr>
            </a:pPr>
            <a:r>
              <a:t>    </a:t>
            </a:r>
          </a:p>
          <a:p>
            <a:pPr>
              <a:spcBef>
                <a:spcPts val="400"/>
              </a:spcBef>
              <a:spcAft>
                <a:spcPts val="1000"/>
              </a:spcAft>
              <a:defRPr sz="1800">
                <a:latin typeface="Open Sans Light"/>
              </a:defRPr>
            </a:pPr>
            <a:r>
              <a:t>    public void routePacket(Packet packet) {</a:t>
            </a:r>
          </a:p>
          <a:p>
            <a:pPr>
              <a:spcBef>
                <a:spcPts val="400"/>
              </a:spcBef>
              <a:spcAft>
                <a:spcPts val="1000"/>
              </a:spcAft>
              <a:defRPr sz="1800">
                <a:latin typeface="Open Sans Light"/>
              </a:defRPr>
            </a:pPr>
            <a:r>
              <a:t>        // Route the packet</a:t>
            </a:r>
          </a:p>
          <a:p>
            <a:pPr>
              <a:spcBef>
                <a:spcPts val="400"/>
              </a:spcBef>
              <a:spcAft>
                <a:spcPts val="1000"/>
              </a:spcAft>
              <a:defRPr sz="1800">
                <a:latin typeface="Open Sans Light"/>
              </a:defRPr>
            </a:pPr>
            <a:r>
              <a:t>        if (packet.isHighPriority()) {</a:t>
            </a:r>
          </a:p>
          <a:p>
            <a:pPr>
              <a:spcBef>
                <a:spcPts val="400"/>
              </a:spcBef>
              <a:spcAft>
                <a:spcPts val="1000"/>
              </a:spcAft>
              <a:defRPr sz="1800">
                <a:latin typeface="Open Sans Light"/>
              </a:defRPr>
            </a:pPr>
            <a:r>
              <a:t>            mediator.notify(this, "HIGH_PRIORITY_TRAFFIC", packet);</a:t>
            </a:r>
          </a:p>
          <a:p>
            <a:pPr>
              <a:spcBef>
                <a:spcPts val="400"/>
              </a:spcBef>
              <a:spcAft>
                <a:spcPts val="1000"/>
              </a:spcAft>
              <a:defRPr sz="1800">
                <a:latin typeface="Open Sans Light"/>
              </a:defRPr>
            </a:pPr>
            <a:r>
              <a:t>        }</a:t>
            </a:r>
          </a:p>
          <a:p>
            <a:pPr>
              <a:spcBef>
                <a:spcPts val="400"/>
              </a:spcBef>
              <a:spcAft>
                <a:spcPts val="1000"/>
              </a:spcAft>
              <a:defRPr sz="1800">
                <a:latin typeface="Open Sans Light"/>
              </a:defRPr>
            </a:pPr>
            <a:r>
              <a:t>    }</a:t>
            </a:r>
          </a:p>
          <a:p>
            <a:pPr>
              <a:spcBef>
                <a:spcPts val="400"/>
              </a:spcBef>
              <a:spcAft>
                <a:spcPts val="1000"/>
              </a:spcAft>
              <a:defRPr sz="1800">
                <a:latin typeface="Open Sans Light"/>
              </a:defRPr>
            </a:pPr>
            <a:r>
              <a:t>    </a:t>
            </a:r>
          </a:p>
          <a:p>
            <a:pPr>
              <a:spcBef>
                <a:spcPts val="400"/>
              </a:spcBef>
              <a:spcAft>
                <a:spcPts val="1000"/>
              </a:spcAft>
              <a:defRPr sz="1800">
                <a:latin typeface="Open Sans Light"/>
              </a:defRPr>
            </a:pPr>
            <a:r>
              <a:t>    public void handleNetworkCongestion() {</a:t>
            </a:r>
          </a:p>
          <a:p>
            <a:pPr>
              <a:spcBef>
                <a:spcPts val="400"/>
              </a:spcBef>
              <a:spcAft>
                <a:spcPts val="1000"/>
              </a:spcAft>
              <a:defRPr sz="1800">
                <a:latin typeface="Open Sans Light"/>
              </a:defRPr>
            </a:pPr>
            <a:r>
              <a:t>        System.out.println("Router: Adjusting routing table");</a:t>
            </a:r>
          </a:p>
          <a:p>
            <a:pPr>
              <a:spcBef>
                <a:spcPts val="400"/>
              </a:spcBef>
              <a:spcAft>
                <a:spcPts val="1000"/>
              </a:spcAft>
              <a:defRPr sz="1800">
                <a:latin typeface="Open Sans Light"/>
              </a:defRPr>
            </a:pPr>
            <a:r>
              <a:t>    }</a:t>
            </a:r>
          </a:p>
          <a:p>
            <a:pPr>
              <a:spcBef>
                <a:spcPts val="400"/>
              </a:spcBef>
              <a:spcAft>
                <a:spcPts val="1000"/>
              </a:spcAft>
              <a:defRPr sz="1800">
                <a:latin typeface="Open Sans Light"/>
              </a:defRPr>
            </a:pPr>
            <a:r>
              <a:t>}</a:t>
            </a:r>
          </a:p>
        </p:txBody>
      </p:sp>
    </p:spTree>
  </p:cSld>
  <p:clrMapOvr>
    <a:masterClrMapping/>
  </p:clrMapOvr>
</p:sld>
</file>

<file path=ppt/slides/slide8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rPr sz="3600" b="0">
                <a:solidFill>
                  <a:srgbClr val="444444"/>
                </a:solidFill>
                <a:latin typeface="Open Sans"/>
              </a:rPr>
              <a:t>Mediator Pattern - Concrete Mediator</a:t>
            </a:r>
          </a:p>
        </p:txBody>
      </p:sp>
      <p:sp>
        <p:nvSpPr>
          <p:cNvPr id="3" name="Subtitle 2"/>
          <p:cNvSpPr>
            <a:spLocks noGrp="1"/>
          </p:cNvSpPr>
          <p:nvPr>
            <p:ph type="subTitle"/>
          </p:nvPr>
        </p:nvSpPr>
        <p:spPr/>
        <p:txBody>
          <a:bodyPr anchor="t" tIns="152400" bIns="152400" lIns="152400" rIns="152400"/>
          <a:lstStyle/>
          <a:p/>
          <a:p>
            <a:pPr>
              <a:spcBef>
                <a:spcPts val="0"/>
              </a:spcBef>
              <a:spcAft>
                <a:spcPts val="1000"/>
              </a:spcAft>
              <a:defRPr sz="1800">
                <a:latin typeface="Open Sans Light"/>
              </a:defRPr>
            </a:pPr>
            <a:r>
              <a:t>```java</a:t>
            </a:r>
          </a:p>
          <a:p>
            <a:pPr>
              <a:spcBef>
                <a:spcPts val="400"/>
              </a:spcBef>
              <a:spcAft>
                <a:spcPts val="1000"/>
              </a:spcAft>
              <a:defRPr sz="1800">
                <a:latin typeface="Open Sans Light"/>
              </a:defRPr>
            </a:pPr>
            <a:r>
              <a:t>class NetworkOperationsCenter implements NetworkMediator {</a:t>
            </a:r>
          </a:p>
          <a:p>
            <a:pPr>
              <a:spcBef>
                <a:spcPts val="400"/>
              </a:spcBef>
              <a:spcAft>
                <a:spcPts val="1000"/>
              </a:spcAft>
              <a:defRPr sz="1800">
                <a:latin typeface="Open Sans Light"/>
              </a:defRPr>
            </a:pPr>
            <a:r>
              <a:t>    private Router router;</a:t>
            </a:r>
          </a:p>
          <a:p>
            <a:pPr>
              <a:spcBef>
                <a:spcPts val="400"/>
              </a:spcBef>
              <a:spcAft>
                <a:spcPts val="1000"/>
              </a:spcAft>
              <a:defRPr sz="1800">
                <a:latin typeface="Open Sans Light"/>
              </a:defRPr>
            </a:pPr>
            <a:r>
              <a:t>    private Switch networkSwitch;</a:t>
            </a:r>
          </a:p>
          <a:p>
            <a:pPr>
              <a:spcBef>
                <a:spcPts val="400"/>
              </a:spcBef>
              <a:spcAft>
                <a:spcPts val="1000"/>
              </a:spcAft>
              <a:defRPr sz="1800">
                <a:latin typeface="Open Sans Light"/>
              </a:defRPr>
            </a:pPr>
            <a:r>
              <a:t>    private MonitoringSystem monitor;</a:t>
            </a:r>
          </a:p>
          <a:p>
            <a:pPr>
              <a:spcBef>
                <a:spcPts val="400"/>
              </a:spcBef>
              <a:spcAft>
                <a:spcPts val="1000"/>
              </a:spcAft>
              <a:defRPr sz="1800">
                <a:latin typeface="Open Sans Light"/>
              </a:defRPr>
            </a:pPr>
            <a:r>
              <a:t>    private AlertSystem alerts;</a:t>
            </a:r>
          </a:p>
          <a:p>
            <a:pPr>
              <a:spcBef>
                <a:spcPts val="400"/>
              </a:spcBef>
              <a:spcAft>
                <a:spcPts val="1000"/>
              </a:spcAft>
              <a:defRPr sz="1800">
                <a:latin typeface="Open Sans Light"/>
              </a:defRPr>
            </a:pPr>
            <a:r>
              <a:t>    </a:t>
            </a:r>
          </a:p>
          <a:p>
            <a:pPr>
              <a:spcBef>
                <a:spcPts val="400"/>
              </a:spcBef>
              <a:spcAft>
                <a:spcPts val="1000"/>
              </a:spcAft>
              <a:defRPr sz="1800">
                <a:latin typeface="Open Sans Light"/>
              </a:defRPr>
            </a:pPr>
            <a:r>
              <a:t>    public void notify(NetworkComponent sender, String event, Object data) {</a:t>
            </a:r>
          </a:p>
          <a:p>
            <a:pPr>
              <a:spcBef>
                <a:spcPts val="400"/>
              </a:spcBef>
              <a:spcAft>
                <a:spcPts val="1000"/>
              </a:spcAft>
              <a:defRPr sz="1800">
                <a:latin typeface="Open Sans Light"/>
              </a:defRPr>
            </a:pPr>
            <a:r>
              <a:t>        switch (event) {</a:t>
            </a:r>
          </a:p>
          <a:p>
            <a:pPr>
              <a:spcBef>
                <a:spcPts val="400"/>
              </a:spcBef>
              <a:spcAft>
                <a:spcPts val="1000"/>
              </a:spcAft>
              <a:defRPr sz="1800">
                <a:latin typeface="Open Sans Light"/>
              </a:defRPr>
            </a:pPr>
            <a:r>
              <a:t>            case "HIGH_PRIORITY_TRAFFIC":</a:t>
            </a:r>
          </a:p>
          <a:p>
            <a:pPr>
              <a:spcBef>
                <a:spcPts val="400"/>
              </a:spcBef>
              <a:spcAft>
                <a:spcPts val="1000"/>
              </a:spcAft>
              <a:defRPr sz="1800">
                <a:latin typeface="Open Sans Light"/>
              </a:defRPr>
            </a:pPr>
            <a:r>
              <a:t>                handleHighPriorityTraffic((Packet) data);</a:t>
            </a:r>
          </a:p>
          <a:p>
            <a:pPr>
              <a:spcBef>
                <a:spcPts val="400"/>
              </a:spcBef>
              <a:spcAft>
                <a:spcPts val="1000"/>
              </a:spcAft>
              <a:defRPr sz="1800">
                <a:latin typeface="Open Sans Light"/>
              </a:defRPr>
            </a:pPr>
            <a:r>
              <a:t>                break;</a:t>
            </a:r>
          </a:p>
          <a:p>
            <a:pPr>
              <a:spcBef>
                <a:spcPts val="400"/>
              </a:spcBef>
              <a:spcAft>
                <a:spcPts val="1000"/>
              </a:spcAft>
              <a:defRPr sz="1800">
                <a:latin typeface="Open Sans Light"/>
              </a:defRPr>
            </a:pPr>
            <a:r>
              <a:t>            case "NETWORK_CONGESTION":</a:t>
            </a:r>
          </a:p>
          <a:p>
            <a:pPr>
              <a:spcBef>
                <a:spcPts val="400"/>
              </a:spcBef>
              <a:spcAft>
                <a:spcPts val="1000"/>
              </a:spcAft>
              <a:defRPr sz="1800">
                <a:latin typeface="Open Sans Light"/>
              </a:defRPr>
            </a:pPr>
            <a:r>
              <a:t>                handleNetworkCongestion(sender);</a:t>
            </a:r>
          </a:p>
          <a:p>
            <a:pPr>
              <a:spcBef>
                <a:spcPts val="400"/>
              </a:spcBef>
              <a:spcAft>
                <a:spcPts val="1000"/>
              </a:spcAft>
              <a:defRPr sz="1800">
                <a:latin typeface="Open Sans Light"/>
              </a:defRPr>
            </a:pPr>
            <a:r>
              <a:t>                break;</a:t>
            </a:r>
          </a:p>
          <a:p>
            <a:pPr>
              <a:spcBef>
                <a:spcPts val="400"/>
              </a:spcBef>
              <a:spcAft>
                <a:spcPts val="1000"/>
              </a:spcAft>
              <a:defRPr sz="1800">
                <a:latin typeface="Open Sans Light"/>
              </a:defRPr>
            </a:pPr>
            <a:r>
              <a:t>            case "DEVICE_FAILURE":</a:t>
            </a:r>
          </a:p>
          <a:p>
            <a:pPr>
              <a:spcBef>
                <a:spcPts val="400"/>
              </a:spcBef>
              <a:spcAft>
                <a:spcPts val="1000"/>
              </a:spcAft>
              <a:defRPr sz="1800">
                <a:latin typeface="Open Sans Light"/>
              </a:defRPr>
            </a:pPr>
            <a:r>
              <a:t>                handleDeviceFailure(sender);</a:t>
            </a:r>
          </a:p>
          <a:p>
            <a:pPr>
              <a:spcBef>
                <a:spcPts val="400"/>
              </a:spcBef>
              <a:spcAft>
                <a:spcPts val="1000"/>
              </a:spcAft>
              <a:defRPr sz="1800">
                <a:latin typeface="Open Sans Light"/>
              </a:defRPr>
            </a:pPr>
            <a:r>
              <a:t>                break;</a:t>
            </a:r>
          </a:p>
          <a:p>
            <a:pPr>
              <a:spcBef>
                <a:spcPts val="400"/>
              </a:spcBef>
              <a:spcAft>
                <a:spcPts val="1000"/>
              </a:spcAft>
              <a:defRPr sz="1800">
                <a:latin typeface="Open Sans Light"/>
              </a:defRPr>
            </a:pPr>
            <a:r>
              <a:t>        }</a:t>
            </a:r>
          </a:p>
          <a:p>
            <a:pPr>
              <a:spcBef>
                <a:spcPts val="400"/>
              </a:spcBef>
              <a:spcAft>
                <a:spcPts val="1000"/>
              </a:spcAft>
              <a:defRPr sz="1800">
                <a:latin typeface="Open Sans Light"/>
              </a:defRPr>
            </a:pPr>
            <a:r>
              <a:t>    }</a:t>
            </a:r>
          </a:p>
          <a:p>
            <a:pPr>
              <a:spcBef>
                <a:spcPts val="400"/>
              </a:spcBef>
              <a:spcAft>
                <a:spcPts val="1000"/>
              </a:spcAft>
              <a:defRPr sz="1800">
                <a:latin typeface="Open Sans Light"/>
              </a:defRPr>
            </a:pPr>
            <a:r>
              <a:t>    </a:t>
            </a:r>
          </a:p>
          <a:p>
            <a:pPr>
              <a:spcBef>
                <a:spcPts val="400"/>
              </a:spcBef>
              <a:spcAft>
                <a:spcPts val="1000"/>
              </a:spcAft>
              <a:defRPr sz="1800">
                <a:latin typeface="Open Sans Light"/>
              </a:defRPr>
            </a:pPr>
            <a:r>
              <a:t>    private void handleHighPriorityTraffic(Packet packet) {</a:t>
            </a:r>
          </a:p>
          <a:p>
            <a:pPr>
              <a:spcBef>
                <a:spcPts val="400"/>
              </a:spcBef>
              <a:spcAft>
                <a:spcPts val="1000"/>
              </a:spcAft>
              <a:defRPr sz="1800">
                <a:latin typeface="Open Sans Light"/>
              </a:defRPr>
            </a:pPr>
            <a:r>
              <a:t>        networkSwitch.prioritizeTraffic(packet);</a:t>
            </a:r>
          </a:p>
          <a:p>
            <a:pPr>
              <a:spcBef>
                <a:spcPts val="400"/>
              </a:spcBef>
              <a:spcAft>
                <a:spcPts val="1000"/>
              </a:spcAft>
              <a:defRPr sz="1800">
                <a:latin typeface="Open Sans Light"/>
              </a:defRPr>
            </a:pPr>
            <a:r>
              <a:t>        monitor.logPriorityTraffic(packet);</a:t>
            </a:r>
          </a:p>
          <a:p>
            <a:pPr>
              <a:spcBef>
                <a:spcPts val="400"/>
              </a:spcBef>
              <a:spcAft>
                <a:spcPts val="1000"/>
              </a:spcAft>
              <a:defRPr sz="1800">
                <a:latin typeface="Open Sans Light"/>
              </a:defRPr>
            </a:pPr>
            <a:r>
              <a:t>        if (packet.isCritical()) {</a:t>
            </a:r>
          </a:p>
          <a:p>
            <a:pPr>
              <a:spcBef>
                <a:spcPts val="400"/>
              </a:spcBef>
              <a:spcAft>
                <a:spcPts val="1000"/>
              </a:spcAft>
              <a:defRPr sz="1800">
                <a:latin typeface="Open Sans Light"/>
              </a:defRPr>
            </a:pPr>
            <a:r>
              <a:t>            alerts.sendAlert("Critical packet routed");</a:t>
            </a:r>
          </a:p>
          <a:p>
            <a:pPr>
              <a:spcBef>
                <a:spcPts val="400"/>
              </a:spcBef>
              <a:spcAft>
                <a:spcPts val="1000"/>
              </a:spcAft>
              <a:defRPr sz="1800">
                <a:latin typeface="Open Sans Light"/>
              </a:defRPr>
            </a:pPr>
            <a:r>
              <a:t>        }</a:t>
            </a:r>
          </a:p>
          <a:p>
            <a:pPr>
              <a:spcBef>
                <a:spcPts val="400"/>
              </a:spcBef>
              <a:spcAft>
                <a:spcPts val="1000"/>
              </a:spcAft>
              <a:defRPr sz="1800">
                <a:latin typeface="Open Sans Light"/>
              </a:defRPr>
            </a:pPr>
            <a:r>
              <a:t>    }</a:t>
            </a:r>
          </a:p>
          <a:p>
            <a:pPr>
              <a:spcBef>
                <a:spcPts val="400"/>
              </a:spcBef>
              <a:spcAft>
                <a:spcPts val="1000"/>
              </a:spcAft>
              <a:defRPr sz="1800">
                <a:latin typeface="Open Sans Light"/>
              </a:defRPr>
            </a:pPr>
            <a:r>
              <a:t>}</a:t>
            </a:r>
          </a:p>
          <a:p>
            <a:pPr>
              <a:spcBef>
                <a:spcPts val="400"/>
              </a:spcBef>
              <a:spcAft>
                <a:spcPts val="1000"/>
              </a:spcAft>
              <a:defRPr sz="1800">
                <a:latin typeface="Open Sans Light"/>
              </a:defRPr>
            </a:pPr>
            <a:r>
              <a:t>// Registration methods for components...</a:t>
            </a:r>
          </a:p>
        </p:txBody>
      </p:sp>
    </p:spTree>
  </p:cSld>
  <p:clrMapOvr>
    <a:masterClrMapping/>
  </p:clrMapOvr>
</p:sld>
</file>

<file path=ppt/slides/slide8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rPr sz="3600" b="0">
                <a:solidFill>
                  <a:srgbClr val="444444"/>
                </a:solidFill>
                <a:latin typeface="Open Sans"/>
              </a:rPr>
              <a:t>Mediator Pattern - Concrete Mediator</a:t>
            </a:r>
          </a:p>
        </p:txBody>
      </p:sp>
      <p:sp>
        <p:nvSpPr>
          <p:cNvPr id="3" name="Subtitle 2"/>
          <p:cNvSpPr>
            <a:spLocks noGrp="1"/>
          </p:cNvSpPr>
          <p:nvPr>
            <p:ph type="subTitle"/>
          </p:nvPr>
        </p:nvSpPr>
        <p:spPr/>
        <p:txBody>
          <a:bodyPr anchor="t" tIns="152400" bIns="152400" lIns="152400" rIns="152400"/>
          <a:lstStyle/>
          <a:p/>
          <a:p>
            <a:pPr>
              <a:spcBef>
                <a:spcPts val="0"/>
              </a:spcBef>
              <a:spcAft>
                <a:spcPts val="1000"/>
              </a:spcAft>
              <a:defRPr sz="1800">
                <a:latin typeface="Open Sans Light"/>
              </a:defRPr>
            </a:pPr>
            <a:r>
              <a:t>```java</a:t>
            </a:r>
          </a:p>
          <a:p>
            <a:pPr>
              <a:spcBef>
                <a:spcPts val="400"/>
              </a:spcBef>
              <a:spcAft>
                <a:spcPts val="1000"/>
              </a:spcAft>
              <a:defRPr sz="1800">
                <a:latin typeface="Open Sans Light"/>
              </a:defRPr>
            </a:pPr>
            <a:r>
              <a:t>class NetworkOperationsCenter implements NetworkMediator {</a:t>
            </a:r>
          </a:p>
          <a:p>
            <a:pPr>
              <a:spcBef>
                <a:spcPts val="400"/>
              </a:spcBef>
              <a:spcAft>
                <a:spcPts val="1000"/>
              </a:spcAft>
              <a:defRPr sz="1800">
                <a:latin typeface="Open Sans Light"/>
              </a:defRPr>
            </a:pPr>
            <a:r>
              <a:t>    private Router router;</a:t>
            </a:r>
          </a:p>
          <a:p>
            <a:pPr>
              <a:spcBef>
                <a:spcPts val="400"/>
              </a:spcBef>
              <a:spcAft>
                <a:spcPts val="1000"/>
              </a:spcAft>
              <a:defRPr sz="1800">
                <a:latin typeface="Open Sans Light"/>
              </a:defRPr>
            </a:pPr>
            <a:r>
              <a:t>    private Switch networkSwitch;</a:t>
            </a:r>
          </a:p>
          <a:p>
            <a:pPr>
              <a:spcBef>
                <a:spcPts val="400"/>
              </a:spcBef>
              <a:spcAft>
                <a:spcPts val="1000"/>
              </a:spcAft>
              <a:defRPr sz="1800">
                <a:latin typeface="Open Sans Light"/>
              </a:defRPr>
            </a:pPr>
            <a:r>
              <a:t>    private MonitoringSystem monitor;</a:t>
            </a:r>
          </a:p>
          <a:p>
            <a:pPr>
              <a:spcBef>
                <a:spcPts val="400"/>
              </a:spcBef>
              <a:spcAft>
                <a:spcPts val="1000"/>
              </a:spcAft>
              <a:defRPr sz="1800">
                <a:latin typeface="Open Sans Light"/>
              </a:defRPr>
            </a:pPr>
            <a:r>
              <a:t>    private AlertSystem alerts;</a:t>
            </a:r>
          </a:p>
          <a:p>
            <a:pPr>
              <a:spcBef>
                <a:spcPts val="400"/>
              </a:spcBef>
              <a:spcAft>
                <a:spcPts val="1000"/>
              </a:spcAft>
              <a:defRPr sz="1800">
                <a:latin typeface="Open Sans Light"/>
              </a:defRPr>
            </a:pPr>
            <a:r>
              <a:t>    </a:t>
            </a:r>
          </a:p>
          <a:p>
            <a:pPr>
              <a:spcBef>
                <a:spcPts val="400"/>
              </a:spcBef>
              <a:spcAft>
                <a:spcPts val="1000"/>
              </a:spcAft>
              <a:defRPr sz="1800">
                <a:latin typeface="Open Sans Light"/>
              </a:defRPr>
            </a:pPr>
            <a:r>
              <a:t>    public void notify(NetworkComponent sender, String event, Object data) {</a:t>
            </a:r>
          </a:p>
          <a:p>
            <a:pPr>
              <a:spcBef>
                <a:spcPts val="400"/>
              </a:spcBef>
              <a:spcAft>
                <a:spcPts val="1000"/>
              </a:spcAft>
              <a:defRPr sz="1800">
                <a:latin typeface="Open Sans Light"/>
              </a:defRPr>
            </a:pPr>
            <a:r>
              <a:t>        switch (event) {</a:t>
            </a:r>
          </a:p>
          <a:p>
            <a:pPr>
              <a:spcBef>
                <a:spcPts val="400"/>
              </a:spcBef>
              <a:spcAft>
                <a:spcPts val="1000"/>
              </a:spcAft>
              <a:defRPr sz="1800">
                <a:latin typeface="Open Sans Light"/>
              </a:defRPr>
            </a:pPr>
            <a:r>
              <a:t>            case "HIGH_PRIORITY_TRAFFIC":</a:t>
            </a:r>
          </a:p>
          <a:p>
            <a:pPr>
              <a:spcBef>
                <a:spcPts val="400"/>
              </a:spcBef>
              <a:spcAft>
                <a:spcPts val="1000"/>
              </a:spcAft>
              <a:defRPr sz="1800">
                <a:latin typeface="Open Sans Light"/>
              </a:defRPr>
            </a:pPr>
            <a:r>
              <a:t>                handleHighPriorityTraffic((Packet) data);</a:t>
            </a:r>
          </a:p>
          <a:p>
            <a:pPr>
              <a:spcBef>
                <a:spcPts val="400"/>
              </a:spcBef>
              <a:spcAft>
                <a:spcPts val="1000"/>
              </a:spcAft>
              <a:defRPr sz="1800">
                <a:latin typeface="Open Sans Light"/>
              </a:defRPr>
            </a:pPr>
            <a:r>
              <a:t>                break;</a:t>
            </a:r>
          </a:p>
          <a:p>
            <a:pPr>
              <a:spcBef>
                <a:spcPts val="400"/>
              </a:spcBef>
              <a:spcAft>
                <a:spcPts val="1000"/>
              </a:spcAft>
              <a:defRPr sz="1800">
                <a:latin typeface="Open Sans Light"/>
              </a:defRPr>
            </a:pPr>
            <a:r>
              <a:t>            case "NETWORK_CONGESTION":</a:t>
            </a:r>
          </a:p>
          <a:p>
            <a:pPr>
              <a:spcBef>
                <a:spcPts val="400"/>
              </a:spcBef>
              <a:spcAft>
                <a:spcPts val="1000"/>
              </a:spcAft>
              <a:defRPr sz="1800">
                <a:latin typeface="Open Sans Light"/>
              </a:defRPr>
            </a:pPr>
            <a:r>
              <a:t>                handleNetworkCongestion(sender);</a:t>
            </a:r>
          </a:p>
          <a:p>
            <a:pPr>
              <a:spcBef>
                <a:spcPts val="400"/>
              </a:spcBef>
              <a:spcAft>
                <a:spcPts val="1000"/>
              </a:spcAft>
              <a:defRPr sz="1800">
                <a:latin typeface="Open Sans Light"/>
              </a:defRPr>
            </a:pPr>
            <a:r>
              <a:t>                break;</a:t>
            </a:r>
          </a:p>
          <a:p>
            <a:pPr>
              <a:spcBef>
                <a:spcPts val="400"/>
              </a:spcBef>
              <a:spcAft>
                <a:spcPts val="1000"/>
              </a:spcAft>
              <a:defRPr sz="1800">
                <a:latin typeface="Open Sans Light"/>
              </a:defRPr>
            </a:pPr>
            <a:r>
              <a:t>            case "DEVICE_FAILURE":</a:t>
            </a:r>
          </a:p>
          <a:p>
            <a:pPr>
              <a:spcBef>
                <a:spcPts val="400"/>
              </a:spcBef>
              <a:spcAft>
                <a:spcPts val="1000"/>
              </a:spcAft>
              <a:defRPr sz="1800">
                <a:latin typeface="Open Sans Light"/>
              </a:defRPr>
            </a:pPr>
            <a:r>
              <a:t>                handleDeviceFailure(sender);</a:t>
            </a:r>
          </a:p>
          <a:p>
            <a:pPr>
              <a:spcBef>
                <a:spcPts val="400"/>
              </a:spcBef>
              <a:spcAft>
                <a:spcPts val="1000"/>
              </a:spcAft>
              <a:defRPr sz="1800">
                <a:latin typeface="Open Sans Light"/>
              </a:defRPr>
            </a:pPr>
            <a:r>
              <a:t>                break;</a:t>
            </a:r>
          </a:p>
          <a:p>
            <a:pPr>
              <a:spcBef>
                <a:spcPts val="400"/>
              </a:spcBef>
              <a:spcAft>
                <a:spcPts val="1000"/>
              </a:spcAft>
              <a:defRPr sz="1800">
                <a:latin typeface="Open Sans Light"/>
              </a:defRPr>
            </a:pPr>
            <a:r>
              <a:t>        }</a:t>
            </a:r>
          </a:p>
          <a:p>
            <a:pPr>
              <a:spcBef>
                <a:spcPts val="400"/>
              </a:spcBef>
              <a:spcAft>
                <a:spcPts val="1000"/>
              </a:spcAft>
              <a:defRPr sz="1800">
                <a:latin typeface="Open Sans Light"/>
              </a:defRPr>
            </a:pPr>
            <a:r>
              <a:t>    }</a:t>
            </a:r>
          </a:p>
          <a:p>
            <a:pPr>
              <a:spcBef>
                <a:spcPts val="400"/>
              </a:spcBef>
              <a:spcAft>
                <a:spcPts val="1000"/>
              </a:spcAft>
              <a:defRPr sz="1800">
                <a:latin typeface="Open Sans Light"/>
              </a:defRPr>
            </a:pPr>
            <a:r>
              <a:t>    </a:t>
            </a:r>
          </a:p>
          <a:p>
            <a:pPr>
              <a:spcBef>
                <a:spcPts val="400"/>
              </a:spcBef>
              <a:spcAft>
                <a:spcPts val="1000"/>
              </a:spcAft>
              <a:defRPr sz="1800">
                <a:latin typeface="Open Sans Light"/>
              </a:defRPr>
            </a:pPr>
            <a:r>
              <a:t>    private void handleHighPriorityTraffic(Packet packet) {</a:t>
            </a:r>
          </a:p>
          <a:p>
            <a:pPr>
              <a:spcBef>
                <a:spcPts val="400"/>
              </a:spcBef>
              <a:spcAft>
                <a:spcPts val="1000"/>
              </a:spcAft>
              <a:defRPr sz="1800">
                <a:latin typeface="Open Sans Light"/>
              </a:defRPr>
            </a:pPr>
            <a:r>
              <a:t>        networkSwitch.prioritizeTraffic(packet);</a:t>
            </a:r>
          </a:p>
          <a:p>
            <a:pPr>
              <a:spcBef>
                <a:spcPts val="400"/>
              </a:spcBef>
              <a:spcAft>
                <a:spcPts val="1000"/>
              </a:spcAft>
              <a:defRPr sz="1800">
                <a:latin typeface="Open Sans Light"/>
              </a:defRPr>
            </a:pPr>
            <a:r>
              <a:t>        monitor.logPriorityTraffic(packet);</a:t>
            </a:r>
          </a:p>
          <a:p>
            <a:pPr>
              <a:spcBef>
                <a:spcPts val="400"/>
              </a:spcBef>
              <a:spcAft>
                <a:spcPts val="1000"/>
              </a:spcAft>
              <a:defRPr sz="1800">
                <a:latin typeface="Open Sans Light"/>
              </a:defRPr>
            </a:pPr>
            <a:r>
              <a:t>        if (packet.isCritical()) {</a:t>
            </a:r>
          </a:p>
          <a:p>
            <a:pPr>
              <a:spcBef>
                <a:spcPts val="400"/>
              </a:spcBef>
              <a:spcAft>
                <a:spcPts val="1000"/>
              </a:spcAft>
              <a:defRPr sz="1800">
                <a:latin typeface="Open Sans Light"/>
              </a:defRPr>
            </a:pPr>
            <a:r>
              <a:t>            alerts.sendAlert("Critical packet routed");</a:t>
            </a:r>
          </a:p>
          <a:p>
            <a:pPr>
              <a:spcBef>
                <a:spcPts val="400"/>
              </a:spcBef>
              <a:spcAft>
                <a:spcPts val="1000"/>
              </a:spcAft>
              <a:defRPr sz="1800">
                <a:latin typeface="Open Sans Light"/>
              </a:defRPr>
            </a:pPr>
            <a:r>
              <a:t>        }</a:t>
            </a:r>
          </a:p>
          <a:p>
            <a:pPr>
              <a:spcBef>
                <a:spcPts val="400"/>
              </a:spcBef>
              <a:spcAft>
                <a:spcPts val="1000"/>
              </a:spcAft>
              <a:defRPr sz="1800">
                <a:latin typeface="Open Sans Light"/>
              </a:defRPr>
            </a:pPr>
            <a:r>
              <a:t>    }</a:t>
            </a:r>
          </a:p>
          <a:p>
            <a:pPr>
              <a:spcBef>
                <a:spcPts val="400"/>
              </a:spcBef>
              <a:spcAft>
                <a:spcPts val="1000"/>
              </a:spcAft>
              <a:defRPr sz="1800">
                <a:latin typeface="Open Sans Light"/>
              </a:defRPr>
            </a:pPr>
            <a:r>
              <a:t>}</a:t>
            </a:r>
          </a:p>
          <a:p>
            <a:pPr>
              <a:spcBef>
                <a:spcPts val="400"/>
              </a:spcBef>
              <a:spcAft>
                <a:spcPts val="1000"/>
              </a:spcAft>
              <a:defRPr sz="1800">
                <a:latin typeface="Open Sans Light"/>
              </a:defRPr>
            </a:pPr>
            <a:r>
              <a:t>// Registration methods for components...</a:t>
            </a:r>
          </a:p>
        </p:txBody>
      </p:sp>
    </p:spTree>
  </p:cSld>
  <p:clrMapOvr>
    <a:masterClrMapping/>
  </p:clrMapOvr>
</p:sld>
</file>

<file path=ppt/slides/slide8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rPr sz="3600" b="0">
                <a:solidFill>
                  <a:srgbClr val="444444"/>
                </a:solidFill>
                <a:latin typeface="Open Sans"/>
              </a:rPr>
              <a:t>Memento Pattern - Problem</a:t>
            </a:r>
          </a:p>
        </p:txBody>
      </p:sp>
      <p:sp>
        <p:nvSpPr>
          <p:cNvPr id="3" name="Subtitle 2"/>
          <p:cNvSpPr>
            <a:spLocks noGrp="1"/>
          </p:cNvSpPr>
          <p:nvPr>
            <p:ph type="subTitle"/>
          </p:nvPr>
        </p:nvSpPr>
        <p:spPr/>
        <p:txBody>
          <a:bodyPr anchor="t" tIns="152400" bIns="152400" lIns="152400" rIns="152400"/>
          <a:lstStyle/>
          <a:p/>
          <a:p>
            <a:pPr>
              <a:spcBef>
                <a:spcPts val="0"/>
              </a:spcBef>
              <a:spcAft>
                <a:spcPts val="1000"/>
              </a:spcAft>
              <a:defRPr sz="1800">
                <a:latin typeface="Open Sans Light"/>
              </a:defRPr>
            </a:pPr>
            <a:r>
              <a:t>• Problem: Zustandsspeicherung ohne Kapselung zu verletzen</a:t>
            </a:r>
          </a:p>
          <a:p>
            <a:pPr>
              <a:spcBef>
                <a:spcPts val="400"/>
              </a:spcBef>
              <a:spcAft>
                <a:spcPts val="1000"/>
              </a:spcAft>
              <a:defRPr sz="1800">
                <a:latin typeface="Open Sans Light"/>
              </a:defRPr>
            </a:pPr>
            <a:r>
              <a:t>• Use Cases:</a:t>
            </a:r>
          </a:p>
          <a:p>
            <a:pPr>
              <a:spcBef>
                <a:spcPts val="400"/>
              </a:spcBef>
              <a:spcAft>
                <a:spcPts val="1000"/>
              </a:spcAft>
              <a:defRPr sz="1800">
                <a:latin typeface="Open Sans Light"/>
              </a:defRPr>
            </a:pPr>
            <a:r>
              <a:t>  - Undo/Redo Funktionalität</a:t>
            </a:r>
          </a:p>
          <a:p>
            <a:pPr>
              <a:spcBef>
                <a:spcPts val="400"/>
              </a:spcBef>
              <a:spcAft>
                <a:spcPts val="1000"/>
              </a:spcAft>
              <a:defRPr sz="1800">
                <a:latin typeface="Open Sans Light"/>
              </a:defRPr>
            </a:pPr>
            <a:r>
              <a:t>  - Checkpoints und Snapshots</a:t>
            </a:r>
          </a:p>
          <a:p>
            <a:pPr>
              <a:spcBef>
                <a:spcPts val="400"/>
              </a:spcBef>
              <a:spcAft>
                <a:spcPts val="1000"/>
              </a:spcAft>
              <a:defRPr sz="1800">
                <a:latin typeface="Open Sans Light"/>
              </a:defRPr>
            </a:pPr>
            <a:r>
              <a:t>  - Transaction Rollback</a:t>
            </a:r>
          </a:p>
          <a:p>
            <a:pPr>
              <a:spcBef>
                <a:spcPts val="400"/>
              </a:spcBef>
              <a:spcAft>
                <a:spcPts val="1000"/>
              </a:spcAft>
              <a:defRPr sz="1800">
                <a:latin typeface="Open Sans Light"/>
              </a:defRPr>
            </a:pPr>
            <a:r>
              <a:t>  - Configuration Backup</a:t>
            </a:r>
          </a:p>
          <a:p>
            <a:pPr>
              <a:spcBef>
                <a:spcPts val="400"/>
              </a:spcBef>
              <a:spcAft>
                <a:spcPts val="1000"/>
              </a:spcAft>
              <a:defRPr sz="1800">
                <a:latin typeface="Open Sans Light"/>
              </a:defRPr>
            </a:pPr>
            <a:r>
              <a:t>• Herausforderungen:</a:t>
            </a:r>
          </a:p>
          <a:p>
            <a:pPr>
              <a:spcBef>
                <a:spcPts val="400"/>
              </a:spcBef>
              <a:spcAft>
                <a:spcPts val="1000"/>
              </a:spcAft>
              <a:defRPr sz="1800">
                <a:latin typeface="Open Sans Light"/>
              </a:defRPr>
            </a:pPr>
            <a:r>
              <a:t>  - Private Daten müssen zugänglich sein</a:t>
            </a:r>
          </a:p>
          <a:p>
            <a:pPr>
              <a:spcBef>
                <a:spcPts val="400"/>
              </a:spcBef>
              <a:spcAft>
                <a:spcPts val="1000"/>
              </a:spcAft>
              <a:defRPr sz="1800">
                <a:latin typeface="Open Sans Light"/>
              </a:defRPr>
            </a:pPr>
            <a:r>
              <a:t>  - Performance bei großen Zuständen</a:t>
            </a:r>
          </a:p>
          <a:p>
            <a:pPr>
              <a:spcBef>
                <a:spcPts val="400"/>
              </a:spcBef>
              <a:spcAft>
                <a:spcPts val="1000"/>
              </a:spcAft>
              <a:defRPr sz="1800">
                <a:latin typeface="Open Sans Light"/>
              </a:defRPr>
            </a:pPr>
            <a:r>
              <a:t>  - Memory Management</a:t>
            </a:r>
          </a:p>
          <a:p>
            <a:pPr>
              <a:spcBef>
                <a:spcPts val="400"/>
              </a:spcBef>
              <a:spcAft>
                <a:spcPts val="1000"/>
              </a:spcAft>
              <a:defRPr sz="1800">
                <a:latin typeface="Open Sans Light"/>
              </a:defRPr>
            </a:pPr>
            <a:r>
              <a:t>• Beispiel: Network Device Configuration</a:t>
            </a:r>
          </a:p>
          <a:p>
            <a:pPr>
              <a:spcBef>
                <a:spcPts val="400"/>
              </a:spcBef>
              <a:spcAft>
                <a:spcPts val="1000"/>
              </a:spcAft>
              <a:defRPr sz="1800">
                <a:latin typeface="Open Sans Light"/>
              </a:defRPr>
            </a:pPr>
            <a:r>
              <a:t>  - Backup vor Änderungen</a:t>
            </a:r>
          </a:p>
          <a:p>
            <a:pPr>
              <a:spcBef>
                <a:spcPts val="400"/>
              </a:spcBef>
              <a:spcAft>
                <a:spcPts val="1000"/>
              </a:spcAft>
              <a:defRPr sz="1800">
                <a:latin typeface="Open Sans Light"/>
              </a:defRPr>
            </a:pPr>
            <a:r>
              <a:t>  - Rollback bei Fehlern</a:t>
            </a:r>
          </a:p>
        </p:txBody>
      </p:sp>
    </p:spTree>
  </p:cSld>
  <p:clrMapOvr>
    <a:masterClrMapping/>
  </p:clrMapOvr>
</p:sld>
</file>

<file path=ppt/slides/slide8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rPr sz="3600" b="0">
                <a:solidFill>
                  <a:srgbClr val="444444"/>
                </a:solidFill>
                <a:latin typeface="Open Sans"/>
              </a:rPr>
              <a:t>Memento Pattern - Problem</a:t>
            </a:r>
          </a:p>
        </p:txBody>
      </p:sp>
      <p:sp>
        <p:nvSpPr>
          <p:cNvPr id="3" name="Subtitle 2"/>
          <p:cNvSpPr>
            <a:spLocks noGrp="1"/>
          </p:cNvSpPr>
          <p:nvPr>
            <p:ph type="subTitle"/>
          </p:nvPr>
        </p:nvSpPr>
        <p:spPr/>
        <p:txBody>
          <a:bodyPr anchor="t" tIns="152400" bIns="152400" lIns="152400" rIns="152400"/>
          <a:lstStyle/>
          <a:p/>
          <a:p>
            <a:pPr>
              <a:spcBef>
                <a:spcPts val="0"/>
              </a:spcBef>
              <a:spcAft>
                <a:spcPts val="1000"/>
              </a:spcAft>
              <a:defRPr sz="1800">
                <a:latin typeface="Open Sans Light"/>
              </a:defRPr>
            </a:pPr>
            <a:r>
              <a:t>• Problem: Zustandsspeicherung ohne Kapselung zu verletzen</a:t>
            </a:r>
          </a:p>
          <a:p>
            <a:pPr>
              <a:spcBef>
                <a:spcPts val="400"/>
              </a:spcBef>
              <a:spcAft>
                <a:spcPts val="1000"/>
              </a:spcAft>
              <a:defRPr sz="1800">
                <a:latin typeface="Open Sans Light"/>
              </a:defRPr>
            </a:pPr>
            <a:r>
              <a:t>• Use Cases:</a:t>
            </a:r>
          </a:p>
          <a:p>
            <a:pPr>
              <a:spcBef>
                <a:spcPts val="400"/>
              </a:spcBef>
              <a:spcAft>
                <a:spcPts val="1000"/>
              </a:spcAft>
              <a:defRPr sz="1800">
                <a:latin typeface="Open Sans Light"/>
              </a:defRPr>
            </a:pPr>
            <a:r>
              <a:t>  - Undo/Redo Funktionalität</a:t>
            </a:r>
          </a:p>
          <a:p>
            <a:pPr>
              <a:spcBef>
                <a:spcPts val="400"/>
              </a:spcBef>
              <a:spcAft>
                <a:spcPts val="1000"/>
              </a:spcAft>
              <a:defRPr sz="1800">
                <a:latin typeface="Open Sans Light"/>
              </a:defRPr>
            </a:pPr>
            <a:r>
              <a:t>  - Checkpoints und Snapshots</a:t>
            </a:r>
          </a:p>
          <a:p>
            <a:pPr>
              <a:spcBef>
                <a:spcPts val="400"/>
              </a:spcBef>
              <a:spcAft>
                <a:spcPts val="1000"/>
              </a:spcAft>
              <a:defRPr sz="1800">
                <a:latin typeface="Open Sans Light"/>
              </a:defRPr>
            </a:pPr>
            <a:r>
              <a:t>  - Transaction Rollback</a:t>
            </a:r>
          </a:p>
          <a:p>
            <a:pPr>
              <a:spcBef>
                <a:spcPts val="400"/>
              </a:spcBef>
              <a:spcAft>
                <a:spcPts val="1000"/>
              </a:spcAft>
              <a:defRPr sz="1800">
                <a:latin typeface="Open Sans Light"/>
              </a:defRPr>
            </a:pPr>
            <a:r>
              <a:t>  - Configuration Backup</a:t>
            </a:r>
          </a:p>
          <a:p>
            <a:pPr>
              <a:spcBef>
                <a:spcPts val="400"/>
              </a:spcBef>
              <a:spcAft>
                <a:spcPts val="1000"/>
              </a:spcAft>
              <a:defRPr sz="1800">
                <a:latin typeface="Open Sans Light"/>
              </a:defRPr>
            </a:pPr>
            <a:r>
              <a:t>• Herausforderungen:</a:t>
            </a:r>
          </a:p>
          <a:p>
            <a:pPr>
              <a:spcBef>
                <a:spcPts val="400"/>
              </a:spcBef>
              <a:spcAft>
                <a:spcPts val="1000"/>
              </a:spcAft>
              <a:defRPr sz="1800">
                <a:latin typeface="Open Sans Light"/>
              </a:defRPr>
            </a:pPr>
            <a:r>
              <a:t>  - Private Daten müssen zugänglich sein</a:t>
            </a:r>
          </a:p>
          <a:p>
            <a:pPr>
              <a:spcBef>
                <a:spcPts val="400"/>
              </a:spcBef>
              <a:spcAft>
                <a:spcPts val="1000"/>
              </a:spcAft>
              <a:defRPr sz="1800">
                <a:latin typeface="Open Sans Light"/>
              </a:defRPr>
            </a:pPr>
            <a:r>
              <a:t>  - Performance bei großen Zuständen</a:t>
            </a:r>
          </a:p>
          <a:p>
            <a:pPr>
              <a:spcBef>
                <a:spcPts val="400"/>
              </a:spcBef>
              <a:spcAft>
                <a:spcPts val="1000"/>
              </a:spcAft>
              <a:defRPr sz="1800">
                <a:latin typeface="Open Sans Light"/>
              </a:defRPr>
            </a:pPr>
            <a:r>
              <a:t>  - Memory Management</a:t>
            </a:r>
          </a:p>
          <a:p>
            <a:pPr>
              <a:spcBef>
                <a:spcPts val="400"/>
              </a:spcBef>
              <a:spcAft>
                <a:spcPts val="1000"/>
              </a:spcAft>
              <a:defRPr sz="1800">
                <a:latin typeface="Open Sans Light"/>
              </a:defRPr>
            </a:pPr>
            <a:r>
              <a:t>• Beispiel: Network Device Configuration</a:t>
            </a:r>
          </a:p>
          <a:p>
            <a:pPr>
              <a:spcBef>
                <a:spcPts val="400"/>
              </a:spcBef>
              <a:spcAft>
                <a:spcPts val="1000"/>
              </a:spcAft>
              <a:defRPr sz="1800">
                <a:latin typeface="Open Sans Light"/>
              </a:defRPr>
            </a:pPr>
            <a:r>
              <a:t>  - Backup vor Änderungen</a:t>
            </a:r>
          </a:p>
          <a:p>
            <a:pPr>
              <a:spcBef>
                <a:spcPts val="400"/>
              </a:spcBef>
              <a:spcAft>
                <a:spcPts val="1000"/>
              </a:spcAft>
              <a:defRPr sz="1800">
                <a:latin typeface="Open Sans Light"/>
              </a:defRPr>
            </a:pPr>
            <a:r>
              <a:t>  - Rollback bei Fehlern</a:t>
            </a:r>
          </a:p>
        </p:txBody>
      </p:sp>
    </p:spTree>
  </p:cSld>
  <p:clrMapOvr>
    <a:masterClrMapping/>
  </p:clrMapOvr>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rPr sz="3600" b="0">
                <a:solidFill>
                  <a:srgbClr val="444444"/>
                </a:solidFill>
                <a:latin typeface="Open Sans"/>
              </a:rPr>
              <a:t>Clean Architecture Prinzipien</a:t>
            </a:r>
          </a:p>
        </p:txBody>
      </p:sp>
      <p:sp>
        <p:nvSpPr>
          <p:cNvPr id="3" name="Subtitle 2"/>
          <p:cNvSpPr>
            <a:spLocks noGrp="1"/>
          </p:cNvSpPr>
          <p:nvPr>
            <p:ph type="subTitle"/>
          </p:nvPr>
        </p:nvSpPr>
        <p:spPr/>
        <p:txBody>
          <a:bodyPr anchor="t" tIns="152400" bIns="152400" lIns="152400" rIns="152400"/>
          <a:lstStyle/>
          <a:p/>
          <a:p>
            <a:pPr>
              <a:spcBef>
                <a:spcPts val="0"/>
              </a:spcBef>
              <a:spcAft>
                <a:spcPts val="1000"/>
              </a:spcAft>
              <a:defRPr sz="1800">
                <a:latin typeface="Open Sans Light"/>
              </a:defRPr>
            </a:pPr>
            <a:r>
              <a:t>Unabhängigkeit von Frameworks</a:t>
            </a:r>
          </a:p>
          <a:p>
            <a:pPr>
              <a:spcBef>
                <a:spcPts val="400"/>
              </a:spcBef>
              <a:spcAft>
                <a:spcPts val="1000"/>
              </a:spcAft>
              <a:defRPr sz="1800">
                <a:latin typeface="Open Sans Light"/>
              </a:defRPr>
            </a:pPr>
            <a:r>
              <a:t>Testbarkeit als Kernprinzip</a:t>
            </a:r>
          </a:p>
          <a:p>
            <a:pPr>
              <a:spcBef>
                <a:spcPts val="400"/>
              </a:spcBef>
              <a:spcAft>
                <a:spcPts val="1000"/>
              </a:spcAft>
              <a:defRPr sz="1800">
                <a:latin typeface="Open Sans Light"/>
              </a:defRPr>
            </a:pPr>
            <a:r>
              <a:t>UI-Unabhängigkeit der Geschäftslogik</a:t>
            </a:r>
          </a:p>
          <a:p>
            <a:pPr>
              <a:spcBef>
                <a:spcPts val="400"/>
              </a:spcBef>
              <a:spcAft>
                <a:spcPts val="1000"/>
              </a:spcAft>
              <a:defRPr sz="1800">
                <a:latin typeface="Open Sans Light"/>
              </a:defRPr>
            </a:pPr>
            <a:r>
              <a:t>Datenbank-Unabhängigkeit</a:t>
            </a:r>
          </a:p>
          <a:p>
            <a:pPr>
              <a:spcBef>
                <a:spcPts val="400"/>
              </a:spcBef>
              <a:spcAft>
                <a:spcPts val="1000"/>
              </a:spcAft>
              <a:defRPr sz="1800">
                <a:latin typeface="Open Sans Light"/>
              </a:defRPr>
            </a:pPr>
            <a:r>
              <a:t>Schichtenarchitektur mit klaren Abhängigkeiten</a:t>
            </a:r>
          </a:p>
          <a:p>
            <a:pPr>
              <a:spcBef>
                <a:spcPts val="400"/>
              </a:spcBef>
              <a:spcAft>
                <a:spcPts val="1000"/>
              </a:spcAft>
              <a:defRPr sz="1800">
                <a:latin typeface="Open Sans Light"/>
              </a:defRPr>
            </a:pPr>
            <a:r>
              <a:t>Dependency Rule: Abhängigkeiten zeigen nach innen</a:t>
            </a:r>
          </a:p>
        </p:txBody>
      </p:sp>
    </p:spTree>
  </p:cSld>
  <p:clrMapOvr>
    <a:masterClrMapping/>
  </p:clrMapOvr>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rPr sz="3600" b="0">
                <a:solidFill>
                  <a:srgbClr val="444444"/>
                </a:solidFill>
                <a:latin typeface="Open Sans"/>
              </a:rPr>
              <a:t>Clean Architecture Prinzipien</a:t>
            </a:r>
          </a:p>
        </p:txBody>
      </p:sp>
      <p:sp>
        <p:nvSpPr>
          <p:cNvPr id="3" name="Subtitle 2"/>
          <p:cNvSpPr>
            <a:spLocks noGrp="1"/>
          </p:cNvSpPr>
          <p:nvPr>
            <p:ph type="subTitle"/>
          </p:nvPr>
        </p:nvSpPr>
        <p:spPr/>
        <p:txBody>
          <a:bodyPr anchor="t" tIns="152400" bIns="152400" lIns="152400" rIns="152400"/>
          <a:lstStyle/>
          <a:p/>
          <a:p>
            <a:pPr>
              <a:spcBef>
                <a:spcPts val="0"/>
              </a:spcBef>
              <a:spcAft>
                <a:spcPts val="1000"/>
              </a:spcAft>
              <a:defRPr sz="1800">
                <a:latin typeface="Open Sans Light"/>
              </a:defRPr>
            </a:pPr>
            <a:r>
              <a:t>Unabhängigkeit von Frameworks</a:t>
            </a:r>
          </a:p>
          <a:p>
            <a:pPr>
              <a:spcBef>
                <a:spcPts val="400"/>
              </a:spcBef>
              <a:spcAft>
                <a:spcPts val="1000"/>
              </a:spcAft>
              <a:defRPr sz="1800">
                <a:latin typeface="Open Sans Light"/>
              </a:defRPr>
            </a:pPr>
            <a:r>
              <a:t>Testbarkeit als Kernprinzip</a:t>
            </a:r>
          </a:p>
          <a:p>
            <a:pPr>
              <a:spcBef>
                <a:spcPts val="400"/>
              </a:spcBef>
              <a:spcAft>
                <a:spcPts val="1000"/>
              </a:spcAft>
              <a:defRPr sz="1800">
                <a:latin typeface="Open Sans Light"/>
              </a:defRPr>
            </a:pPr>
            <a:r>
              <a:t>UI-Unabhängigkeit der Geschäftslogik</a:t>
            </a:r>
          </a:p>
          <a:p>
            <a:pPr>
              <a:spcBef>
                <a:spcPts val="400"/>
              </a:spcBef>
              <a:spcAft>
                <a:spcPts val="1000"/>
              </a:spcAft>
              <a:defRPr sz="1800">
                <a:latin typeface="Open Sans Light"/>
              </a:defRPr>
            </a:pPr>
            <a:r>
              <a:t>Datenbank-Unabhängigkeit</a:t>
            </a:r>
          </a:p>
          <a:p>
            <a:pPr>
              <a:spcBef>
                <a:spcPts val="400"/>
              </a:spcBef>
              <a:spcAft>
                <a:spcPts val="1000"/>
              </a:spcAft>
              <a:defRPr sz="1800">
                <a:latin typeface="Open Sans Light"/>
              </a:defRPr>
            </a:pPr>
            <a:r>
              <a:t>Schichtenarchitektur mit klaren Abhängigkeiten</a:t>
            </a:r>
          </a:p>
          <a:p>
            <a:pPr>
              <a:spcBef>
                <a:spcPts val="400"/>
              </a:spcBef>
              <a:spcAft>
                <a:spcPts val="1000"/>
              </a:spcAft>
              <a:defRPr sz="1800">
                <a:latin typeface="Open Sans Light"/>
              </a:defRPr>
            </a:pPr>
            <a:r>
              <a:t>Dependency Rule: Abhängigkeiten zeigen nach innen</a:t>
            </a:r>
          </a:p>
        </p:txBody>
      </p:sp>
    </p:spTree>
  </p:cSld>
  <p:clrMapOvr>
    <a:masterClrMapping/>
  </p:clrMapOvr>
</p:sld>
</file>

<file path=ppt/slides/slide9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rPr sz="3600" b="0">
                <a:solidFill>
                  <a:srgbClr val="444444"/>
                </a:solidFill>
                <a:latin typeface="Open Sans"/>
              </a:rPr>
              <a:t>Memento Pattern - Struktur</a:t>
            </a:r>
          </a:p>
        </p:txBody>
      </p:sp>
      <p:sp>
        <p:nvSpPr>
          <p:cNvPr id="3" name="Subtitle 2"/>
          <p:cNvSpPr>
            <a:spLocks noGrp="1"/>
          </p:cNvSpPr>
          <p:nvPr>
            <p:ph type="subTitle"/>
          </p:nvPr>
        </p:nvSpPr>
        <p:spPr/>
        <p:txBody>
          <a:bodyPr anchor="t" tIns="152400" bIns="152400" lIns="152400" rIns="152400"/>
          <a:lstStyle/>
          <a:p/>
          <a:p>
            <a:pPr>
              <a:spcBef>
                <a:spcPts val="0"/>
              </a:spcBef>
              <a:spcAft>
                <a:spcPts val="1000"/>
              </a:spcAft>
              <a:defRPr sz="1800">
                <a:latin typeface="Open Sans Light"/>
              </a:defRPr>
            </a:pPr>
            <a:r>
              <a:t>• Originator:</a:t>
            </a:r>
          </a:p>
          <a:p>
            <a:pPr>
              <a:spcBef>
                <a:spcPts val="400"/>
              </a:spcBef>
              <a:spcAft>
                <a:spcPts val="1000"/>
              </a:spcAft>
              <a:defRPr sz="1800">
                <a:latin typeface="Open Sans Light"/>
              </a:defRPr>
            </a:pPr>
            <a:r>
              <a:t>  - Erstellt Memento von aktuellem Zustand</a:t>
            </a:r>
          </a:p>
          <a:p>
            <a:pPr>
              <a:spcBef>
                <a:spcPts val="400"/>
              </a:spcBef>
              <a:spcAft>
                <a:spcPts val="1000"/>
              </a:spcAft>
              <a:defRPr sz="1800">
                <a:latin typeface="Open Sans Light"/>
              </a:defRPr>
            </a:pPr>
            <a:r>
              <a:t>  - Stellt Zustand aus Memento wieder her</a:t>
            </a:r>
          </a:p>
          <a:p>
            <a:pPr>
              <a:spcBef>
                <a:spcPts val="400"/>
              </a:spcBef>
              <a:spcAft>
                <a:spcPts val="1000"/>
              </a:spcAft>
              <a:defRPr sz="1800">
                <a:latin typeface="Open Sans Light"/>
              </a:defRPr>
            </a:pPr>
            <a:r>
              <a:t>• Memento:</a:t>
            </a:r>
          </a:p>
          <a:p>
            <a:pPr>
              <a:spcBef>
                <a:spcPts val="400"/>
              </a:spcBef>
              <a:spcAft>
                <a:spcPts val="1000"/>
              </a:spcAft>
              <a:defRPr sz="1800">
                <a:latin typeface="Open Sans Light"/>
              </a:defRPr>
            </a:pPr>
            <a:r>
              <a:t>  - Speichert Snapshot des Originator-Zustands</a:t>
            </a:r>
          </a:p>
          <a:p>
            <a:pPr>
              <a:spcBef>
                <a:spcPts val="400"/>
              </a:spcBef>
              <a:spcAft>
                <a:spcPts val="1000"/>
              </a:spcAft>
              <a:defRPr sz="1800">
                <a:latin typeface="Open Sans Light"/>
              </a:defRPr>
            </a:pPr>
            <a:r>
              <a:t>  - Immutable und opaque für anderen Code</a:t>
            </a:r>
          </a:p>
          <a:p>
            <a:pPr>
              <a:spcBef>
                <a:spcPts val="400"/>
              </a:spcBef>
              <a:spcAft>
                <a:spcPts val="1000"/>
              </a:spcAft>
              <a:defRPr sz="1800">
                <a:latin typeface="Open Sans Light"/>
              </a:defRPr>
            </a:pPr>
            <a:r>
              <a:t>• Caretaker:</a:t>
            </a:r>
          </a:p>
          <a:p>
            <a:pPr>
              <a:spcBef>
                <a:spcPts val="400"/>
              </a:spcBef>
              <a:spcAft>
                <a:spcPts val="1000"/>
              </a:spcAft>
              <a:defRPr sz="1800">
                <a:latin typeface="Open Sans Light"/>
              </a:defRPr>
            </a:pPr>
            <a:r>
              <a:t>  - Verwaltet Mementos</a:t>
            </a:r>
          </a:p>
          <a:p>
            <a:pPr>
              <a:spcBef>
                <a:spcPts val="400"/>
              </a:spcBef>
              <a:spcAft>
                <a:spcPts val="1000"/>
              </a:spcAft>
              <a:defRPr sz="1800">
                <a:latin typeface="Open Sans Light"/>
              </a:defRPr>
            </a:pPr>
            <a:r>
              <a:t>  - Löst Backup/Restore aus</a:t>
            </a:r>
          </a:p>
          <a:p>
            <a:pPr>
              <a:spcBef>
                <a:spcPts val="400"/>
              </a:spcBef>
              <a:spcAft>
                <a:spcPts val="1000"/>
              </a:spcAft>
              <a:defRPr sz="1800">
                <a:latin typeface="Open Sans Light"/>
              </a:defRPr>
            </a:pPr>
            <a:r>
              <a:t>  - Kennt Memento-Inhalt nicht</a:t>
            </a:r>
          </a:p>
          <a:p>
            <a:pPr>
              <a:spcBef>
                <a:spcPts val="400"/>
              </a:spcBef>
              <a:spcAft>
                <a:spcPts val="1000"/>
              </a:spcAft>
              <a:defRPr sz="1800">
                <a:latin typeface="Open Sans Light"/>
              </a:defRPr>
            </a:pPr>
            <a:r>
              <a:t>• Kapselierung:</a:t>
            </a:r>
          </a:p>
          <a:p>
            <a:pPr>
              <a:spcBef>
                <a:spcPts val="400"/>
              </a:spcBef>
              <a:spcAft>
                <a:spcPts val="1000"/>
              </a:spcAft>
              <a:defRPr sz="1800">
                <a:latin typeface="Open Sans Light"/>
              </a:defRPr>
            </a:pPr>
            <a:r>
              <a:t>  - Nur Originator kann Memento-Inhalt lesen</a:t>
            </a:r>
          </a:p>
          <a:p>
            <a:pPr>
              <a:spcBef>
                <a:spcPts val="400"/>
              </a:spcBef>
              <a:spcAft>
                <a:spcPts val="1000"/>
              </a:spcAft>
              <a:defRPr sz="1800">
                <a:latin typeface="Open Sans Light"/>
              </a:defRPr>
            </a:pPr>
            <a:r>
              <a:t>  - Caretaker behandelt Memento als Black Box</a:t>
            </a:r>
          </a:p>
        </p:txBody>
      </p:sp>
    </p:spTree>
  </p:cSld>
  <p:clrMapOvr>
    <a:masterClrMapping/>
  </p:clrMapOvr>
</p:sld>
</file>

<file path=ppt/slides/slide9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rPr sz="3600" b="0">
                <a:solidFill>
                  <a:srgbClr val="444444"/>
                </a:solidFill>
                <a:latin typeface="Open Sans"/>
              </a:rPr>
              <a:t>Memento Pattern - Struktur</a:t>
            </a:r>
          </a:p>
        </p:txBody>
      </p:sp>
      <p:sp>
        <p:nvSpPr>
          <p:cNvPr id="3" name="Subtitle 2"/>
          <p:cNvSpPr>
            <a:spLocks noGrp="1"/>
          </p:cNvSpPr>
          <p:nvPr>
            <p:ph type="subTitle"/>
          </p:nvPr>
        </p:nvSpPr>
        <p:spPr/>
        <p:txBody>
          <a:bodyPr anchor="t" tIns="152400" bIns="152400" lIns="152400" rIns="152400"/>
          <a:lstStyle/>
          <a:p/>
          <a:p>
            <a:pPr>
              <a:spcBef>
                <a:spcPts val="0"/>
              </a:spcBef>
              <a:spcAft>
                <a:spcPts val="1000"/>
              </a:spcAft>
              <a:defRPr sz="1800">
                <a:latin typeface="Open Sans Light"/>
              </a:defRPr>
            </a:pPr>
            <a:r>
              <a:t>• Originator:</a:t>
            </a:r>
          </a:p>
          <a:p>
            <a:pPr>
              <a:spcBef>
                <a:spcPts val="400"/>
              </a:spcBef>
              <a:spcAft>
                <a:spcPts val="1000"/>
              </a:spcAft>
              <a:defRPr sz="1800">
                <a:latin typeface="Open Sans Light"/>
              </a:defRPr>
            </a:pPr>
            <a:r>
              <a:t>  - Erstellt Memento von aktuellem Zustand</a:t>
            </a:r>
          </a:p>
          <a:p>
            <a:pPr>
              <a:spcBef>
                <a:spcPts val="400"/>
              </a:spcBef>
              <a:spcAft>
                <a:spcPts val="1000"/>
              </a:spcAft>
              <a:defRPr sz="1800">
                <a:latin typeface="Open Sans Light"/>
              </a:defRPr>
            </a:pPr>
            <a:r>
              <a:t>  - Stellt Zustand aus Memento wieder her</a:t>
            </a:r>
          </a:p>
          <a:p>
            <a:pPr>
              <a:spcBef>
                <a:spcPts val="400"/>
              </a:spcBef>
              <a:spcAft>
                <a:spcPts val="1000"/>
              </a:spcAft>
              <a:defRPr sz="1800">
                <a:latin typeface="Open Sans Light"/>
              </a:defRPr>
            </a:pPr>
            <a:r>
              <a:t>• Memento:</a:t>
            </a:r>
          </a:p>
          <a:p>
            <a:pPr>
              <a:spcBef>
                <a:spcPts val="400"/>
              </a:spcBef>
              <a:spcAft>
                <a:spcPts val="1000"/>
              </a:spcAft>
              <a:defRPr sz="1800">
                <a:latin typeface="Open Sans Light"/>
              </a:defRPr>
            </a:pPr>
            <a:r>
              <a:t>  - Speichert Snapshot des Originator-Zustands</a:t>
            </a:r>
          </a:p>
          <a:p>
            <a:pPr>
              <a:spcBef>
                <a:spcPts val="400"/>
              </a:spcBef>
              <a:spcAft>
                <a:spcPts val="1000"/>
              </a:spcAft>
              <a:defRPr sz="1800">
                <a:latin typeface="Open Sans Light"/>
              </a:defRPr>
            </a:pPr>
            <a:r>
              <a:t>  - Immutable und opaque für anderen Code</a:t>
            </a:r>
          </a:p>
          <a:p>
            <a:pPr>
              <a:spcBef>
                <a:spcPts val="400"/>
              </a:spcBef>
              <a:spcAft>
                <a:spcPts val="1000"/>
              </a:spcAft>
              <a:defRPr sz="1800">
                <a:latin typeface="Open Sans Light"/>
              </a:defRPr>
            </a:pPr>
            <a:r>
              <a:t>• Caretaker:</a:t>
            </a:r>
          </a:p>
          <a:p>
            <a:pPr>
              <a:spcBef>
                <a:spcPts val="400"/>
              </a:spcBef>
              <a:spcAft>
                <a:spcPts val="1000"/>
              </a:spcAft>
              <a:defRPr sz="1800">
                <a:latin typeface="Open Sans Light"/>
              </a:defRPr>
            </a:pPr>
            <a:r>
              <a:t>  - Verwaltet Mementos</a:t>
            </a:r>
          </a:p>
          <a:p>
            <a:pPr>
              <a:spcBef>
                <a:spcPts val="400"/>
              </a:spcBef>
              <a:spcAft>
                <a:spcPts val="1000"/>
              </a:spcAft>
              <a:defRPr sz="1800">
                <a:latin typeface="Open Sans Light"/>
              </a:defRPr>
            </a:pPr>
            <a:r>
              <a:t>  - Löst Backup/Restore aus</a:t>
            </a:r>
          </a:p>
          <a:p>
            <a:pPr>
              <a:spcBef>
                <a:spcPts val="400"/>
              </a:spcBef>
              <a:spcAft>
                <a:spcPts val="1000"/>
              </a:spcAft>
              <a:defRPr sz="1800">
                <a:latin typeface="Open Sans Light"/>
              </a:defRPr>
            </a:pPr>
            <a:r>
              <a:t>  - Kennt Memento-Inhalt nicht</a:t>
            </a:r>
          </a:p>
          <a:p>
            <a:pPr>
              <a:spcBef>
                <a:spcPts val="400"/>
              </a:spcBef>
              <a:spcAft>
                <a:spcPts val="1000"/>
              </a:spcAft>
              <a:defRPr sz="1800">
                <a:latin typeface="Open Sans Light"/>
              </a:defRPr>
            </a:pPr>
            <a:r>
              <a:t>• Kapselierung:</a:t>
            </a:r>
          </a:p>
          <a:p>
            <a:pPr>
              <a:spcBef>
                <a:spcPts val="400"/>
              </a:spcBef>
              <a:spcAft>
                <a:spcPts val="1000"/>
              </a:spcAft>
              <a:defRPr sz="1800">
                <a:latin typeface="Open Sans Light"/>
              </a:defRPr>
            </a:pPr>
            <a:r>
              <a:t>  - Nur Originator kann Memento-Inhalt lesen</a:t>
            </a:r>
          </a:p>
          <a:p>
            <a:pPr>
              <a:spcBef>
                <a:spcPts val="400"/>
              </a:spcBef>
              <a:spcAft>
                <a:spcPts val="1000"/>
              </a:spcAft>
              <a:defRPr sz="1800">
                <a:latin typeface="Open Sans Light"/>
              </a:defRPr>
            </a:pPr>
            <a:r>
              <a:t>  - Caretaker behandelt Memento als Black Box</a:t>
            </a:r>
          </a:p>
        </p:txBody>
      </p:sp>
    </p:spTree>
  </p:cSld>
  <p:clrMapOvr>
    <a:masterClrMapping/>
  </p:clrMapOvr>
</p:sld>
</file>

<file path=ppt/slides/slide9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rPr sz="3600" b="0">
                <a:solidFill>
                  <a:srgbClr val="444444"/>
                </a:solidFill>
                <a:latin typeface="Open Sans"/>
              </a:rPr>
              <a:t>Memento Pattern - Implementation</a:t>
            </a:r>
          </a:p>
        </p:txBody>
      </p:sp>
      <p:sp>
        <p:nvSpPr>
          <p:cNvPr id="3" name="Subtitle 2"/>
          <p:cNvSpPr>
            <a:spLocks noGrp="1"/>
          </p:cNvSpPr>
          <p:nvPr>
            <p:ph type="subTitle"/>
          </p:nvPr>
        </p:nvSpPr>
        <p:spPr/>
        <p:txBody>
          <a:bodyPr anchor="t" tIns="152400" bIns="152400" lIns="152400" rIns="152400"/>
          <a:lstStyle/>
          <a:p/>
          <a:p>
            <a:pPr>
              <a:spcBef>
                <a:spcPts val="0"/>
              </a:spcBef>
              <a:spcAft>
                <a:spcPts val="1000"/>
              </a:spcAft>
              <a:defRPr sz="1800">
                <a:latin typeface="Open Sans Light"/>
              </a:defRPr>
            </a:pPr>
            <a:r>
              <a:t>```java</a:t>
            </a:r>
          </a:p>
          <a:p>
            <a:pPr>
              <a:spcBef>
                <a:spcPts val="400"/>
              </a:spcBef>
              <a:spcAft>
                <a:spcPts val="1000"/>
              </a:spcAft>
              <a:defRPr sz="1800">
                <a:latin typeface="Open Sans Light"/>
              </a:defRPr>
            </a:pPr>
            <a:r>
              <a:t>// Network Configuration (Originator)</a:t>
            </a:r>
          </a:p>
          <a:p>
            <a:pPr>
              <a:spcBef>
                <a:spcPts val="400"/>
              </a:spcBef>
              <a:spcAft>
                <a:spcPts val="1000"/>
              </a:spcAft>
              <a:defRPr sz="1800">
                <a:latin typeface="Open Sans Light"/>
              </a:defRPr>
            </a:pPr>
            <a:r>
              <a:t>class NetworkConfiguration {</a:t>
            </a:r>
          </a:p>
          <a:p>
            <a:pPr>
              <a:spcBef>
                <a:spcPts val="400"/>
              </a:spcBef>
              <a:spcAft>
                <a:spcPts val="1000"/>
              </a:spcAft>
              <a:defRPr sz="1800">
                <a:latin typeface="Open Sans Light"/>
              </a:defRPr>
            </a:pPr>
            <a:r>
              <a:t>    private String routingTable;</a:t>
            </a:r>
          </a:p>
          <a:p>
            <a:pPr>
              <a:spcBef>
                <a:spcPts val="400"/>
              </a:spcBef>
              <a:spcAft>
                <a:spcPts val="1000"/>
              </a:spcAft>
              <a:defRPr sz="1800">
                <a:latin typeface="Open Sans Light"/>
              </a:defRPr>
            </a:pPr>
            <a:r>
              <a:t>    private Map&lt;String, String&gt; interfaceConfigs;</a:t>
            </a:r>
          </a:p>
          <a:p>
            <a:pPr>
              <a:spcBef>
                <a:spcPts val="400"/>
              </a:spcBef>
              <a:spcAft>
                <a:spcPts val="1000"/>
              </a:spcAft>
              <a:defRPr sz="1800">
                <a:latin typeface="Open Sans Light"/>
              </a:defRPr>
            </a:pPr>
            <a:r>
              <a:t>    private List&lt;SecurityRule&gt; securityRules;</a:t>
            </a:r>
          </a:p>
          <a:p>
            <a:pPr>
              <a:spcBef>
                <a:spcPts val="400"/>
              </a:spcBef>
              <a:spcAft>
                <a:spcPts val="1000"/>
              </a:spcAft>
              <a:defRPr sz="1800">
                <a:latin typeface="Open Sans Light"/>
              </a:defRPr>
            </a:pPr>
            <a:r>
              <a:t>    </a:t>
            </a:r>
          </a:p>
          <a:p>
            <a:pPr>
              <a:spcBef>
                <a:spcPts val="400"/>
              </a:spcBef>
              <a:spcAft>
                <a:spcPts val="1000"/>
              </a:spcAft>
              <a:defRPr sz="1800">
                <a:latin typeface="Open Sans Light"/>
              </a:defRPr>
            </a:pPr>
            <a:r>
              <a:t>    // Inner Memento Class - nur Originator hat Zugriff</a:t>
            </a:r>
          </a:p>
          <a:p>
            <a:pPr>
              <a:spcBef>
                <a:spcPts val="400"/>
              </a:spcBef>
              <a:spcAft>
                <a:spcPts val="1000"/>
              </a:spcAft>
              <a:defRPr sz="1800">
                <a:latin typeface="Open Sans Light"/>
              </a:defRPr>
            </a:pPr>
            <a:r>
              <a:t>    public class ConfigurationMemento {</a:t>
            </a:r>
          </a:p>
          <a:p>
            <a:pPr>
              <a:spcBef>
                <a:spcPts val="400"/>
              </a:spcBef>
              <a:spcAft>
                <a:spcPts val="1000"/>
              </a:spcAft>
              <a:defRPr sz="1800">
                <a:latin typeface="Open Sans Light"/>
              </a:defRPr>
            </a:pPr>
            <a:r>
              <a:t>        private final String routingTable;</a:t>
            </a:r>
          </a:p>
          <a:p>
            <a:pPr>
              <a:spcBef>
                <a:spcPts val="400"/>
              </a:spcBef>
              <a:spcAft>
                <a:spcPts val="1000"/>
              </a:spcAft>
              <a:defRPr sz="1800">
                <a:latin typeface="Open Sans Light"/>
              </a:defRPr>
            </a:pPr>
            <a:r>
              <a:t>        private final Map&lt;String, String&gt; interfaceConfigs;</a:t>
            </a:r>
          </a:p>
          <a:p>
            <a:pPr>
              <a:spcBef>
                <a:spcPts val="400"/>
              </a:spcBef>
              <a:spcAft>
                <a:spcPts val="1000"/>
              </a:spcAft>
              <a:defRPr sz="1800">
                <a:latin typeface="Open Sans Light"/>
              </a:defRPr>
            </a:pPr>
            <a:r>
              <a:t>        private final List&lt;SecurityRule&gt; securityRules;</a:t>
            </a:r>
          </a:p>
          <a:p>
            <a:pPr>
              <a:spcBef>
                <a:spcPts val="400"/>
              </a:spcBef>
              <a:spcAft>
                <a:spcPts val="1000"/>
              </a:spcAft>
              <a:defRPr sz="1800">
                <a:latin typeface="Open Sans Light"/>
              </a:defRPr>
            </a:pPr>
            <a:r>
              <a:t>        private final long timestamp;</a:t>
            </a:r>
          </a:p>
          <a:p>
            <a:pPr>
              <a:spcBef>
                <a:spcPts val="400"/>
              </a:spcBef>
              <a:spcAft>
                <a:spcPts val="1000"/>
              </a:spcAft>
              <a:defRPr sz="1800">
                <a:latin typeface="Open Sans Light"/>
              </a:defRPr>
            </a:pPr>
            <a:r>
              <a:t>        </a:t>
            </a:r>
          </a:p>
          <a:p>
            <a:pPr>
              <a:spcBef>
                <a:spcPts val="400"/>
              </a:spcBef>
              <a:spcAft>
                <a:spcPts val="1000"/>
              </a:spcAft>
              <a:defRPr sz="1800">
                <a:latin typeface="Open Sans Light"/>
              </a:defRPr>
            </a:pPr>
            <a:r>
              <a:t>        private ConfigurationMemento() {</a:t>
            </a:r>
          </a:p>
          <a:p>
            <a:pPr>
              <a:spcBef>
                <a:spcPts val="400"/>
              </a:spcBef>
              <a:spcAft>
                <a:spcPts val="1000"/>
              </a:spcAft>
              <a:defRPr sz="1800">
                <a:latin typeface="Open Sans Light"/>
              </a:defRPr>
            </a:pPr>
            <a:r>
              <a:t>            this.routingTable = NetworkConfiguration.this.routingTable;</a:t>
            </a:r>
          </a:p>
          <a:p>
            <a:pPr>
              <a:spcBef>
                <a:spcPts val="400"/>
              </a:spcBef>
              <a:spcAft>
                <a:spcPts val="1000"/>
              </a:spcAft>
              <a:defRPr sz="1800">
                <a:latin typeface="Open Sans Light"/>
              </a:defRPr>
            </a:pPr>
            <a:r>
              <a:t>            this.interfaceConfigs = new HashMap&lt;&gt;(NetworkConfiguration.this.interfaceConfigs);</a:t>
            </a:r>
          </a:p>
          <a:p>
            <a:pPr>
              <a:spcBef>
                <a:spcPts val="400"/>
              </a:spcBef>
              <a:spcAft>
                <a:spcPts val="1000"/>
              </a:spcAft>
              <a:defRPr sz="1800">
                <a:latin typeface="Open Sans Light"/>
              </a:defRPr>
            </a:pPr>
            <a:r>
              <a:t>            this.securityRules = new ArrayList&lt;&gt;(NetworkConfiguration.this.securityRules);</a:t>
            </a:r>
          </a:p>
          <a:p>
            <a:pPr>
              <a:spcBef>
                <a:spcPts val="400"/>
              </a:spcBef>
              <a:spcAft>
                <a:spcPts val="1000"/>
              </a:spcAft>
              <a:defRPr sz="1800">
                <a:latin typeface="Open Sans Light"/>
              </a:defRPr>
            </a:pPr>
            <a:r>
              <a:t>            this.timestamp = System.currentTimeMillis();</a:t>
            </a:r>
          </a:p>
          <a:p>
            <a:pPr>
              <a:spcBef>
                <a:spcPts val="400"/>
              </a:spcBef>
              <a:spcAft>
                <a:spcPts val="1000"/>
              </a:spcAft>
              <a:defRPr sz="1800">
                <a:latin typeface="Open Sans Light"/>
              </a:defRPr>
            </a:pPr>
            <a:r>
              <a:t>        }</a:t>
            </a:r>
          </a:p>
          <a:p>
            <a:pPr>
              <a:spcBef>
                <a:spcPts val="400"/>
              </a:spcBef>
              <a:spcAft>
                <a:spcPts val="1000"/>
              </a:spcAft>
              <a:defRPr sz="1800">
                <a:latin typeface="Open Sans Light"/>
              </a:defRPr>
            </a:pPr>
            <a:r>
              <a:t>    }</a:t>
            </a:r>
          </a:p>
          <a:p>
            <a:pPr>
              <a:spcBef>
                <a:spcPts val="400"/>
              </a:spcBef>
              <a:spcAft>
                <a:spcPts val="1000"/>
              </a:spcAft>
              <a:defRPr sz="1800">
                <a:latin typeface="Open Sans Light"/>
              </a:defRPr>
            </a:pPr>
            <a:r>
              <a:t>    </a:t>
            </a:r>
          </a:p>
          <a:p>
            <a:pPr>
              <a:spcBef>
                <a:spcPts val="400"/>
              </a:spcBef>
              <a:spcAft>
                <a:spcPts val="1000"/>
              </a:spcAft>
              <a:defRPr sz="1800">
                <a:latin typeface="Open Sans Light"/>
              </a:defRPr>
            </a:pPr>
            <a:r>
              <a:t>    public ConfigurationMemento createSnapshot() {</a:t>
            </a:r>
          </a:p>
          <a:p>
            <a:pPr>
              <a:spcBef>
                <a:spcPts val="400"/>
              </a:spcBef>
              <a:spcAft>
                <a:spcPts val="1000"/>
              </a:spcAft>
              <a:defRPr sz="1800">
                <a:latin typeface="Open Sans Light"/>
              </a:defRPr>
            </a:pPr>
            <a:r>
              <a:t>        return new ConfigurationMemento();</a:t>
            </a:r>
          </a:p>
          <a:p>
            <a:pPr>
              <a:spcBef>
                <a:spcPts val="400"/>
              </a:spcBef>
              <a:spcAft>
                <a:spcPts val="1000"/>
              </a:spcAft>
              <a:defRPr sz="1800">
                <a:latin typeface="Open Sans Light"/>
              </a:defRPr>
            </a:pPr>
            <a:r>
              <a:t>    }</a:t>
            </a:r>
          </a:p>
          <a:p>
            <a:pPr>
              <a:spcBef>
                <a:spcPts val="400"/>
              </a:spcBef>
              <a:spcAft>
                <a:spcPts val="1000"/>
              </a:spcAft>
              <a:defRPr sz="1800">
                <a:latin typeface="Open Sans Light"/>
              </a:defRPr>
            </a:pPr>
            <a:r>
              <a:t>    </a:t>
            </a:r>
          </a:p>
          <a:p>
            <a:pPr>
              <a:spcBef>
                <a:spcPts val="400"/>
              </a:spcBef>
              <a:spcAft>
                <a:spcPts val="1000"/>
              </a:spcAft>
              <a:defRPr sz="1800">
                <a:latin typeface="Open Sans Light"/>
              </a:defRPr>
            </a:pPr>
            <a:r>
              <a:t>    public void restore(ConfigurationMemento memento) {</a:t>
            </a:r>
          </a:p>
          <a:p>
            <a:pPr>
              <a:spcBef>
                <a:spcPts val="400"/>
              </a:spcBef>
              <a:spcAft>
                <a:spcPts val="1000"/>
              </a:spcAft>
              <a:defRPr sz="1800">
                <a:latin typeface="Open Sans Light"/>
              </a:defRPr>
            </a:pPr>
            <a:r>
              <a:t>        this.routingTable = memento.routingTable;</a:t>
            </a:r>
          </a:p>
          <a:p>
            <a:pPr>
              <a:spcBef>
                <a:spcPts val="400"/>
              </a:spcBef>
              <a:spcAft>
                <a:spcPts val="1000"/>
              </a:spcAft>
              <a:defRPr sz="1800">
                <a:latin typeface="Open Sans Light"/>
              </a:defRPr>
            </a:pPr>
            <a:r>
              <a:t>        this.interfaceConfigs = new HashMap&lt;&gt;(memento.interfaceConfigs);</a:t>
            </a:r>
          </a:p>
          <a:p>
            <a:pPr>
              <a:spcBef>
                <a:spcPts val="400"/>
              </a:spcBef>
              <a:spcAft>
                <a:spcPts val="1000"/>
              </a:spcAft>
              <a:defRPr sz="1800">
                <a:latin typeface="Open Sans Light"/>
              </a:defRPr>
            </a:pPr>
            <a:r>
              <a:t>        this.securityRules = new ArrayList&lt;&gt;(memento.securityRules);</a:t>
            </a:r>
          </a:p>
          <a:p>
            <a:pPr>
              <a:spcBef>
                <a:spcPts val="400"/>
              </a:spcBef>
              <a:spcAft>
                <a:spcPts val="1000"/>
              </a:spcAft>
              <a:defRPr sz="1800">
                <a:latin typeface="Open Sans Light"/>
              </a:defRPr>
            </a:pPr>
            <a:r>
              <a:t>    }</a:t>
            </a:r>
          </a:p>
          <a:p>
            <a:pPr>
              <a:spcBef>
                <a:spcPts val="400"/>
              </a:spcBef>
              <a:spcAft>
                <a:spcPts val="1000"/>
              </a:spcAft>
              <a:defRPr sz="1800">
                <a:latin typeface="Open Sans Light"/>
              </a:defRPr>
            </a:pPr>
            <a:r>
              <a:t>}</a:t>
            </a:r>
          </a:p>
        </p:txBody>
      </p:sp>
    </p:spTree>
  </p:cSld>
  <p:clrMapOvr>
    <a:masterClrMapping/>
  </p:clrMapOvr>
</p:sld>
</file>

<file path=ppt/slides/slide9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rPr sz="3600" b="0">
                <a:solidFill>
                  <a:srgbClr val="444444"/>
                </a:solidFill>
                <a:latin typeface="Open Sans"/>
              </a:rPr>
              <a:t>Memento Pattern - Implementation</a:t>
            </a:r>
          </a:p>
        </p:txBody>
      </p:sp>
      <p:sp>
        <p:nvSpPr>
          <p:cNvPr id="3" name="Subtitle 2"/>
          <p:cNvSpPr>
            <a:spLocks noGrp="1"/>
          </p:cNvSpPr>
          <p:nvPr>
            <p:ph type="subTitle"/>
          </p:nvPr>
        </p:nvSpPr>
        <p:spPr/>
        <p:txBody>
          <a:bodyPr anchor="t" tIns="152400" bIns="152400" lIns="152400" rIns="152400"/>
          <a:lstStyle/>
          <a:p/>
          <a:p>
            <a:pPr>
              <a:spcBef>
                <a:spcPts val="0"/>
              </a:spcBef>
              <a:spcAft>
                <a:spcPts val="1000"/>
              </a:spcAft>
              <a:defRPr sz="1800">
                <a:latin typeface="Open Sans Light"/>
              </a:defRPr>
            </a:pPr>
            <a:r>
              <a:t>```java</a:t>
            </a:r>
          </a:p>
          <a:p>
            <a:pPr>
              <a:spcBef>
                <a:spcPts val="400"/>
              </a:spcBef>
              <a:spcAft>
                <a:spcPts val="1000"/>
              </a:spcAft>
              <a:defRPr sz="1800">
                <a:latin typeface="Open Sans Light"/>
              </a:defRPr>
            </a:pPr>
            <a:r>
              <a:t>// Network Configuration (Originator)</a:t>
            </a:r>
          </a:p>
          <a:p>
            <a:pPr>
              <a:spcBef>
                <a:spcPts val="400"/>
              </a:spcBef>
              <a:spcAft>
                <a:spcPts val="1000"/>
              </a:spcAft>
              <a:defRPr sz="1800">
                <a:latin typeface="Open Sans Light"/>
              </a:defRPr>
            </a:pPr>
            <a:r>
              <a:t>class NetworkConfiguration {</a:t>
            </a:r>
          </a:p>
          <a:p>
            <a:pPr>
              <a:spcBef>
                <a:spcPts val="400"/>
              </a:spcBef>
              <a:spcAft>
                <a:spcPts val="1000"/>
              </a:spcAft>
              <a:defRPr sz="1800">
                <a:latin typeface="Open Sans Light"/>
              </a:defRPr>
            </a:pPr>
            <a:r>
              <a:t>    private String routingTable;</a:t>
            </a:r>
          </a:p>
          <a:p>
            <a:pPr>
              <a:spcBef>
                <a:spcPts val="400"/>
              </a:spcBef>
              <a:spcAft>
                <a:spcPts val="1000"/>
              </a:spcAft>
              <a:defRPr sz="1800">
                <a:latin typeface="Open Sans Light"/>
              </a:defRPr>
            </a:pPr>
            <a:r>
              <a:t>    private Map&lt;String, String&gt; interfaceConfigs;</a:t>
            </a:r>
          </a:p>
          <a:p>
            <a:pPr>
              <a:spcBef>
                <a:spcPts val="400"/>
              </a:spcBef>
              <a:spcAft>
                <a:spcPts val="1000"/>
              </a:spcAft>
              <a:defRPr sz="1800">
                <a:latin typeface="Open Sans Light"/>
              </a:defRPr>
            </a:pPr>
            <a:r>
              <a:t>    private List&lt;SecurityRule&gt; securityRules;</a:t>
            </a:r>
          </a:p>
          <a:p>
            <a:pPr>
              <a:spcBef>
                <a:spcPts val="400"/>
              </a:spcBef>
              <a:spcAft>
                <a:spcPts val="1000"/>
              </a:spcAft>
              <a:defRPr sz="1800">
                <a:latin typeface="Open Sans Light"/>
              </a:defRPr>
            </a:pPr>
            <a:r>
              <a:t>    </a:t>
            </a:r>
          </a:p>
          <a:p>
            <a:pPr>
              <a:spcBef>
                <a:spcPts val="400"/>
              </a:spcBef>
              <a:spcAft>
                <a:spcPts val="1000"/>
              </a:spcAft>
              <a:defRPr sz="1800">
                <a:latin typeface="Open Sans Light"/>
              </a:defRPr>
            </a:pPr>
            <a:r>
              <a:t>    // Inner Memento Class - nur Originator hat Zugriff</a:t>
            </a:r>
          </a:p>
          <a:p>
            <a:pPr>
              <a:spcBef>
                <a:spcPts val="400"/>
              </a:spcBef>
              <a:spcAft>
                <a:spcPts val="1000"/>
              </a:spcAft>
              <a:defRPr sz="1800">
                <a:latin typeface="Open Sans Light"/>
              </a:defRPr>
            </a:pPr>
            <a:r>
              <a:t>    public class ConfigurationMemento {</a:t>
            </a:r>
          </a:p>
          <a:p>
            <a:pPr>
              <a:spcBef>
                <a:spcPts val="400"/>
              </a:spcBef>
              <a:spcAft>
                <a:spcPts val="1000"/>
              </a:spcAft>
              <a:defRPr sz="1800">
                <a:latin typeface="Open Sans Light"/>
              </a:defRPr>
            </a:pPr>
            <a:r>
              <a:t>        private final String routingTable;</a:t>
            </a:r>
          </a:p>
          <a:p>
            <a:pPr>
              <a:spcBef>
                <a:spcPts val="400"/>
              </a:spcBef>
              <a:spcAft>
                <a:spcPts val="1000"/>
              </a:spcAft>
              <a:defRPr sz="1800">
                <a:latin typeface="Open Sans Light"/>
              </a:defRPr>
            </a:pPr>
            <a:r>
              <a:t>        private final Map&lt;String, String&gt; interfaceConfigs;</a:t>
            </a:r>
          </a:p>
          <a:p>
            <a:pPr>
              <a:spcBef>
                <a:spcPts val="400"/>
              </a:spcBef>
              <a:spcAft>
                <a:spcPts val="1000"/>
              </a:spcAft>
              <a:defRPr sz="1800">
                <a:latin typeface="Open Sans Light"/>
              </a:defRPr>
            </a:pPr>
            <a:r>
              <a:t>        private final List&lt;SecurityRule&gt; securityRules;</a:t>
            </a:r>
          </a:p>
          <a:p>
            <a:pPr>
              <a:spcBef>
                <a:spcPts val="400"/>
              </a:spcBef>
              <a:spcAft>
                <a:spcPts val="1000"/>
              </a:spcAft>
              <a:defRPr sz="1800">
                <a:latin typeface="Open Sans Light"/>
              </a:defRPr>
            </a:pPr>
            <a:r>
              <a:t>        private final long timestamp;</a:t>
            </a:r>
          </a:p>
          <a:p>
            <a:pPr>
              <a:spcBef>
                <a:spcPts val="400"/>
              </a:spcBef>
              <a:spcAft>
                <a:spcPts val="1000"/>
              </a:spcAft>
              <a:defRPr sz="1800">
                <a:latin typeface="Open Sans Light"/>
              </a:defRPr>
            </a:pPr>
            <a:r>
              <a:t>        </a:t>
            </a:r>
          </a:p>
          <a:p>
            <a:pPr>
              <a:spcBef>
                <a:spcPts val="400"/>
              </a:spcBef>
              <a:spcAft>
                <a:spcPts val="1000"/>
              </a:spcAft>
              <a:defRPr sz="1800">
                <a:latin typeface="Open Sans Light"/>
              </a:defRPr>
            </a:pPr>
            <a:r>
              <a:t>        private ConfigurationMemento() {</a:t>
            </a:r>
          </a:p>
          <a:p>
            <a:pPr>
              <a:spcBef>
                <a:spcPts val="400"/>
              </a:spcBef>
              <a:spcAft>
                <a:spcPts val="1000"/>
              </a:spcAft>
              <a:defRPr sz="1800">
                <a:latin typeface="Open Sans Light"/>
              </a:defRPr>
            </a:pPr>
            <a:r>
              <a:t>            this.routingTable = NetworkConfiguration.this.routingTable;</a:t>
            </a:r>
          </a:p>
          <a:p>
            <a:pPr>
              <a:spcBef>
                <a:spcPts val="400"/>
              </a:spcBef>
              <a:spcAft>
                <a:spcPts val="1000"/>
              </a:spcAft>
              <a:defRPr sz="1800">
                <a:latin typeface="Open Sans Light"/>
              </a:defRPr>
            </a:pPr>
            <a:r>
              <a:t>            this.interfaceConfigs = new HashMap&lt;&gt;(NetworkConfiguration.this.interfaceConfigs);</a:t>
            </a:r>
          </a:p>
          <a:p>
            <a:pPr>
              <a:spcBef>
                <a:spcPts val="400"/>
              </a:spcBef>
              <a:spcAft>
                <a:spcPts val="1000"/>
              </a:spcAft>
              <a:defRPr sz="1800">
                <a:latin typeface="Open Sans Light"/>
              </a:defRPr>
            </a:pPr>
            <a:r>
              <a:t>            this.securityRules = new ArrayList&lt;&gt;(NetworkConfiguration.this.securityRules);</a:t>
            </a:r>
          </a:p>
          <a:p>
            <a:pPr>
              <a:spcBef>
                <a:spcPts val="400"/>
              </a:spcBef>
              <a:spcAft>
                <a:spcPts val="1000"/>
              </a:spcAft>
              <a:defRPr sz="1800">
                <a:latin typeface="Open Sans Light"/>
              </a:defRPr>
            </a:pPr>
            <a:r>
              <a:t>            this.timestamp = System.currentTimeMillis();</a:t>
            </a:r>
          </a:p>
          <a:p>
            <a:pPr>
              <a:spcBef>
                <a:spcPts val="400"/>
              </a:spcBef>
              <a:spcAft>
                <a:spcPts val="1000"/>
              </a:spcAft>
              <a:defRPr sz="1800">
                <a:latin typeface="Open Sans Light"/>
              </a:defRPr>
            </a:pPr>
            <a:r>
              <a:t>        }</a:t>
            </a:r>
          </a:p>
          <a:p>
            <a:pPr>
              <a:spcBef>
                <a:spcPts val="400"/>
              </a:spcBef>
              <a:spcAft>
                <a:spcPts val="1000"/>
              </a:spcAft>
              <a:defRPr sz="1800">
                <a:latin typeface="Open Sans Light"/>
              </a:defRPr>
            </a:pPr>
            <a:r>
              <a:t>    }</a:t>
            </a:r>
          </a:p>
          <a:p>
            <a:pPr>
              <a:spcBef>
                <a:spcPts val="400"/>
              </a:spcBef>
              <a:spcAft>
                <a:spcPts val="1000"/>
              </a:spcAft>
              <a:defRPr sz="1800">
                <a:latin typeface="Open Sans Light"/>
              </a:defRPr>
            </a:pPr>
            <a:r>
              <a:t>    </a:t>
            </a:r>
          </a:p>
          <a:p>
            <a:pPr>
              <a:spcBef>
                <a:spcPts val="400"/>
              </a:spcBef>
              <a:spcAft>
                <a:spcPts val="1000"/>
              </a:spcAft>
              <a:defRPr sz="1800">
                <a:latin typeface="Open Sans Light"/>
              </a:defRPr>
            </a:pPr>
            <a:r>
              <a:t>    public ConfigurationMemento createSnapshot() {</a:t>
            </a:r>
          </a:p>
          <a:p>
            <a:pPr>
              <a:spcBef>
                <a:spcPts val="400"/>
              </a:spcBef>
              <a:spcAft>
                <a:spcPts val="1000"/>
              </a:spcAft>
              <a:defRPr sz="1800">
                <a:latin typeface="Open Sans Light"/>
              </a:defRPr>
            </a:pPr>
            <a:r>
              <a:t>        return new ConfigurationMemento();</a:t>
            </a:r>
          </a:p>
          <a:p>
            <a:pPr>
              <a:spcBef>
                <a:spcPts val="400"/>
              </a:spcBef>
              <a:spcAft>
                <a:spcPts val="1000"/>
              </a:spcAft>
              <a:defRPr sz="1800">
                <a:latin typeface="Open Sans Light"/>
              </a:defRPr>
            </a:pPr>
            <a:r>
              <a:t>    }</a:t>
            </a:r>
          </a:p>
          <a:p>
            <a:pPr>
              <a:spcBef>
                <a:spcPts val="400"/>
              </a:spcBef>
              <a:spcAft>
                <a:spcPts val="1000"/>
              </a:spcAft>
              <a:defRPr sz="1800">
                <a:latin typeface="Open Sans Light"/>
              </a:defRPr>
            </a:pPr>
            <a:r>
              <a:t>    </a:t>
            </a:r>
          </a:p>
          <a:p>
            <a:pPr>
              <a:spcBef>
                <a:spcPts val="400"/>
              </a:spcBef>
              <a:spcAft>
                <a:spcPts val="1000"/>
              </a:spcAft>
              <a:defRPr sz="1800">
                <a:latin typeface="Open Sans Light"/>
              </a:defRPr>
            </a:pPr>
            <a:r>
              <a:t>    public void restore(ConfigurationMemento memento) {</a:t>
            </a:r>
          </a:p>
          <a:p>
            <a:pPr>
              <a:spcBef>
                <a:spcPts val="400"/>
              </a:spcBef>
              <a:spcAft>
                <a:spcPts val="1000"/>
              </a:spcAft>
              <a:defRPr sz="1800">
                <a:latin typeface="Open Sans Light"/>
              </a:defRPr>
            </a:pPr>
            <a:r>
              <a:t>        this.routingTable = memento.routingTable;</a:t>
            </a:r>
          </a:p>
          <a:p>
            <a:pPr>
              <a:spcBef>
                <a:spcPts val="400"/>
              </a:spcBef>
              <a:spcAft>
                <a:spcPts val="1000"/>
              </a:spcAft>
              <a:defRPr sz="1800">
                <a:latin typeface="Open Sans Light"/>
              </a:defRPr>
            </a:pPr>
            <a:r>
              <a:t>        this.interfaceConfigs = new HashMap&lt;&gt;(memento.interfaceConfigs);</a:t>
            </a:r>
          </a:p>
          <a:p>
            <a:pPr>
              <a:spcBef>
                <a:spcPts val="400"/>
              </a:spcBef>
              <a:spcAft>
                <a:spcPts val="1000"/>
              </a:spcAft>
              <a:defRPr sz="1800">
                <a:latin typeface="Open Sans Light"/>
              </a:defRPr>
            </a:pPr>
            <a:r>
              <a:t>        this.securityRules = new ArrayList&lt;&gt;(memento.securityRules);</a:t>
            </a:r>
          </a:p>
          <a:p>
            <a:pPr>
              <a:spcBef>
                <a:spcPts val="400"/>
              </a:spcBef>
              <a:spcAft>
                <a:spcPts val="1000"/>
              </a:spcAft>
              <a:defRPr sz="1800">
                <a:latin typeface="Open Sans Light"/>
              </a:defRPr>
            </a:pPr>
            <a:r>
              <a:t>    }</a:t>
            </a:r>
          </a:p>
          <a:p>
            <a:pPr>
              <a:spcBef>
                <a:spcPts val="400"/>
              </a:spcBef>
              <a:spcAft>
                <a:spcPts val="1000"/>
              </a:spcAft>
              <a:defRPr sz="1800">
                <a:latin typeface="Open Sans Light"/>
              </a:defRPr>
            </a:pPr>
            <a:r>
              <a:t>}</a:t>
            </a:r>
          </a:p>
        </p:txBody>
      </p:sp>
    </p:spTree>
  </p:cSld>
  <p:clrMapOvr>
    <a:masterClrMapping/>
  </p:clrMapOvr>
</p:sld>
</file>

<file path=ppt/slides/slide9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rPr sz="3600" b="0">
                <a:solidFill>
                  <a:srgbClr val="444444"/>
                </a:solidFill>
                <a:latin typeface="Open Sans"/>
              </a:rPr>
              <a:t>Memento Pattern - Caretaker</a:t>
            </a:r>
          </a:p>
        </p:txBody>
      </p:sp>
      <p:sp>
        <p:nvSpPr>
          <p:cNvPr id="3" name="Subtitle 2"/>
          <p:cNvSpPr>
            <a:spLocks noGrp="1"/>
          </p:cNvSpPr>
          <p:nvPr>
            <p:ph type="subTitle"/>
          </p:nvPr>
        </p:nvSpPr>
        <p:spPr/>
        <p:txBody>
          <a:bodyPr anchor="t" tIns="152400" bIns="152400" lIns="152400" rIns="152400"/>
          <a:lstStyle/>
          <a:p/>
          <a:p>
            <a:pPr>
              <a:spcBef>
                <a:spcPts val="0"/>
              </a:spcBef>
              <a:spcAft>
                <a:spcPts val="1000"/>
              </a:spcAft>
              <a:defRPr sz="1800">
                <a:latin typeface="Open Sans Light"/>
              </a:defRPr>
            </a:pPr>
            <a:r>
              <a:t>```java</a:t>
            </a:r>
          </a:p>
          <a:p>
            <a:pPr>
              <a:spcBef>
                <a:spcPts val="400"/>
              </a:spcBef>
              <a:spcAft>
                <a:spcPts val="1000"/>
              </a:spcAft>
              <a:defRPr sz="1800">
                <a:latin typeface="Open Sans Light"/>
              </a:defRPr>
            </a:pPr>
            <a:r>
              <a:t>// Configuration Manager (Caretaker)</a:t>
            </a:r>
          </a:p>
          <a:p>
            <a:pPr>
              <a:spcBef>
                <a:spcPts val="400"/>
              </a:spcBef>
              <a:spcAft>
                <a:spcPts val="1000"/>
              </a:spcAft>
              <a:defRPr sz="1800">
                <a:latin typeface="Open Sans Light"/>
              </a:defRPr>
            </a:pPr>
            <a:r>
              <a:t>class NetworkConfigurationManager {</a:t>
            </a:r>
          </a:p>
          <a:p>
            <a:pPr>
              <a:spcBef>
                <a:spcPts val="400"/>
              </a:spcBef>
              <a:spcAft>
                <a:spcPts val="1000"/>
              </a:spcAft>
              <a:defRPr sz="1800">
                <a:latin typeface="Open Sans Light"/>
              </a:defRPr>
            </a:pPr>
            <a:r>
              <a:t>    private NetworkConfiguration config;</a:t>
            </a:r>
          </a:p>
          <a:p>
            <a:pPr>
              <a:spcBef>
                <a:spcPts val="400"/>
              </a:spcBef>
              <a:spcAft>
                <a:spcPts val="1000"/>
              </a:spcAft>
              <a:defRPr sz="1800">
                <a:latin typeface="Open Sans Light"/>
              </a:defRPr>
            </a:pPr>
            <a:r>
              <a:t>    private Stack&lt;NetworkConfiguration.ConfigurationMemento&gt; history;</a:t>
            </a:r>
          </a:p>
          <a:p>
            <a:pPr>
              <a:spcBef>
                <a:spcPts val="400"/>
              </a:spcBef>
              <a:spcAft>
                <a:spcPts val="1000"/>
              </a:spcAft>
              <a:defRPr sz="1800">
                <a:latin typeface="Open Sans Light"/>
              </a:defRPr>
            </a:pPr>
            <a:r>
              <a:t>    private final int maxHistorySize = 10;</a:t>
            </a:r>
          </a:p>
          <a:p>
            <a:pPr>
              <a:spcBef>
                <a:spcPts val="400"/>
              </a:spcBef>
              <a:spcAft>
                <a:spcPts val="1000"/>
              </a:spcAft>
              <a:defRPr sz="1800">
                <a:latin typeface="Open Sans Light"/>
              </a:defRPr>
            </a:pPr>
            <a:r>
              <a:t>    </a:t>
            </a:r>
          </a:p>
          <a:p>
            <a:pPr>
              <a:spcBef>
                <a:spcPts val="400"/>
              </a:spcBef>
              <a:spcAft>
                <a:spcPts val="1000"/>
              </a:spcAft>
              <a:defRPr sz="1800">
                <a:latin typeface="Open Sans Light"/>
              </a:defRPr>
            </a:pPr>
            <a:r>
              <a:t>    public NetworkConfigurationManager(NetworkConfiguration config) {</a:t>
            </a:r>
          </a:p>
          <a:p>
            <a:pPr>
              <a:spcBef>
                <a:spcPts val="400"/>
              </a:spcBef>
              <a:spcAft>
                <a:spcPts val="1000"/>
              </a:spcAft>
              <a:defRPr sz="1800">
                <a:latin typeface="Open Sans Light"/>
              </a:defRPr>
            </a:pPr>
            <a:r>
              <a:t>        this.config = config;</a:t>
            </a:r>
          </a:p>
          <a:p>
            <a:pPr>
              <a:spcBef>
                <a:spcPts val="400"/>
              </a:spcBef>
              <a:spcAft>
                <a:spcPts val="1000"/>
              </a:spcAft>
              <a:defRPr sz="1800">
                <a:latin typeface="Open Sans Light"/>
              </a:defRPr>
            </a:pPr>
            <a:r>
              <a:t>        this.history = new Stack&lt;&gt;();</a:t>
            </a:r>
          </a:p>
          <a:p>
            <a:pPr>
              <a:spcBef>
                <a:spcPts val="400"/>
              </a:spcBef>
              <a:spcAft>
                <a:spcPts val="1000"/>
              </a:spcAft>
              <a:defRPr sz="1800">
                <a:latin typeface="Open Sans Light"/>
              </a:defRPr>
            </a:pPr>
            <a:r>
              <a:t>    }</a:t>
            </a:r>
          </a:p>
          <a:p>
            <a:pPr>
              <a:spcBef>
                <a:spcPts val="400"/>
              </a:spcBef>
              <a:spcAft>
                <a:spcPts val="1000"/>
              </a:spcAft>
              <a:defRPr sz="1800">
                <a:latin typeface="Open Sans Light"/>
              </a:defRPr>
            </a:pPr>
            <a:r>
              <a:t>    </a:t>
            </a:r>
          </a:p>
          <a:p>
            <a:pPr>
              <a:spcBef>
                <a:spcPts val="400"/>
              </a:spcBef>
              <a:spcAft>
                <a:spcPts val="1000"/>
              </a:spcAft>
              <a:defRPr sz="1800">
                <a:latin typeface="Open Sans Light"/>
              </a:defRPr>
            </a:pPr>
            <a:r>
              <a:t>    public void backup() {</a:t>
            </a:r>
          </a:p>
          <a:p>
            <a:pPr>
              <a:spcBef>
                <a:spcPts val="400"/>
              </a:spcBef>
              <a:spcAft>
                <a:spcPts val="1000"/>
              </a:spcAft>
              <a:defRPr sz="1800">
                <a:latin typeface="Open Sans Light"/>
              </a:defRPr>
            </a:pPr>
            <a:r>
              <a:t>        if (history.size() &gt;= maxHistorySize) {</a:t>
            </a:r>
          </a:p>
          <a:p>
            <a:pPr>
              <a:spcBef>
                <a:spcPts val="400"/>
              </a:spcBef>
              <a:spcAft>
                <a:spcPts val="1000"/>
              </a:spcAft>
              <a:defRPr sz="1800">
                <a:latin typeface="Open Sans Light"/>
              </a:defRPr>
            </a:pPr>
            <a:r>
              <a:t>            // Remove oldest snapshot</a:t>
            </a:r>
          </a:p>
          <a:p>
            <a:pPr>
              <a:spcBef>
                <a:spcPts val="400"/>
              </a:spcBef>
              <a:spcAft>
                <a:spcPts val="1000"/>
              </a:spcAft>
              <a:defRPr sz="1800">
                <a:latin typeface="Open Sans Light"/>
              </a:defRPr>
            </a:pPr>
            <a:r>
              <a:t>            history.remove(0);</a:t>
            </a:r>
          </a:p>
          <a:p>
            <a:pPr>
              <a:spcBef>
                <a:spcPts val="400"/>
              </a:spcBef>
              <a:spcAft>
                <a:spcPts val="1000"/>
              </a:spcAft>
              <a:defRPr sz="1800">
                <a:latin typeface="Open Sans Light"/>
              </a:defRPr>
            </a:pPr>
            <a:r>
              <a:t>        }</a:t>
            </a:r>
          </a:p>
          <a:p>
            <a:pPr>
              <a:spcBef>
                <a:spcPts val="400"/>
              </a:spcBef>
              <a:spcAft>
                <a:spcPts val="1000"/>
              </a:spcAft>
              <a:defRPr sz="1800">
                <a:latin typeface="Open Sans Light"/>
              </a:defRPr>
            </a:pPr>
            <a:r>
              <a:t>        history.push(config.createSnapshot());</a:t>
            </a:r>
          </a:p>
          <a:p>
            <a:pPr>
              <a:spcBef>
                <a:spcPts val="400"/>
              </a:spcBef>
              <a:spcAft>
                <a:spcPts val="1000"/>
              </a:spcAft>
              <a:defRPr sz="1800">
                <a:latin typeface="Open Sans Light"/>
              </a:defRPr>
            </a:pPr>
            <a:r>
              <a:t>        System.out.println("Configuration backed up");</a:t>
            </a:r>
          </a:p>
          <a:p>
            <a:pPr>
              <a:spcBef>
                <a:spcPts val="400"/>
              </a:spcBef>
              <a:spcAft>
                <a:spcPts val="1000"/>
              </a:spcAft>
              <a:defRPr sz="1800">
                <a:latin typeface="Open Sans Light"/>
              </a:defRPr>
            </a:pPr>
            <a:r>
              <a:t>    }</a:t>
            </a:r>
          </a:p>
          <a:p>
            <a:pPr>
              <a:spcBef>
                <a:spcPts val="400"/>
              </a:spcBef>
              <a:spcAft>
                <a:spcPts val="1000"/>
              </a:spcAft>
              <a:defRPr sz="1800">
                <a:latin typeface="Open Sans Light"/>
              </a:defRPr>
            </a:pPr>
            <a:r>
              <a:t>    </a:t>
            </a:r>
          </a:p>
          <a:p>
            <a:pPr>
              <a:spcBef>
                <a:spcPts val="400"/>
              </a:spcBef>
              <a:spcAft>
                <a:spcPts val="1000"/>
              </a:spcAft>
              <a:defRPr sz="1800">
                <a:latin typeface="Open Sans Light"/>
              </a:defRPr>
            </a:pPr>
            <a:r>
              <a:t>    public void rollback() {</a:t>
            </a:r>
          </a:p>
          <a:p>
            <a:pPr>
              <a:spcBef>
                <a:spcPts val="400"/>
              </a:spcBef>
              <a:spcAft>
                <a:spcPts val="1000"/>
              </a:spcAft>
              <a:defRPr sz="1800">
                <a:latin typeface="Open Sans Light"/>
              </a:defRPr>
            </a:pPr>
            <a:r>
              <a:t>        if (!history.isEmpty()) {</a:t>
            </a:r>
          </a:p>
          <a:p>
            <a:pPr>
              <a:spcBef>
                <a:spcPts val="400"/>
              </a:spcBef>
              <a:spcAft>
                <a:spcPts val="1000"/>
              </a:spcAft>
              <a:defRPr sz="1800">
                <a:latin typeface="Open Sans Light"/>
              </a:defRPr>
            </a:pPr>
            <a:r>
              <a:t>            NetworkConfiguration.ConfigurationMemento memento = history.pop();</a:t>
            </a:r>
          </a:p>
          <a:p>
            <a:pPr>
              <a:spcBef>
                <a:spcPts val="400"/>
              </a:spcBef>
              <a:spcAft>
                <a:spcPts val="1000"/>
              </a:spcAft>
              <a:defRPr sz="1800">
                <a:latin typeface="Open Sans Light"/>
              </a:defRPr>
            </a:pPr>
            <a:r>
              <a:t>            config.restore(memento);</a:t>
            </a:r>
          </a:p>
          <a:p>
            <a:pPr>
              <a:spcBef>
                <a:spcPts val="400"/>
              </a:spcBef>
              <a:spcAft>
                <a:spcPts val="1000"/>
              </a:spcAft>
              <a:defRPr sz="1800">
                <a:latin typeface="Open Sans Light"/>
              </a:defRPr>
            </a:pPr>
            <a:r>
              <a:t>            System.out.println("Configuration rolled back");</a:t>
            </a:r>
          </a:p>
          <a:p>
            <a:pPr>
              <a:spcBef>
                <a:spcPts val="400"/>
              </a:spcBef>
              <a:spcAft>
                <a:spcPts val="1000"/>
              </a:spcAft>
              <a:defRPr sz="1800">
                <a:latin typeface="Open Sans Light"/>
              </a:defRPr>
            </a:pPr>
            <a:r>
              <a:t>        }</a:t>
            </a:r>
          </a:p>
          <a:p>
            <a:pPr>
              <a:spcBef>
                <a:spcPts val="400"/>
              </a:spcBef>
              <a:spcAft>
                <a:spcPts val="1000"/>
              </a:spcAft>
              <a:defRPr sz="1800">
                <a:latin typeface="Open Sans Light"/>
              </a:defRPr>
            </a:pPr>
            <a:r>
              <a:t>    }</a:t>
            </a:r>
          </a:p>
          <a:p>
            <a:pPr>
              <a:spcBef>
                <a:spcPts val="400"/>
              </a:spcBef>
              <a:spcAft>
                <a:spcPts val="1000"/>
              </a:spcAft>
              <a:defRPr sz="1800">
                <a:latin typeface="Open Sans Light"/>
              </a:defRPr>
            </a:pPr>
            <a:r>
              <a:t>    </a:t>
            </a:r>
          </a:p>
          <a:p>
            <a:pPr>
              <a:spcBef>
                <a:spcPts val="400"/>
              </a:spcBef>
              <a:spcAft>
                <a:spcPts val="1000"/>
              </a:spcAft>
              <a:defRPr sz="1800">
                <a:latin typeface="Open Sans Light"/>
              </a:defRPr>
            </a:pPr>
            <a:r>
              <a:t>    public void performSafeConfigChange(Runnable configChange) {</a:t>
            </a:r>
          </a:p>
          <a:p>
            <a:pPr>
              <a:spcBef>
                <a:spcPts val="400"/>
              </a:spcBef>
              <a:spcAft>
                <a:spcPts val="1000"/>
              </a:spcAft>
              <a:defRPr sz="1800">
                <a:latin typeface="Open Sans Light"/>
              </a:defRPr>
            </a:pPr>
            <a:r>
              <a:t>        backup();  // Create backup before change</a:t>
            </a:r>
          </a:p>
          <a:p>
            <a:pPr>
              <a:spcBef>
                <a:spcPts val="400"/>
              </a:spcBef>
              <a:spcAft>
                <a:spcPts val="1000"/>
              </a:spcAft>
              <a:defRPr sz="1800">
                <a:latin typeface="Open Sans Light"/>
              </a:defRPr>
            </a:pPr>
            <a:r>
              <a:t>        try {</a:t>
            </a:r>
          </a:p>
          <a:p>
            <a:pPr>
              <a:spcBef>
                <a:spcPts val="400"/>
              </a:spcBef>
              <a:spcAft>
                <a:spcPts val="1000"/>
              </a:spcAft>
              <a:defRPr sz="1800">
                <a:latin typeface="Open Sans Light"/>
              </a:defRPr>
            </a:pPr>
            <a:r>
              <a:t>            configChange.run();</a:t>
            </a:r>
          </a:p>
          <a:p>
            <a:pPr>
              <a:spcBef>
                <a:spcPts val="400"/>
              </a:spcBef>
              <a:spcAft>
                <a:spcPts val="1000"/>
              </a:spcAft>
              <a:defRPr sz="1800">
                <a:latin typeface="Open Sans Light"/>
              </a:defRPr>
            </a:pPr>
            <a:r>
              <a:t>        } catch (Exception e) {</a:t>
            </a:r>
          </a:p>
          <a:p>
            <a:pPr>
              <a:spcBef>
                <a:spcPts val="400"/>
              </a:spcBef>
              <a:spcAft>
                <a:spcPts val="1000"/>
              </a:spcAft>
              <a:defRPr sz="1800">
                <a:latin typeface="Open Sans Light"/>
              </a:defRPr>
            </a:pPr>
            <a:r>
              <a:t>            rollback();  // Automatic rollback on error</a:t>
            </a:r>
          </a:p>
          <a:p>
            <a:pPr>
              <a:spcBef>
                <a:spcPts val="400"/>
              </a:spcBef>
              <a:spcAft>
                <a:spcPts val="1000"/>
              </a:spcAft>
              <a:defRPr sz="1800">
                <a:latin typeface="Open Sans Light"/>
              </a:defRPr>
            </a:pPr>
            <a:r>
              <a:t>            throw e;</a:t>
            </a:r>
          </a:p>
          <a:p>
            <a:pPr>
              <a:spcBef>
                <a:spcPts val="400"/>
              </a:spcBef>
              <a:spcAft>
                <a:spcPts val="1000"/>
              </a:spcAft>
              <a:defRPr sz="1800">
                <a:latin typeface="Open Sans Light"/>
              </a:defRPr>
            </a:pPr>
            <a:r>
              <a:t>        }</a:t>
            </a:r>
          </a:p>
          <a:p>
            <a:pPr>
              <a:spcBef>
                <a:spcPts val="400"/>
              </a:spcBef>
              <a:spcAft>
                <a:spcPts val="1000"/>
              </a:spcAft>
              <a:defRPr sz="1800">
                <a:latin typeface="Open Sans Light"/>
              </a:defRPr>
            </a:pPr>
            <a:r>
              <a:t>    }</a:t>
            </a:r>
          </a:p>
          <a:p>
            <a:pPr>
              <a:spcBef>
                <a:spcPts val="400"/>
              </a:spcBef>
              <a:spcAft>
                <a:spcPts val="1000"/>
              </a:spcAft>
              <a:defRPr sz="1800">
                <a:latin typeface="Open Sans Light"/>
              </a:defRPr>
            </a:pPr>
            <a:r>
              <a:t>}</a:t>
            </a:r>
          </a:p>
        </p:txBody>
      </p:sp>
    </p:spTree>
  </p:cSld>
  <p:clrMapOvr>
    <a:masterClrMapping/>
  </p:clrMapOvr>
</p:sld>
</file>

<file path=ppt/slides/slide9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rPr sz="3600" b="0">
                <a:solidFill>
                  <a:srgbClr val="444444"/>
                </a:solidFill>
                <a:latin typeface="Open Sans"/>
              </a:rPr>
              <a:t>Memento Pattern - Caretaker</a:t>
            </a:r>
          </a:p>
        </p:txBody>
      </p:sp>
      <p:sp>
        <p:nvSpPr>
          <p:cNvPr id="3" name="Subtitle 2"/>
          <p:cNvSpPr>
            <a:spLocks noGrp="1"/>
          </p:cNvSpPr>
          <p:nvPr>
            <p:ph type="subTitle"/>
          </p:nvPr>
        </p:nvSpPr>
        <p:spPr/>
        <p:txBody>
          <a:bodyPr anchor="t" tIns="152400" bIns="152400" lIns="152400" rIns="152400"/>
          <a:lstStyle/>
          <a:p/>
          <a:p>
            <a:pPr>
              <a:spcBef>
                <a:spcPts val="0"/>
              </a:spcBef>
              <a:spcAft>
                <a:spcPts val="1000"/>
              </a:spcAft>
              <a:defRPr sz="1800">
                <a:latin typeface="Open Sans Light"/>
              </a:defRPr>
            </a:pPr>
            <a:r>
              <a:t>```java</a:t>
            </a:r>
          </a:p>
          <a:p>
            <a:pPr>
              <a:spcBef>
                <a:spcPts val="400"/>
              </a:spcBef>
              <a:spcAft>
                <a:spcPts val="1000"/>
              </a:spcAft>
              <a:defRPr sz="1800">
                <a:latin typeface="Open Sans Light"/>
              </a:defRPr>
            </a:pPr>
            <a:r>
              <a:t>// Configuration Manager (Caretaker)</a:t>
            </a:r>
          </a:p>
          <a:p>
            <a:pPr>
              <a:spcBef>
                <a:spcPts val="400"/>
              </a:spcBef>
              <a:spcAft>
                <a:spcPts val="1000"/>
              </a:spcAft>
              <a:defRPr sz="1800">
                <a:latin typeface="Open Sans Light"/>
              </a:defRPr>
            </a:pPr>
            <a:r>
              <a:t>class NetworkConfigurationManager {</a:t>
            </a:r>
          </a:p>
          <a:p>
            <a:pPr>
              <a:spcBef>
                <a:spcPts val="400"/>
              </a:spcBef>
              <a:spcAft>
                <a:spcPts val="1000"/>
              </a:spcAft>
              <a:defRPr sz="1800">
                <a:latin typeface="Open Sans Light"/>
              </a:defRPr>
            </a:pPr>
            <a:r>
              <a:t>    private NetworkConfiguration config;</a:t>
            </a:r>
          </a:p>
          <a:p>
            <a:pPr>
              <a:spcBef>
                <a:spcPts val="400"/>
              </a:spcBef>
              <a:spcAft>
                <a:spcPts val="1000"/>
              </a:spcAft>
              <a:defRPr sz="1800">
                <a:latin typeface="Open Sans Light"/>
              </a:defRPr>
            </a:pPr>
            <a:r>
              <a:t>    private Stack&lt;NetworkConfiguration.ConfigurationMemento&gt; history;</a:t>
            </a:r>
          </a:p>
          <a:p>
            <a:pPr>
              <a:spcBef>
                <a:spcPts val="400"/>
              </a:spcBef>
              <a:spcAft>
                <a:spcPts val="1000"/>
              </a:spcAft>
              <a:defRPr sz="1800">
                <a:latin typeface="Open Sans Light"/>
              </a:defRPr>
            </a:pPr>
            <a:r>
              <a:t>    private final int maxHistorySize = 10;</a:t>
            </a:r>
          </a:p>
          <a:p>
            <a:pPr>
              <a:spcBef>
                <a:spcPts val="400"/>
              </a:spcBef>
              <a:spcAft>
                <a:spcPts val="1000"/>
              </a:spcAft>
              <a:defRPr sz="1800">
                <a:latin typeface="Open Sans Light"/>
              </a:defRPr>
            </a:pPr>
            <a:r>
              <a:t>    </a:t>
            </a:r>
          </a:p>
          <a:p>
            <a:pPr>
              <a:spcBef>
                <a:spcPts val="400"/>
              </a:spcBef>
              <a:spcAft>
                <a:spcPts val="1000"/>
              </a:spcAft>
              <a:defRPr sz="1800">
                <a:latin typeface="Open Sans Light"/>
              </a:defRPr>
            </a:pPr>
            <a:r>
              <a:t>    public NetworkConfigurationManager(NetworkConfiguration config) {</a:t>
            </a:r>
          </a:p>
          <a:p>
            <a:pPr>
              <a:spcBef>
                <a:spcPts val="400"/>
              </a:spcBef>
              <a:spcAft>
                <a:spcPts val="1000"/>
              </a:spcAft>
              <a:defRPr sz="1800">
                <a:latin typeface="Open Sans Light"/>
              </a:defRPr>
            </a:pPr>
            <a:r>
              <a:t>        this.config = config;</a:t>
            </a:r>
          </a:p>
          <a:p>
            <a:pPr>
              <a:spcBef>
                <a:spcPts val="400"/>
              </a:spcBef>
              <a:spcAft>
                <a:spcPts val="1000"/>
              </a:spcAft>
              <a:defRPr sz="1800">
                <a:latin typeface="Open Sans Light"/>
              </a:defRPr>
            </a:pPr>
            <a:r>
              <a:t>        this.history = new Stack&lt;&gt;();</a:t>
            </a:r>
          </a:p>
          <a:p>
            <a:pPr>
              <a:spcBef>
                <a:spcPts val="400"/>
              </a:spcBef>
              <a:spcAft>
                <a:spcPts val="1000"/>
              </a:spcAft>
              <a:defRPr sz="1800">
                <a:latin typeface="Open Sans Light"/>
              </a:defRPr>
            </a:pPr>
            <a:r>
              <a:t>    }</a:t>
            </a:r>
          </a:p>
          <a:p>
            <a:pPr>
              <a:spcBef>
                <a:spcPts val="400"/>
              </a:spcBef>
              <a:spcAft>
                <a:spcPts val="1000"/>
              </a:spcAft>
              <a:defRPr sz="1800">
                <a:latin typeface="Open Sans Light"/>
              </a:defRPr>
            </a:pPr>
            <a:r>
              <a:t>    </a:t>
            </a:r>
          </a:p>
          <a:p>
            <a:pPr>
              <a:spcBef>
                <a:spcPts val="400"/>
              </a:spcBef>
              <a:spcAft>
                <a:spcPts val="1000"/>
              </a:spcAft>
              <a:defRPr sz="1800">
                <a:latin typeface="Open Sans Light"/>
              </a:defRPr>
            </a:pPr>
            <a:r>
              <a:t>    public void backup() {</a:t>
            </a:r>
          </a:p>
          <a:p>
            <a:pPr>
              <a:spcBef>
                <a:spcPts val="400"/>
              </a:spcBef>
              <a:spcAft>
                <a:spcPts val="1000"/>
              </a:spcAft>
              <a:defRPr sz="1800">
                <a:latin typeface="Open Sans Light"/>
              </a:defRPr>
            </a:pPr>
            <a:r>
              <a:t>        if (history.size() &gt;= maxHistorySize) {</a:t>
            </a:r>
          </a:p>
          <a:p>
            <a:pPr>
              <a:spcBef>
                <a:spcPts val="400"/>
              </a:spcBef>
              <a:spcAft>
                <a:spcPts val="1000"/>
              </a:spcAft>
              <a:defRPr sz="1800">
                <a:latin typeface="Open Sans Light"/>
              </a:defRPr>
            </a:pPr>
            <a:r>
              <a:t>            // Remove oldest snapshot</a:t>
            </a:r>
          </a:p>
          <a:p>
            <a:pPr>
              <a:spcBef>
                <a:spcPts val="400"/>
              </a:spcBef>
              <a:spcAft>
                <a:spcPts val="1000"/>
              </a:spcAft>
              <a:defRPr sz="1800">
                <a:latin typeface="Open Sans Light"/>
              </a:defRPr>
            </a:pPr>
            <a:r>
              <a:t>            history.remove(0);</a:t>
            </a:r>
          </a:p>
          <a:p>
            <a:pPr>
              <a:spcBef>
                <a:spcPts val="400"/>
              </a:spcBef>
              <a:spcAft>
                <a:spcPts val="1000"/>
              </a:spcAft>
              <a:defRPr sz="1800">
                <a:latin typeface="Open Sans Light"/>
              </a:defRPr>
            </a:pPr>
            <a:r>
              <a:t>        }</a:t>
            </a:r>
          </a:p>
          <a:p>
            <a:pPr>
              <a:spcBef>
                <a:spcPts val="400"/>
              </a:spcBef>
              <a:spcAft>
                <a:spcPts val="1000"/>
              </a:spcAft>
              <a:defRPr sz="1800">
                <a:latin typeface="Open Sans Light"/>
              </a:defRPr>
            </a:pPr>
            <a:r>
              <a:t>        history.push(config.createSnapshot());</a:t>
            </a:r>
          </a:p>
          <a:p>
            <a:pPr>
              <a:spcBef>
                <a:spcPts val="400"/>
              </a:spcBef>
              <a:spcAft>
                <a:spcPts val="1000"/>
              </a:spcAft>
              <a:defRPr sz="1800">
                <a:latin typeface="Open Sans Light"/>
              </a:defRPr>
            </a:pPr>
            <a:r>
              <a:t>        System.out.println("Configuration backed up");</a:t>
            </a:r>
          </a:p>
          <a:p>
            <a:pPr>
              <a:spcBef>
                <a:spcPts val="400"/>
              </a:spcBef>
              <a:spcAft>
                <a:spcPts val="1000"/>
              </a:spcAft>
              <a:defRPr sz="1800">
                <a:latin typeface="Open Sans Light"/>
              </a:defRPr>
            </a:pPr>
            <a:r>
              <a:t>    }</a:t>
            </a:r>
          </a:p>
          <a:p>
            <a:pPr>
              <a:spcBef>
                <a:spcPts val="400"/>
              </a:spcBef>
              <a:spcAft>
                <a:spcPts val="1000"/>
              </a:spcAft>
              <a:defRPr sz="1800">
                <a:latin typeface="Open Sans Light"/>
              </a:defRPr>
            </a:pPr>
            <a:r>
              <a:t>    </a:t>
            </a:r>
          </a:p>
          <a:p>
            <a:pPr>
              <a:spcBef>
                <a:spcPts val="400"/>
              </a:spcBef>
              <a:spcAft>
                <a:spcPts val="1000"/>
              </a:spcAft>
              <a:defRPr sz="1800">
                <a:latin typeface="Open Sans Light"/>
              </a:defRPr>
            </a:pPr>
            <a:r>
              <a:t>    public void rollback() {</a:t>
            </a:r>
          </a:p>
          <a:p>
            <a:pPr>
              <a:spcBef>
                <a:spcPts val="400"/>
              </a:spcBef>
              <a:spcAft>
                <a:spcPts val="1000"/>
              </a:spcAft>
              <a:defRPr sz="1800">
                <a:latin typeface="Open Sans Light"/>
              </a:defRPr>
            </a:pPr>
            <a:r>
              <a:t>        if (!history.isEmpty()) {</a:t>
            </a:r>
          </a:p>
          <a:p>
            <a:pPr>
              <a:spcBef>
                <a:spcPts val="400"/>
              </a:spcBef>
              <a:spcAft>
                <a:spcPts val="1000"/>
              </a:spcAft>
              <a:defRPr sz="1800">
                <a:latin typeface="Open Sans Light"/>
              </a:defRPr>
            </a:pPr>
            <a:r>
              <a:t>            NetworkConfiguration.ConfigurationMemento memento = history.pop();</a:t>
            </a:r>
          </a:p>
          <a:p>
            <a:pPr>
              <a:spcBef>
                <a:spcPts val="400"/>
              </a:spcBef>
              <a:spcAft>
                <a:spcPts val="1000"/>
              </a:spcAft>
              <a:defRPr sz="1800">
                <a:latin typeface="Open Sans Light"/>
              </a:defRPr>
            </a:pPr>
            <a:r>
              <a:t>            config.restore(memento);</a:t>
            </a:r>
          </a:p>
          <a:p>
            <a:pPr>
              <a:spcBef>
                <a:spcPts val="400"/>
              </a:spcBef>
              <a:spcAft>
                <a:spcPts val="1000"/>
              </a:spcAft>
              <a:defRPr sz="1800">
                <a:latin typeface="Open Sans Light"/>
              </a:defRPr>
            </a:pPr>
            <a:r>
              <a:t>            System.out.println("Configuration rolled back");</a:t>
            </a:r>
          </a:p>
          <a:p>
            <a:pPr>
              <a:spcBef>
                <a:spcPts val="400"/>
              </a:spcBef>
              <a:spcAft>
                <a:spcPts val="1000"/>
              </a:spcAft>
              <a:defRPr sz="1800">
                <a:latin typeface="Open Sans Light"/>
              </a:defRPr>
            </a:pPr>
            <a:r>
              <a:t>        }</a:t>
            </a:r>
          </a:p>
          <a:p>
            <a:pPr>
              <a:spcBef>
                <a:spcPts val="400"/>
              </a:spcBef>
              <a:spcAft>
                <a:spcPts val="1000"/>
              </a:spcAft>
              <a:defRPr sz="1800">
                <a:latin typeface="Open Sans Light"/>
              </a:defRPr>
            </a:pPr>
            <a:r>
              <a:t>    }</a:t>
            </a:r>
          </a:p>
          <a:p>
            <a:pPr>
              <a:spcBef>
                <a:spcPts val="400"/>
              </a:spcBef>
              <a:spcAft>
                <a:spcPts val="1000"/>
              </a:spcAft>
              <a:defRPr sz="1800">
                <a:latin typeface="Open Sans Light"/>
              </a:defRPr>
            </a:pPr>
            <a:r>
              <a:t>    </a:t>
            </a:r>
          </a:p>
          <a:p>
            <a:pPr>
              <a:spcBef>
                <a:spcPts val="400"/>
              </a:spcBef>
              <a:spcAft>
                <a:spcPts val="1000"/>
              </a:spcAft>
              <a:defRPr sz="1800">
                <a:latin typeface="Open Sans Light"/>
              </a:defRPr>
            </a:pPr>
            <a:r>
              <a:t>    public void performSafeConfigChange(Runnable configChange) {</a:t>
            </a:r>
          </a:p>
          <a:p>
            <a:pPr>
              <a:spcBef>
                <a:spcPts val="400"/>
              </a:spcBef>
              <a:spcAft>
                <a:spcPts val="1000"/>
              </a:spcAft>
              <a:defRPr sz="1800">
                <a:latin typeface="Open Sans Light"/>
              </a:defRPr>
            </a:pPr>
            <a:r>
              <a:t>        backup();  // Create backup before change</a:t>
            </a:r>
          </a:p>
          <a:p>
            <a:pPr>
              <a:spcBef>
                <a:spcPts val="400"/>
              </a:spcBef>
              <a:spcAft>
                <a:spcPts val="1000"/>
              </a:spcAft>
              <a:defRPr sz="1800">
                <a:latin typeface="Open Sans Light"/>
              </a:defRPr>
            </a:pPr>
            <a:r>
              <a:t>        try {</a:t>
            </a:r>
          </a:p>
          <a:p>
            <a:pPr>
              <a:spcBef>
                <a:spcPts val="400"/>
              </a:spcBef>
              <a:spcAft>
                <a:spcPts val="1000"/>
              </a:spcAft>
              <a:defRPr sz="1800">
                <a:latin typeface="Open Sans Light"/>
              </a:defRPr>
            </a:pPr>
            <a:r>
              <a:t>            configChange.run();</a:t>
            </a:r>
          </a:p>
          <a:p>
            <a:pPr>
              <a:spcBef>
                <a:spcPts val="400"/>
              </a:spcBef>
              <a:spcAft>
                <a:spcPts val="1000"/>
              </a:spcAft>
              <a:defRPr sz="1800">
                <a:latin typeface="Open Sans Light"/>
              </a:defRPr>
            </a:pPr>
            <a:r>
              <a:t>        } catch (Exception e) {</a:t>
            </a:r>
          </a:p>
          <a:p>
            <a:pPr>
              <a:spcBef>
                <a:spcPts val="400"/>
              </a:spcBef>
              <a:spcAft>
                <a:spcPts val="1000"/>
              </a:spcAft>
              <a:defRPr sz="1800">
                <a:latin typeface="Open Sans Light"/>
              </a:defRPr>
            </a:pPr>
            <a:r>
              <a:t>            rollback();  // Automatic rollback on error</a:t>
            </a:r>
          </a:p>
          <a:p>
            <a:pPr>
              <a:spcBef>
                <a:spcPts val="400"/>
              </a:spcBef>
              <a:spcAft>
                <a:spcPts val="1000"/>
              </a:spcAft>
              <a:defRPr sz="1800">
                <a:latin typeface="Open Sans Light"/>
              </a:defRPr>
            </a:pPr>
            <a:r>
              <a:t>            throw e;</a:t>
            </a:r>
          </a:p>
          <a:p>
            <a:pPr>
              <a:spcBef>
                <a:spcPts val="400"/>
              </a:spcBef>
              <a:spcAft>
                <a:spcPts val="1000"/>
              </a:spcAft>
              <a:defRPr sz="1800">
                <a:latin typeface="Open Sans Light"/>
              </a:defRPr>
            </a:pPr>
            <a:r>
              <a:t>        }</a:t>
            </a:r>
          </a:p>
          <a:p>
            <a:pPr>
              <a:spcBef>
                <a:spcPts val="400"/>
              </a:spcBef>
              <a:spcAft>
                <a:spcPts val="1000"/>
              </a:spcAft>
              <a:defRPr sz="1800">
                <a:latin typeface="Open Sans Light"/>
              </a:defRPr>
            </a:pPr>
            <a:r>
              <a:t>    }</a:t>
            </a:r>
          </a:p>
          <a:p>
            <a:pPr>
              <a:spcBef>
                <a:spcPts val="400"/>
              </a:spcBef>
              <a:spcAft>
                <a:spcPts val="1000"/>
              </a:spcAft>
              <a:defRPr sz="1800">
                <a:latin typeface="Open Sans Light"/>
              </a:defRPr>
            </a:pPr>
            <a:r>
              <a:t>}</a:t>
            </a:r>
          </a:p>
        </p:txBody>
      </p:sp>
    </p:spTree>
  </p:cSld>
  <p:clrMapOvr>
    <a:masterClrMapping/>
  </p:clrMapOvr>
</p:sld>
</file>

<file path=ppt/slides/slide9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rPr sz="3600" b="0">
                <a:solidFill>
                  <a:srgbClr val="444444"/>
                </a:solidFill>
                <a:latin typeface="Open Sans"/>
              </a:rPr>
              <a:t>Observer Pattern - Problem</a:t>
            </a:r>
          </a:p>
        </p:txBody>
      </p:sp>
      <p:sp>
        <p:nvSpPr>
          <p:cNvPr id="3" name="Subtitle 2"/>
          <p:cNvSpPr>
            <a:spLocks noGrp="1"/>
          </p:cNvSpPr>
          <p:nvPr>
            <p:ph type="subTitle"/>
          </p:nvPr>
        </p:nvSpPr>
        <p:spPr/>
        <p:txBody>
          <a:bodyPr anchor="t" tIns="152400" bIns="152400" lIns="152400" rIns="152400"/>
          <a:lstStyle/>
          <a:p/>
          <a:p>
            <a:pPr>
              <a:spcBef>
                <a:spcPts val="0"/>
              </a:spcBef>
              <a:spcAft>
                <a:spcPts val="1000"/>
              </a:spcAft>
              <a:defRPr sz="1800">
                <a:latin typeface="Open Sans Light"/>
              </a:defRPr>
            </a:pPr>
            <a:r>
              <a:t>• Problem: Benachrichtigung über Zustandsänderungen</a:t>
            </a:r>
          </a:p>
          <a:p>
            <a:pPr>
              <a:spcBef>
                <a:spcPts val="400"/>
              </a:spcBef>
              <a:spcAft>
                <a:spcPts val="1000"/>
              </a:spcAft>
              <a:defRPr sz="1800">
                <a:latin typeface="Open Sans Light"/>
              </a:defRPr>
            </a:pPr>
            <a:r>
              <a:t>• Beispiele:</a:t>
            </a:r>
          </a:p>
          <a:p>
            <a:pPr>
              <a:spcBef>
                <a:spcPts val="400"/>
              </a:spcBef>
              <a:spcAft>
                <a:spcPts val="1000"/>
              </a:spcAft>
              <a:defRPr sz="1800">
                <a:latin typeface="Open Sans Light"/>
              </a:defRPr>
            </a:pPr>
            <a:r>
              <a:t>  - Network Monitoring Dashboard</a:t>
            </a:r>
          </a:p>
          <a:p>
            <a:pPr>
              <a:spcBef>
                <a:spcPts val="400"/>
              </a:spcBef>
              <a:spcAft>
                <a:spcPts val="1000"/>
              </a:spcAft>
              <a:defRPr sz="1800">
                <a:latin typeface="Open Sans Light"/>
              </a:defRPr>
            </a:pPr>
            <a:r>
              <a:t>  - Service Status Updates</a:t>
            </a:r>
          </a:p>
          <a:p>
            <a:pPr>
              <a:spcBef>
                <a:spcPts val="400"/>
              </a:spcBef>
              <a:spcAft>
                <a:spcPts val="1000"/>
              </a:spcAft>
              <a:defRPr sz="1800">
                <a:latin typeface="Open Sans Light"/>
              </a:defRPr>
            </a:pPr>
            <a:r>
              <a:t>  - Configuration Change Notifications</a:t>
            </a:r>
          </a:p>
          <a:p>
            <a:pPr>
              <a:spcBef>
                <a:spcPts val="400"/>
              </a:spcBef>
              <a:spcAft>
                <a:spcPts val="1000"/>
              </a:spcAft>
              <a:defRPr sz="1800">
                <a:latin typeface="Open Sans Light"/>
              </a:defRPr>
            </a:pPr>
            <a:r>
              <a:t>• Herausforderungen:</a:t>
            </a:r>
          </a:p>
          <a:p>
            <a:pPr>
              <a:spcBef>
                <a:spcPts val="400"/>
              </a:spcBef>
              <a:spcAft>
                <a:spcPts val="1000"/>
              </a:spcAft>
              <a:defRPr sz="1800">
                <a:latin typeface="Open Sans Light"/>
              </a:defRPr>
            </a:pPr>
            <a:r>
              <a:t>  - Subject kennt alle Observer</a:t>
            </a:r>
          </a:p>
          <a:p>
            <a:pPr>
              <a:spcBef>
                <a:spcPts val="400"/>
              </a:spcBef>
              <a:spcAft>
                <a:spcPts val="1000"/>
              </a:spcAft>
              <a:defRPr sz="1800">
                <a:latin typeface="Open Sans Light"/>
              </a:defRPr>
            </a:pPr>
            <a:r>
              <a:t>  - Tight Coupling Subject ↔ Observer</a:t>
            </a:r>
          </a:p>
          <a:p>
            <a:pPr>
              <a:spcBef>
                <a:spcPts val="400"/>
              </a:spcBef>
              <a:spcAft>
                <a:spcPts val="1000"/>
              </a:spcAft>
              <a:defRPr sz="1800">
                <a:latin typeface="Open Sans Light"/>
              </a:defRPr>
            </a:pPr>
            <a:r>
              <a:t>  - Synchrone Notification kann langsam sein</a:t>
            </a:r>
          </a:p>
          <a:p>
            <a:pPr>
              <a:spcBef>
                <a:spcPts val="400"/>
              </a:spcBef>
              <a:spcAft>
                <a:spcPts val="1000"/>
              </a:spcAft>
              <a:defRPr sz="1800">
                <a:latin typeface="Open Sans Light"/>
              </a:defRPr>
            </a:pPr>
            <a:r>
              <a:t>  - Memory Leaks durch Observer-Referenzen</a:t>
            </a:r>
          </a:p>
          <a:p>
            <a:pPr>
              <a:spcBef>
                <a:spcPts val="400"/>
              </a:spcBef>
              <a:spcAft>
                <a:spcPts val="1000"/>
              </a:spcAft>
              <a:defRPr sz="1800">
                <a:latin typeface="Open Sans Light"/>
              </a:defRPr>
            </a:pPr>
            <a:r>
              <a:t>• Telekom Use Case:</a:t>
            </a:r>
          </a:p>
          <a:p>
            <a:pPr>
              <a:spcBef>
                <a:spcPts val="400"/>
              </a:spcBef>
              <a:spcAft>
                <a:spcPts val="1000"/>
              </a:spcAft>
              <a:defRPr sz="1800">
                <a:latin typeface="Open Sans Light"/>
              </a:defRPr>
            </a:pPr>
            <a:r>
              <a:t>  - Service Health Monitoring</a:t>
            </a:r>
          </a:p>
          <a:p>
            <a:pPr>
              <a:spcBef>
                <a:spcPts val="400"/>
              </a:spcBef>
              <a:spcAft>
                <a:spcPts val="1000"/>
              </a:spcAft>
              <a:defRPr sz="1800">
                <a:latin typeface="Open Sans Light"/>
              </a:defRPr>
            </a:pPr>
            <a:r>
              <a:t>  - Multiple Dashboards, Alerts, Logs</a:t>
            </a:r>
          </a:p>
        </p:txBody>
      </p:sp>
    </p:spTree>
  </p:cSld>
  <p:clrMapOvr>
    <a:masterClrMapping/>
  </p:clrMapOvr>
</p:sld>
</file>

<file path=ppt/slides/slide9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rPr sz="3600" b="0">
                <a:solidFill>
                  <a:srgbClr val="444444"/>
                </a:solidFill>
                <a:latin typeface="Open Sans"/>
              </a:rPr>
              <a:t>Observer Pattern - Problem</a:t>
            </a:r>
          </a:p>
        </p:txBody>
      </p:sp>
      <p:sp>
        <p:nvSpPr>
          <p:cNvPr id="3" name="Subtitle 2"/>
          <p:cNvSpPr>
            <a:spLocks noGrp="1"/>
          </p:cNvSpPr>
          <p:nvPr>
            <p:ph type="subTitle"/>
          </p:nvPr>
        </p:nvSpPr>
        <p:spPr/>
        <p:txBody>
          <a:bodyPr anchor="t" tIns="152400" bIns="152400" lIns="152400" rIns="152400"/>
          <a:lstStyle/>
          <a:p/>
          <a:p>
            <a:pPr>
              <a:spcBef>
                <a:spcPts val="0"/>
              </a:spcBef>
              <a:spcAft>
                <a:spcPts val="1000"/>
              </a:spcAft>
              <a:defRPr sz="1800">
                <a:latin typeface="Open Sans Light"/>
              </a:defRPr>
            </a:pPr>
            <a:r>
              <a:t>• Problem: Benachrichtigung über Zustandsänderungen</a:t>
            </a:r>
          </a:p>
          <a:p>
            <a:pPr>
              <a:spcBef>
                <a:spcPts val="400"/>
              </a:spcBef>
              <a:spcAft>
                <a:spcPts val="1000"/>
              </a:spcAft>
              <a:defRPr sz="1800">
                <a:latin typeface="Open Sans Light"/>
              </a:defRPr>
            </a:pPr>
            <a:r>
              <a:t>• Beispiele:</a:t>
            </a:r>
          </a:p>
          <a:p>
            <a:pPr>
              <a:spcBef>
                <a:spcPts val="400"/>
              </a:spcBef>
              <a:spcAft>
                <a:spcPts val="1000"/>
              </a:spcAft>
              <a:defRPr sz="1800">
                <a:latin typeface="Open Sans Light"/>
              </a:defRPr>
            </a:pPr>
            <a:r>
              <a:t>  - Network Monitoring Dashboard</a:t>
            </a:r>
          </a:p>
          <a:p>
            <a:pPr>
              <a:spcBef>
                <a:spcPts val="400"/>
              </a:spcBef>
              <a:spcAft>
                <a:spcPts val="1000"/>
              </a:spcAft>
              <a:defRPr sz="1800">
                <a:latin typeface="Open Sans Light"/>
              </a:defRPr>
            </a:pPr>
            <a:r>
              <a:t>  - Service Status Updates</a:t>
            </a:r>
          </a:p>
          <a:p>
            <a:pPr>
              <a:spcBef>
                <a:spcPts val="400"/>
              </a:spcBef>
              <a:spcAft>
                <a:spcPts val="1000"/>
              </a:spcAft>
              <a:defRPr sz="1800">
                <a:latin typeface="Open Sans Light"/>
              </a:defRPr>
            </a:pPr>
            <a:r>
              <a:t>  - Configuration Change Notifications</a:t>
            </a:r>
          </a:p>
          <a:p>
            <a:pPr>
              <a:spcBef>
                <a:spcPts val="400"/>
              </a:spcBef>
              <a:spcAft>
                <a:spcPts val="1000"/>
              </a:spcAft>
              <a:defRPr sz="1800">
                <a:latin typeface="Open Sans Light"/>
              </a:defRPr>
            </a:pPr>
            <a:r>
              <a:t>• Herausforderungen:</a:t>
            </a:r>
          </a:p>
          <a:p>
            <a:pPr>
              <a:spcBef>
                <a:spcPts val="400"/>
              </a:spcBef>
              <a:spcAft>
                <a:spcPts val="1000"/>
              </a:spcAft>
              <a:defRPr sz="1800">
                <a:latin typeface="Open Sans Light"/>
              </a:defRPr>
            </a:pPr>
            <a:r>
              <a:t>  - Subject kennt alle Observer</a:t>
            </a:r>
          </a:p>
          <a:p>
            <a:pPr>
              <a:spcBef>
                <a:spcPts val="400"/>
              </a:spcBef>
              <a:spcAft>
                <a:spcPts val="1000"/>
              </a:spcAft>
              <a:defRPr sz="1800">
                <a:latin typeface="Open Sans Light"/>
              </a:defRPr>
            </a:pPr>
            <a:r>
              <a:t>  - Tight Coupling Subject ↔ Observer</a:t>
            </a:r>
          </a:p>
          <a:p>
            <a:pPr>
              <a:spcBef>
                <a:spcPts val="400"/>
              </a:spcBef>
              <a:spcAft>
                <a:spcPts val="1000"/>
              </a:spcAft>
              <a:defRPr sz="1800">
                <a:latin typeface="Open Sans Light"/>
              </a:defRPr>
            </a:pPr>
            <a:r>
              <a:t>  - Synchrone Notification kann langsam sein</a:t>
            </a:r>
          </a:p>
          <a:p>
            <a:pPr>
              <a:spcBef>
                <a:spcPts val="400"/>
              </a:spcBef>
              <a:spcAft>
                <a:spcPts val="1000"/>
              </a:spcAft>
              <a:defRPr sz="1800">
                <a:latin typeface="Open Sans Light"/>
              </a:defRPr>
            </a:pPr>
            <a:r>
              <a:t>  - Memory Leaks durch Observer-Referenzen</a:t>
            </a:r>
          </a:p>
          <a:p>
            <a:pPr>
              <a:spcBef>
                <a:spcPts val="400"/>
              </a:spcBef>
              <a:spcAft>
                <a:spcPts val="1000"/>
              </a:spcAft>
              <a:defRPr sz="1800">
                <a:latin typeface="Open Sans Light"/>
              </a:defRPr>
            </a:pPr>
            <a:r>
              <a:t>• Telekom Use Case:</a:t>
            </a:r>
          </a:p>
          <a:p>
            <a:pPr>
              <a:spcBef>
                <a:spcPts val="400"/>
              </a:spcBef>
              <a:spcAft>
                <a:spcPts val="1000"/>
              </a:spcAft>
              <a:defRPr sz="1800">
                <a:latin typeface="Open Sans Light"/>
              </a:defRPr>
            </a:pPr>
            <a:r>
              <a:t>  - Service Health Monitoring</a:t>
            </a:r>
          </a:p>
          <a:p>
            <a:pPr>
              <a:spcBef>
                <a:spcPts val="400"/>
              </a:spcBef>
              <a:spcAft>
                <a:spcPts val="1000"/>
              </a:spcAft>
              <a:defRPr sz="1800">
                <a:latin typeface="Open Sans Light"/>
              </a:defRPr>
            </a:pPr>
            <a:r>
              <a:t>  - Multiple Dashboards, Alerts, Logs</a:t>
            </a:r>
          </a:p>
        </p:txBody>
      </p:sp>
    </p:spTree>
  </p:cSld>
  <p:clrMapOvr>
    <a:masterClrMapping/>
  </p:clrMapOvr>
</p:sld>
</file>

<file path=ppt/slides/slide9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rPr sz="3600" b="0">
                <a:solidFill>
                  <a:srgbClr val="444444"/>
                </a:solidFill>
                <a:latin typeface="Open Sans"/>
              </a:rPr>
              <a:t>Observer Pattern - Struktur</a:t>
            </a:r>
          </a:p>
        </p:txBody>
      </p:sp>
      <p:sp>
        <p:nvSpPr>
          <p:cNvPr id="3" name="Subtitle 2"/>
          <p:cNvSpPr>
            <a:spLocks noGrp="1"/>
          </p:cNvSpPr>
          <p:nvPr>
            <p:ph type="subTitle"/>
          </p:nvPr>
        </p:nvSpPr>
        <p:spPr/>
        <p:txBody>
          <a:bodyPr anchor="t" tIns="152400" bIns="152400" lIns="152400" rIns="152400"/>
          <a:lstStyle/>
          <a:p/>
          <a:p>
            <a:pPr>
              <a:spcBef>
                <a:spcPts val="0"/>
              </a:spcBef>
              <a:spcAft>
                <a:spcPts val="1000"/>
              </a:spcAft>
              <a:defRPr sz="1800">
                <a:latin typeface="Open Sans Light"/>
              </a:defRPr>
            </a:pPr>
            <a:r>
              <a:t>• Subject (Observable):</a:t>
            </a:r>
          </a:p>
          <a:p>
            <a:pPr>
              <a:spcBef>
                <a:spcPts val="400"/>
              </a:spcBef>
              <a:spcAft>
                <a:spcPts val="1000"/>
              </a:spcAft>
              <a:defRPr sz="1800">
                <a:latin typeface="Open Sans Light"/>
              </a:defRPr>
            </a:pPr>
            <a:r>
              <a:t>  - attach(observer): void</a:t>
            </a:r>
          </a:p>
          <a:p>
            <a:pPr>
              <a:spcBef>
                <a:spcPts val="400"/>
              </a:spcBef>
              <a:spcAft>
                <a:spcPts val="1000"/>
              </a:spcAft>
              <a:defRPr sz="1800">
                <a:latin typeface="Open Sans Light"/>
              </a:defRPr>
            </a:pPr>
            <a:r>
              <a:t>  - detach(observer): void</a:t>
            </a:r>
          </a:p>
          <a:p>
            <a:pPr>
              <a:spcBef>
                <a:spcPts val="400"/>
              </a:spcBef>
              <a:spcAft>
                <a:spcPts val="1000"/>
              </a:spcAft>
              <a:defRPr sz="1800">
                <a:latin typeface="Open Sans Light"/>
              </a:defRPr>
            </a:pPr>
            <a:r>
              <a:t>  - notify(): void</a:t>
            </a:r>
          </a:p>
          <a:p>
            <a:pPr>
              <a:spcBef>
                <a:spcPts val="400"/>
              </a:spcBef>
              <a:spcAft>
                <a:spcPts val="1000"/>
              </a:spcAft>
              <a:defRPr sz="1800">
                <a:latin typeface="Open Sans Light"/>
              </a:defRPr>
            </a:pPr>
            <a:r>
              <a:t>• Observer Interface:</a:t>
            </a:r>
          </a:p>
          <a:p>
            <a:pPr>
              <a:spcBef>
                <a:spcPts val="400"/>
              </a:spcBef>
              <a:spcAft>
                <a:spcPts val="1000"/>
              </a:spcAft>
              <a:defRPr sz="1800">
                <a:latin typeface="Open Sans Light"/>
              </a:defRPr>
            </a:pPr>
            <a:r>
              <a:t>  - update(subject): void</a:t>
            </a:r>
          </a:p>
          <a:p>
            <a:pPr>
              <a:spcBef>
                <a:spcPts val="400"/>
              </a:spcBef>
              <a:spcAft>
                <a:spcPts val="1000"/>
              </a:spcAft>
              <a:defRPr sz="1800">
                <a:latin typeface="Open Sans Light"/>
              </a:defRPr>
            </a:pPr>
            <a:r>
              <a:t>• Concrete Subject:</a:t>
            </a:r>
          </a:p>
          <a:p>
            <a:pPr>
              <a:spcBef>
                <a:spcPts val="400"/>
              </a:spcBef>
              <a:spcAft>
                <a:spcPts val="1000"/>
              </a:spcAft>
              <a:defRPr sz="1800">
                <a:latin typeface="Open Sans Light"/>
              </a:defRPr>
            </a:pPr>
            <a:r>
              <a:t>  - Speichert Zustand</a:t>
            </a:r>
          </a:p>
          <a:p>
            <a:pPr>
              <a:spcBef>
                <a:spcPts val="400"/>
              </a:spcBef>
              <a:spcAft>
                <a:spcPts val="1000"/>
              </a:spcAft>
              <a:defRPr sz="1800">
                <a:latin typeface="Open Sans Light"/>
              </a:defRPr>
            </a:pPr>
            <a:r>
              <a:t>  - Benachrichtigt Observer bei Änderungen</a:t>
            </a:r>
          </a:p>
          <a:p>
            <a:pPr>
              <a:spcBef>
                <a:spcPts val="400"/>
              </a:spcBef>
              <a:spcAft>
                <a:spcPts val="1000"/>
              </a:spcAft>
              <a:defRPr sz="1800">
                <a:latin typeface="Open Sans Light"/>
              </a:defRPr>
            </a:pPr>
            <a:r>
              <a:t>• Concrete Observer:</a:t>
            </a:r>
          </a:p>
          <a:p>
            <a:pPr>
              <a:spcBef>
                <a:spcPts val="400"/>
              </a:spcBef>
              <a:spcAft>
                <a:spcPts val="1000"/>
              </a:spcAft>
              <a:defRPr sz="1800">
                <a:latin typeface="Open Sans Light"/>
              </a:defRPr>
            </a:pPr>
            <a:r>
              <a:t>  - Implementiert Update-Logik</a:t>
            </a:r>
          </a:p>
          <a:p>
            <a:pPr>
              <a:spcBef>
                <a:spcPts val="400"/>
              </a:spcBef>
              <a:spcAft>
                <a:spcPts val="1000"/>
              </a:spcAft>
              <a:defRPr sz="1800">
                <a:latin typeface="Open Sans Light"/>
              </a:defRPr>
            </a:pPr>
            <a:r>
              <a:t>  - Kann Zustand vom Subject abfragen</a:t>
            </a:r>
          </a:p>
          <a:p>
            <a:pPr>
              <a:spcBef>
                <a:spcPts val="400"/>
              </a:spcBef>
              <a:spcAft>
                <a:spcPts val="1000"/>
              </a:spcAft>
              <a:defRPr sz="1800">
                <a:latin typeface="Open Sans Light"/>
              </a:defRPr>
            </a:pPr>
            <a:r>
              <a:t>• Notification Patterns:</a:t>
            </a:r>
          </a:p>
          <a:p>
            <a:pPr>
              <a:spcBef>
                <a:spcPts val="400"/>
              </a:spcBef>
              <a:spcAft>
                <a:spcPts val="1000"/>
              </a:spcAft>
              <a:defRPr sz="1800">
                <a:latin typeface="Open Sans Light"/>
              </a:defRPr>
            </a:pPr>
            <a:r>
              <a:t>  - Push Model: Subject sendet Daten</a:t>
            </a:r>
          </a:p>
          <a:p>
            <a:pPr>
              <a:spcBef>
                <a:spcPts val="400"/>
              </a:spcBef>
              <a:spcAft>
                <a:spcPts val="1000"/>
              </a:spcAft>
              <a:defRPr sz="1800">
                <a:latin typeface="Open Sans Light"/>
              </a:defRPr>
            </a:pPr>
            <a:r>
              <a:t>  - Pull Model: Observer fragt Daten ab</a:t>
            </a:r>
          </a:p>
        </p:txBody>
      </p:sp>
    </p:spTree>
  </p:cSld>
  <p:clrMapOvr>
    <a:masterClrMapping/>
  </p:clrMapOvr>
</p:sld>
</file>

<file path=ppt/slides/slide9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rPr sz="3600" b="0">
                <a:solidFill>
                  <a:srgbClr val="444444"/>
                </a:solidFill>
                <a:latin typeface="Open Sans"/>
              </a:rPr>
              <a:t>Observer Pattern - Struktur</a:t>
            </a:r>
          </a:p>
        </p:txBody>
      </p:sp>
      <p:sp>
        <p:nvSpPr>
          <p:cNvPr id="3" name="Subtitle 2"/>
          <p:cNvSpPr>
            <a:spLocks noGrp="1"/>
          </p:cNvSpPr>
          <p:nvPr>
            <p:ph type="subTitle"/>
          </p:nvPr>
        </p:nvSpPr>
        <p:spPr/>
        <p:txBody>
          <a:bodyPr anchor="t" tIns="152400" bIns="152400" lIns="152400" rIns="152400"/>
          <a:lstStyle/>
          <a:p/>
          <a:p>
            <a:pPr>
              <a:spcBef>
                <a:spcPts val="0"/>
              </a:spcBef>
              <a:spcAft>
                <a:spcPts val="1000"/>
              </a:spcAft>
              <a:defRPr sz="1800">
                <a:latin typeface="Open Sans Light"/>
              </a:defRPr>
            </a:pPr>
            <a:r>
              <a:t>• Subject (Observable):</a:t>
            </a:r>
          </a:p>
          <a:p>
            <a:pPr>
              <a:spcBef>
                <a:spcPts val="400"/>
              </a:spcBef>
              <a:spcAft>
                <a:spcPts val="1000"/>
              </a:spcAft>
              <a:defRPr sz="1800">
                <a:latin typeface="Open Sans Light"/>
              </a:defRPr>
            </a:pPr>
            <a:r>
              <a:t>  - attach(observer): void</a:t>
            </a:r>
          </a:p>
          <a:p>
            <a:pPr>
              <a:spcBef>
                <a:spcPts val="400"/>
              </a:spcBef>
              <a:spcAft>
                <a:spcPts val="1000"/>
              </a:spcAft>
              <a:defRPr sz="1800">
                <a:latin typeface="Open Sans Light"/>
              </a:defRPr>
            </a:pPr>
            <a:r>
              <a:t>  - detach(observer): void</a:t>
            </a:r>
          </a:p>
          <a:p>
            <a:pPr>
              <a:spcBef>
                <a:spcPts val="400"/>
              </a:spcBef>
              <a:spcAft>
                <a:spcPts val="1000"/>
              </a:spcAft>
              <a:defRPr sz="1800">
                <a:latin typeface="Open Sans Light"/>
              </a:defRPr>
            </a:pPr>
            <a:r>
              <a:t>  - notify(): void</a:t>
            </a:r>
          </a:p>
          <a:p>
            <a:pPr>
              <a:spcBef>
                <a:spcPts val="400"/>
              </a:spcBef>
              <a:spcAft>
                <a:spcPts val="1000"/>
              </a:spcAft>
              <a:defRPr sz="1800">
                <a:latin typeface="Open Sans Light"/>
              </a:defRPr>
            </a:pPr>
            <a:r>
              <a:t>• Observer Interface:</a:t>
            </a:r>
          </a:p>
          <a:p>
            <a:pPr>
              <a:spcBef>
                <a:spcPts val="400"/>
              </a:spcBef>
              <a:spcAft>
                <a:spcPts val="1000"/>
              </a:spcAft>
              <a:defRPr sz="1800">
                <a:latin typeface="Open Sans Light"/>
              </a:defRPr>
            </a:pPr>
            <a:r>
              <a:t>  - update(subject): void</a:t>
            </a:r>
          </a:p>
          <a:p>
            <a:pPr>
              <a:spcBef>
                <a:spcPts val="400"/>
              </a:spcBef>
              <a:spcAft>
                <a:spcPts val="1000"/>
              </a:spcAft>
              <a:defRPr sz="1800">
                <a:latin typeface="Open Sans Light"/>
              </a:defRPr>
            </a:pPr>
            <a:r>
              <a:t>• Concrete Subject:</a:t>
            </a:r>
          </a:p>
          <a:p>
            <a:pPr>
              <a:spcBef>
                <a:spcPts val="400"/>
              </a:spcBef>
              <a:spcAft>
                <a:spcPts val="1000"/>
              </a:spcAft>
              <a:defRPr sz="1800">
                <a:latin typeface="Open Sans Light"/>
              </a:defRPr>
            </a:pPr>
            <a:r>
              <a:t>  - Speichert Zustand</a:t>
            </a:r>
          </a:p>
          <a:p>
            <a:pPr>
              <a:spcBef>
                <a:spcPts val="400"/>
              </a:spcBef>
              <a:spcAft>
                <a:spcPts val="1000"/>
              </a:spcAft>
              <a:defRPr sz="1800">
                <a:latin typeface="Open Sans Light"/>
              </a:defRPr>
            </a:pPr>
            <a:r>
              <a:t>  - Benachrichtigt Observer bei Änderungen</a:t>
            </a:r>
          </a:p>
          <a:p>
            <a:pPr>
              <a:spcBef>
                <a:spcPts val="400"/>
              </a:spcBef>
              <a:spcAft>
                <a:spcPts val="1000"/>
              </a:spcAft>
              <a:defRPr sz="1800">
                <a:latin typeface="Open Sans Light"/>
              </a:defRPr>
            </a:pPr>
            <a:r>
              <a:t>• Concrete Observer:</a:t>
            </a:r>
          </a:p>
          <a:p>
            <a:pPr>
              <a:spcBef>
                <a:spcPts val="400"/>
              </a:spcBef>
              <a:spcAft>
                <a:spcPts val="1000"/>
              </a:spcAft>
              <a:defRPr sz="1800">
                <a:latin typeface="Open Sans Light"/>
              </a:defRPr>
            </a:pPr>
            <a:r>
              <a:t>  - Implementiert Update-Logik</a:t>
            </a:r>
          </a:p>
          <a:p>
            <a:pPr>
              <a:spcBef>
                <a:spcPts val="400"/>
              </a:spcBef>
              <a:spcAft>
                <a:spcPts val="1000"/>
              </a:spcAft>
              <a:defRPr sz="1800">
                <a:latin typeface="Open Sans Light"/>
              </a:defRPr>
            </a:pPr>
            <a:r>
              <a:t>  - Kann Zustand vom Subject abfragen</a:t>
            </a:r>
          </a:p>
          <a:p>
            <a:pPr>
              <a:spcBef>
                <a:spcPts val="400"/>
              </a:spcBef>
              <a:spcAft>
                <a:spcPts val="1000"/>
              </a:spcAft>
              <a:defRPr sz="1800">
                <a:latin typeface="Open Sans Light"/>
              </a:defRPr>
            </a:pPr>
            <a:r>
              <a:t>• Notification Patterns:</a:t>
            </a:r>
          </a:p>
          <a:p>
            <a:pPr>
              <a:spcBef>
                <a:spcPts val="400"/>
              </a:spcBef>
              <a:spcAft>
                <a:spcPts val="1000"/>
              </a:spcAft>
              <a:defRPr sz="1800">
                <a:latin typeface="Open Sans Light"/>
              </a:defRPr>
            </a:pPr>
            <a:r>
              <a:t>  - Push Model: Subject sendet Daten</a:t>
            </a:r>
          </a:p>
          <a:p>
            <a:pPr>
              <a:spcBef>
                <a:spcPts val="400"/>
              </a:spcBef>
              <a:spcAft>
                <a:spcPts val="1000"/>
              </a:spcAft>
              <a:defRPr sz="1800">
                <a:latin typeface="Open Sans Light"/>
              </a:defRPr>
            </a:pPr>
            <a:r>
              <a:t>  - Pull Model: Observer fragt Daten ab</a:t>
            </a:r>
          </a:p>
        </p:txBody>
      </p:sp>
    </p:spTree>
  </p:cSld>
  <p:clrMapOvr>
    <a:masterClrMapping/>
  </p:clrMapOvr>
</p:sld>
</file>

<file path=ppt/slides/slide9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rPr sz="3600" b="0">
                <a:solidFill>
                  <a:srgbClr val="444444"/>
                </a:solidFill>
                <a:latin typeface="Open Sans"/>
              </a:rPr>
              <a:t>Observer Pattern - Implementation</a:t>
            </a:r>
          </a:p>
        </p:txBody>
      </p:sp>
      <p:sp>
        <p:nvSpPr>
          <p:cNvPr id="3" name="Subtitle 2"/>
          <p:cNvSpPr>
            <a:spLocks noGrp="1"/>
          </p:cNvSpPr>
          <p:nvPr>
            <p:ph type="subTitle"/>
          </p:nvPr>
        </p:nvSpPr>
        <p:spPr/>
        <p:txBody>
          <a:bodyPr anchor="t" tIns="152400" bIns="152400" lIns="152400" rIns="152400"/>
          <a:lstStyle/>
          <a:p/>
          <a:p>
            <a:pPr>
              <a:spcBef>
                <a:spcPts val="0"/>
              </a:spcBef>
              <a:spcAft>
                <a:spcPts val="1000"/>
              </a:spcAft>
              <a:defRPr sz="1800">
                <a:latin typeface="Open Sans Light"/>
              </a:defRPr>
            </a:pPr>
            <a:r>
              <a:t>```java</a:t>
            </a:r>
          </a:p>
          <a:p>
            <a:pPr>
              <a:spcBef>
                <a:spcPts val="400"/>
              </a:spcBef>
              <a:spcAft>
                <a:spcPts val="1000"/>
              </a:spcAft>
              <a:defRPr sz="1800">
                <a:latin typeface="Open Sans Light"/>
              </a:defRPr>
            </a:pPr>
            <a:r>
              <a:t>// Observer Interface</a:t>
            </a:r>
          </a:p>
          <a:p>
            <a:pPr>
              <a:spcBef>
                <a:spcPts val="400"/>
              </a:spcBef>
              <a:spcAft>
                <a:spcPts val="1000"/>
              </a:spcAft>
              <a:defRPr sz="1800">
                <a:latin typeface="Open Sans Light"/>
              </a:defRPr>
            </a:pPr>
            <a:r>
              <a:t>interface ServiceObserver {</a:t>
            </a:r>
          </a:p>
          <a:p>
            <a:pPr>
              <a:spcBef>
                <a:spcPts val="400"/>
              </a:spcBef>
              <a:spcAft>
                <a:spcPts val="1000"/>
              </a:spcAft>
              <a:defRPr sz="1800">
                <a:latin typeface="Open Sans Light"/>
              </a:defRPr>
            </a:pPr>
            <a:r>
              <a:t>    void onServiceStatusChanged(ServiceStatus status, String serviceName);</a:t>
            </a:r>
          </a:p>
          <a:p>
            <a:pPr>
              <a:spcBef>
                <a:spcPts val="400"/>
              </a:spcBef>
              <a:spcAft>
                <a:spcPts val="1000"/>
              </a:spcAft>
              <a:defRPr sz="1800">
                <a:latin typeface="Open Sans Light"/>
              </a:defRPr>
            </a:pPr>
            <a:r>
              <a:t>}</a:t>
            </a:r>
          </a:p>
          <a:p>
            <a:pPr>
              <a:spcBef>
                <a:spcPts val="400"/>
              </a:spcBef>
              <a:spcAft>
                <a:spcPts val="1000"/>
              </a:spcAft>
              <a:defRPr sz="1800">
                <a:latin typeface="Open Sans Light"/>
              </a:defRPr>
            </a:pPr>
          </a:p>
          <a:p>
            <a:pPr>
              <a:spcBef>
                <a:spcPts val="400"/>
              </a:spcBef>
              <a:spcAft>
                <a:spcPts val="1000"/>
              </a:spcAft>
              <a:defRPr sz="1800">
                <a:latin typeface="Open Sans Light"/>
              </a:defRPr>
            </a:pPr>
            <a:r>
              <a:t>// Subject (Observable)</a:t>
            </a:r>
          </a:p>
          <a:p>
            <a:pPr>
              <a:spcBef>
                <a:spcPts val="400"/>
              </a:spcBef>
              <a:spcAft>
                <a:spcPts val="1000"/>
              </a:spcAft>
              <a:defRPr sz="1800">
                <a:latin typeface="Open Sans Light"/>
              </a:defRPr>
            </a:pPr>
            <a:r>
              <a:t>class TelekomService {</a:t>
            </a:r>
          </a:p>
          <a:p>
            <a:pPr>
              <a:spcBef>
                <a:spcPts val="400"/>
              </a:spcBef>
              <a:spcAft>
                <a:spcPts val="1000"/>
              </a:spcAft>
              <a:defRPr sz="1800">
                <a:latin typeface="Open Sans Light"/>
              </a:defRPr>
            </a:pPr>
            <a:r>
              <a:t>    private String serviceName;</a:t>
            </a:r>
          </a:p>
          <a:p>
            <a:pPr>
              <a:spcBef>
                <a:spcPts val="400"/>
              </a:spcBef>
              <a:spcAft>
                <a:spcPts val="1000"/>
              </a:spcAft>
              <a:defRPr sz="1800">
                <a:latin typeface="Open Sans Light"/>
              </a:defRPr>
            </a:pPr>
            <a:r>
              <a:t>    private ServiceStatus status;</a:t>
            </a:r>
          </a:p>
          <a:p>
            <a:pPr>
              <a:spcBef>
                <a:spcPts val="400"/>
              </a:spcBef>
              <a:spcAft>
                <a:spcPts val="1000"/>
              </a:spcAft>
              <a:defRPr sz="1800">
                <a:latin typeface="Open Sans Light"/>
              </a:defRPr>
            </a:pPr>
            <a:r>
              <a:t>    private List&lt;ServiceObserver&gt; observers = new ArrayList&lt;&gt;();</a:t>
            </a:r>
          </a:p>
          <a:p>
            <a:pPr>
              <a:spcBef>
                <a:spcPts val="400"/>
              </a:spcBef>
              <a:spcAft>
                <a:spcPts val="1000"/>
              </a:spcAft>
              <a:defRPr sz="1800">
                <a:latin typeface="Open Sans Light"/>
              </a:defRPr>
            </a:pPr>
            <a:r>
              <a:t>    </a:t>
            </a:r>
          </a:p>
          <a:p>
            <a:pPr>
              <a:spcBef>
                <a:spcPts val="400"/>
              </a:spcBef>
              <a:spcAft>
                <a:spcPts val="1000"/>
              </a:spcAft>
              <a:defRPr sz="1800">
                <a:latin typeface="Open Sans Light"/>
              </a:defRPr>
            </a:pPr>
            <a:r>
              <a:t>    public void addObserver(ServiceObserver observer) {</a:t>
            </a:r>
          </a:p>
          <a:p>
            <a:pPr>
              <a:spcBef>
                <a:spcPts val="400"/>
              </a:spcBef>
              <a:spcAft>
                <a:spcPts val="1000"/>
              </a:spcAft>
              <a:defRPr sz="1800">
                <a:latin typeface="Open Sans Light"/>
              </a:defRPr>
            </a:pPr>
            <a:r>
              <a:t>        observers.add(observer);</a:t>
            </a:r>
          </a:p>
          <a:p>
            <a:pPr>
              <a:spcBef>
                <a:spcPts val="400"/>
              </a:spcBef>
              <a:spcAft>
                <a:spcPts val="1000"/>
              </a:spcAft>
              <a:defRPr sz="1800">
                <a:latin typeface="Open Sans Light"/>
              </a:defRPr>
            </a:pPr>
            <a:r>
              <a:t>    }</a:t>
            </a:r>
          </a:p>
          <a:p>
            <a:pPr>
              <a:spcBef>
                <a:spcPts val="400"/>
              </a:spcBef>
              <a:spcAft>
                <a:spcPts val="1000"/>
              </a:spcAft>
              <a:defRPr sz="1800">
                <a:latin typeface="Open Sans Light"/>
              </a:defRPr>
            </a:pPr>
            <a:r>
              <a:t>    </a:t>
            </a:r>
          </a:p>
          <a:p>
            <a:pPr>
              <a:spcBef>
                <a:spcPts val="400"/>
              </a:spcBef>
              <a:spcAft>
                <a:spcPts val="1000"/>
              </a:spcAft>
              <a:defRPr sz="1800">
                <a:latin typeface="Open Sans Light"/>
              </a:defRPr>
            </a:pPr>
            <a:r>
              <a:t>    public void removeObserver(ServiceObserver observer) {</a:t>
            </a:r>
          </a:p>
          <a:p>
            <a:pPr>
              <a:spcBef>
                <a:spcPts val="400"/>
              </a:spcBef>
              <a:spcAft>
                <a:spcPts val="1000"/>
              </a:spcAft>
              <a:defRPr sz="1800">
                <a:latin typeface="Open Sans Light"/>
              </a:defRPr>
            </a:pPr>
            <a:r>
              <a:t>        observers.remove(observer);</a:t>
            </a:r>
          </a:p>
          <a:p>
            <a:pPr>
              <a:spcBef>
                <a:spcPts val="400"/>
              </a:spcBef>
              <a:spcAft>
                <a:spcPts val="1000"/>
              </a:spcAft>
              <a:defRPr sz="1800">
                <a:latin typeface="Open Sans Light"/>
              </a:defRPr>
            </a:pPr>
            <a:r>
              <a:t>    }</a:t>
            </a:r>
          </a:p>
          <a:p>
            <a:pPr>
              <a:spcBef>
                <a:spcPts val="400"/>
              </a:spcBef>
              <a:spcAft>
                <a:spcPts val="1000"/>
              </a:spcAft>
              <a:defRPr sz="1800">
                <a:latin typeface="Open Sans Light"/>
              </a:defRPr>
            </a:pPr>
            <a:r>
              <a:t>    </a:t>
            </a:r>
          </a:p>
          <a:p>
            <a:pPr>
              <a:spcBef>
                <a:spcPts val="400"/>
              </a:spcBef>
              <a:spcAft>
                <a:spcPts val="1000"/>
              </a:spcAft>
              <a:defRPr sz="1800">
                <a:latin typeface="Open Sans Light"/>
              </a:defRPr>
            </a:pPr>
            <a:r>
              <a:t>    public void setStatus(ServiceStatus newStatus) {</a:t>
            </a:r>
          </a:p>
          <a:p>
            <a:pPr>
              <a:spcBef>
                <a:spcPts val="400"/>
              </a:spcBef>
              <a:spcAft>
                <a:spcPts val="1000"/>
              </a:spcAft>
              <a:defRPr sz="1800">
                <a:latin typeface="Open Sans Light"/>
              </a:defRPr>
            </a:pPr>
            <a:r>
              <a:t>        if (this.status != newStatus) {</a:t>
            </a:r>
          </a:p>
          <a:p>
            <a:pPr>
              <a:spcBef>
                <a:spcPts val="400"/>
              </a:spcBef>
              <a:spcAft>
                <a:spcPts val="1000"/>
              </a:spcAft>
              <a:defRPr sz="1800">
                <a:latin typeface="Open Sans Light"/>
              </a:defRPr>
            </a:pPr>
            <a:r>
              <a:t>            this.status = newStatus;</a:t>
            </a:r>
          </a:p>
          <a:p>
            <a:pPr>
              <a:spcBef>
                <a:spcPts val="400"/>
              </a:spcBef>
              <a:spcAft>
                <a:spcPts val="1000"/>
              </a:spcAft>
              <a:defRPr sz="1800">
                <a:latin typeface="Open Sans Light"/>
              </a:defRPr>
            </a:pPr>
            <a:r>
              <a:t>            notifyObservers();</a:t>
            </a:r>
          </a:p>
          <a:p>
            <a:pPr>
              <a:spcBef>
                <a:spcPts val="400"/>
              </a:spcBef>
              <a:spcAft>
                <a:spcPts val="1000"/>
              </a:spcAft>
              <a:defRPr sz="1800">
                <a:latin typeface="Open Sans Light"/>
              </a:defRPr>
            </a:pPr>
            <a:r>
              <a:t>        }</a:t>
            </a:r>
          </a:p>
          <a:p>
            <a:pPr>
              <a:spcBef>
                <a:spcPts val="400"/>
              </a:spcBef>
              <a:spcAft>
                <a:spcPts val="1000"/>
              </a:spcAft>
              <a:defRPr sz="1800">
                <a:latin typeface="Open Sans Light"/>
              </a:defRPr>
            </a:pPr>
            <a:r>
              <a:t>    }</a:t>
            </a:r>
          </a:p>
          <a:p>
            <a:pPr>
              <a:spcBef>
                <a:spcPts val="400"/>
              </a:spcBef>
              <a:spcAft>
                <a:spcPts val="1000"/>
              </a:spcAft>
              <a:defRPr sz="1800">
                <a:latin typeface="Open Sans Light"/>
              </a:defRPr>
            </a:pPr>
            <a:r>
              <a:t>    </a:t>
            </a:r>
          </a:p>
          <a:p>
            <a:pPr>
              <a:spcBef>
                <a:spcPts val="400"/>
              </a:spcBef>
              <a:spcAft>
                <a:spcPts val="1000"/>
              </a:spcAft>
              <a:defRPr sz="1800">
                <a:latin typeface="Open Sans Light"/>
              </a:defRPr>
            </a:pPr>
            <a:r>
              <a:t>    private void notifyObservers() {</a:t>
            </a:r>
          </a:p>
          <a:p>
            <a:pPr>
              <a:spcBef>
                <a:spcPts val="400"/>
              </a:spcBef>
              <a:spcAft>
                <a:spcPts val="1000"/>
              </a:spcAft>
              <a:defRPr sz="1800">
                <a:latin typeface="Open Sans Light"/>
              </a:defRPr>
            </a:pPr>
            <a:r>
              <a:t>        // Copy list to prevent ConcurrentModificationException</a:t>
            </a:r>
          </a:p>
          <a:p>
            <a:pPr>
              <a:spcBef>
                <a:spcPts val="400"/>
              </a:spcBef>
              <a:spcAft>
                <a:spcPts val="1000"/>
              </a:spcAft>
              <a:defRPr sz="1800">
                <a:latin typeface="Open Sans Light"/>
              </a:defRPr>
            </a:pPr>
            <a:r>
              <a:t>        List&lt;ServiceObserver&gt; observersCopy = new ArrayList&lt;&gt;(observers);</a:t>
            </a:r>
          </a:p>
          <a:p>
            <a:pPr>
              <a:spcBef>
                <a:spcPts val="400"/>
              </a:spcBef>
              <a:spcAft>
                <a:spcPts val="1000"/>
              </a:spcAft>
              <a:defRPr sz="1800">
                <a:latin typeface="Open Sans Light"/>
              </a:defRPr>
            </a:pPr>
            <a:r>
              <a:t>        for (ServiceObserver observer : observersCopy) {</a:t>
            </a:r>
          </a:p>
          <a:p>
            <a:pPr>
              <a:spcBef>
                <a:spcPts val="400"/>
              </a:spcBef>
              <a:spcAft>
                <a:spcPts val="1000"/>
              </a:spcAft>
              <a:defRPr sz="1800">
                <a:latin typeface="Open Sans Light"/>
              </a:defRPr>
            </a:pPr>
            <a:r>
              <a:t>            observer.onServiceStatusChanged(status, serviceName);</a:t>
            </a:r>
          </a:p>
          <a:p>
            <a:pPr>
              <a:spcBef>
                <a:spcPts val="400"/>
              </a:spcBef>
              <a:spcAft>
                <a:spcPts val="1000"/>
              </a:spcAft>
              <a:defRPr sz="1800">
                <a:latin typeface="Open Sans Light"/>
              </a:defRPr>
            </a:pPr>
            <a:r>
              <a:t>        }</a:t>
            </a:r>
          </a:p>
          <a:p>
            <a:pPr>
              <a:spcBef>
                <a:spcPts val="400"/>
              </a:spcBef>
              <a:spcAft>
                <a:spcPts val="1000"/>
              </a:spcAft>
              <a:defRPr sz="1800">
                <a:latin typeface="Open Sans Light"/>
              </a:defRPr>
            </a:pPr>
            <a:r>
              <a:t>    }</a:t>
            </a:r>
          </a:p>
          <a:p>
            <a:pPr>
              <a:spcBef>
                <a:spcPts val="400"/>
              </a:spcBef>
              <a:spcAft>
                <a:spcPts val="1000"/>
              </a:spcAft>
              <a:defRPr sz="1800">
                <a:latin typeface="Open Sans Light"/>
              </a:defRPr>
            </a:pPr>
            <a:r>
              <a:t>}</a:t>
            </a:r>
          </a:p>
        </p:txBody>
      </p:sp>
    </p:spTree>
  </p:cSld>
  <p:clrMapOvr>
    <a:masterClrMapping/>
  </p:clrMapOvr>
</p:sld>
</file>

<file path=ppt/slides/slide9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rPr sz="3600" b="0">
                <a:solidFill>
                  <a:srgbClr val="444444"/>
                </a:solidFill>
                <a:latin typeface="Open Sans"/>
              </a:rPr>
              <a:t>Observer Pattern - Implementation</a:t>
            </a:r>
          </a:p>
        </p:txBody>
      </p:sp>
      <p:sp>
        <p:nvSpPr>
          <p:cNvPr id="3" name="Subtitle 2"/>
          <p:cNvSpPr>
            <a:spLocks noGrp="1"/>
          </p:cNvSpPr>
          <p:nvPr>
            <p:ph type="subTitle"/>
          </p:nvPr>
        </p:nvSpPr>
        <p:spPr/>
        <p:txBody>
          <a:bodyPr anchor="t" tIns="152400" bIns="152400" lIns="152400" rIns="152400"/>
          <a:lstStyle/>
          <a:p/>
          <a:p>
            <a:pPr>
              <a:spcBef>
                <a:spcPts val="0"/>
              </a:spcBef>
              <a:spcAft>
                <a:spcPts val="1000"/>
              </a:spcAft>
              <a:defRPr sz="1800">
                <a:latin typeface="Open Sans Light"/>
              </a:defRPr>
            </a:pPr>
            <a:r>
              <a:t>```java</a:t>
            </a:r>
          </a:p>
          <a:p>
            <a:pPr>
              <a:spcBef>
                <a:spcPts val="400"/>
              </a:spcBef>
              <a:spcAft>
                <a:spcPts val="1000"/>
              </a:spcAft>
              <a:defRPr sz="1800">
                <a:latin typeface="Open Sans Light"/>
              </a:defRPr>
            </a:pPr>
            <a:r>
              <a:t>// Observer Interface</a:t>
            </a:r>
          </a:p>
          <a:p>
            <a:pPr>
              <a:spcBef>
                <a:spcPts val="400"/>
              </a:spcBef>
              <a:spcAft>
                <a:spcPts val="1000"/>
              </a:spcAft>
              <a:defRPr sz="1800">
                <a:latin typeface="Open Sans Light"/>
              </a:defRPr>
            </a:pPr>
            <a:r>
              <a:t>interface ServiceObserver {</a:t>
            </a:r>
          </a:p>
          <a:p>
            <a:pPr>
              <a:spcBef>
                <a:spcPts val="400"/>
              </a:spcBef>
              <a:spcAft>
                <a:spcPts val="1000"/>
              </a:spcAft>
              <a:defRPr sz="1800">
                <a:latin typeface="Open Sans Light"/>
              </a:defRPr>
            </a:pPr>
            <a:r>
              <a:t>    void onServiceStatusChanged(ServiceStatus status, String serviceName);</a:t>
            </a:r>
          </a:p>
          <a:p>
            <a:pPr>
              <a:spcBef>
                <a:spcPts val="400"/>
              </a:spcBef>
              <a:spcAft>
                <a:spcPts val="1000"/>
              </a:spcAft>
              <a:defRPr sz="1800">
                <a:latin typeface="Open Sans Light"/>
              </a:defRPr>
            </a:pPr>
            <a:r>
              <a:t>}</a:t>
            </a:r>
          </a:p>
          <a:p>
            <a:pPr>
              <a:spcBef>
                <a:spcPts val="400"/>
              </a:spcBef>
              <a:spcAft>
                <a:spcPts val="1000"/>
              </a:spcAft>
              <a:defRPr sz="1800">
                <a:latin typeface="Open Sans Light"/>
              </a:defRPr>
            </a:pPr>
          </a:p>
          <a:p>
            <a:pPr>
              <a:spcBef>
                <a:spcPts val="400"/>
              </a:spcBef>
              <a:spcAft>
                <a:spcPts val="1000"/>
              </a:spcAft>
              <a:defRPr sz="1800">
                <a:latin typeface="Open Sans Light"/>
              </a:defRPr>
            </a:pPr>
            <a:r>
              <a:t>// Subject (Observable)</a:t>
            </a:r>
          </a:p>
          <a:p>
            <a:pPr>
              <a:spcBef>
                <a:spcPts val="400"/>
              </a:spcBef>
              <a:spcAft>
                <a:spcPts val="1000"/>
              </a:spcAft>
              <a:defRPr sz="1800">
                <a:latin typeface="Open Sans Light"/>
              </a:defRPr>
            </a:pPr>
            <a:r>
              <a:t>class TelekomService {</a:t>
            </a:r>
          </a:p>
          <a:p>
            <a:pPr>
              <a:spcBef>
                <a:spcPts val="400"/>
              </a:spcBef>
              <a:spcAft>
                <a:spcPts val="1000"/>
              </a:spcAft>
              <a:defRPr sz="1800">
                <a:latin typeface="Open Sans Light"/>
              </a:defRPr>
            </a:pPr>
            <a:r>
              <a:t>    private String serviceName;</a:t>
            </a:r>
          </a:p>
          <a:p>
            <a:pPr>
              <a:spcBef>
                <a:spcPts val="400"/>
              </a:spcBef>
              <a:spcAft>
                <a:spcPts val="1000"/>
              </a:spcAft>
              <a:defRPr sz="1800">
                <a:latin typeface="Open Sans Light"/>
              </a:defRPr>
            </a:pPr>
            <a:r>
              <a:t>    private ServiceStatus status;</a:t>
            </a:r>
          </a:p>
          <a:p>
            <a:pPr>
              <a:spcBef>
                <a:spcPts val="400"/>
              </a:spcBef>
              <a:spcAft>
                <a:spcPts val="1000"/>
              </a:spcAft>
              <a:defRPr sz="1800">
                <a:latin typeface="Open Sans Light"/>
              </a:defRPr>
            </a:pPr>
            <a:r>
              <a:t>    private List&lt;ServiceObserver&gt; observers = new ArrayList&lt;&gt;();</a:t>
            </a:r>
          </a:p>
          <a:p>
            <a:pPr>
              <a:spcBef>
                <a:spcPts val="400"/>
              </a:spcBef>
              <a:spcAft>
                <a:spcPts val="1000"/>
              </a:spcAft>
              <a:defRPr sz="1800">
                <a:latin typeface="Open Sans Light"/>
              </a:defRPr>
            </a:pPr>
            <a:r>
              <a:t>    </a:t>
            </a:r>
          </a:p>
          <a:p>
            <a:pPr>
              <a:spcBef>
                <a:spcPts val="400"/>
              </a:spcBef>
              <a:spcAft>
                <a:spcPts val="1000"/>
              </a:spcAft>
              <a:defRPr sz="1800">
                <a:latin typeface="Open Sans Light"/>
              </a:defRPr>
            </a:pPr>
            <a:r>
              <a:t>    public void addObserver(ServiceObserver observer) {</a:t>
            </a:r>
          </a:p>
          <a:p>
            <a:pPr>
              <a:spcBef>
                <a:spcPts val="400"/>
              </a:spcBef>
              <a:spcAft>
                <a:spcPts val="1000"/>
              </a:spcAft>
              <a:defRPr sz="1800">
                <a:latin typeface="Open Sans Light"/>
              </a:defRPr>
            </a:pPr>
            <a:r>
              <a:t>        observers.add(observer);</a:t>
            </a:r>
          </a:p>
          <a:p>
            <a:pPr>
              <a:spcBef>
                <a:spcPts val="400"/>
              </a:spcBef>
              <a:spcAft>
                <a:spcPts val="1000"/>
              </a:spcAft>
              <a:defRPr sz="1800">
                <a:latin typeface="Open Sans Light"/>
              </a:defRPr>
            </a:pPr>
            <a:r>
              <a:t>    }</a:t>
            </a:r>
          </a:p>
          <a:p>
            <a:pPr>
              <a:spcBef>
                <a:spcPts val="400"/>
              </a:spcBef>
              <a:spcAft>
                <a:spcPts val="1000"/>
              </a:spcAft>
              <a:defRPr sz="1800">
                <a:latin typeface="Open Sans Light"/>
              </a:defRPr>
            </a:pPr>
            <a:r>
              <a:t>    </a:t>
            </a:r>
          </a:p>
          <a:p>
            <a:pPr>
              <a:spcBef>
                <a:spcPts val="400"/>
              </a:spcBef>
              <a:spcAft>
                <a:spcPts val="1000"/>
              </a:spcAft>
              <a:defRPr sz="1800">
                <a:latin typeface="Open Sans Light"/>
              </a:defRPr>
            </a:pPr>
            <a:r>
              <a:t>    public void removeObserver(ServiceObserver observer) {</a:t>
            </a:r>
          </a:p>
          <a:p>
            <a:pPr>
              <a:spcBef>
                <a:spcPts val="400"/>
              </a:spcBef>
              <a:spcAft>
                <a:spcPts val="1000"/>
              </a:spcAft>
              <a:defRPr sz="1800">
                <a:latin typeface="Open Sans Light"/>
              </a:defRPr>
            </a:pPr>
            <a:r>
              <a:t>        observers.remove(observer);</a:t>
            </a:r>
          </a:p>
          <a:p>
            <a:pPr>
              <a:spcBef>
                <a:spcPts val="400"/>
              </a:spcBef>
              <a:spcAft>
                <a:spcPts val="1000"/>
              </a:spcAft>
              <a:defRPr sz="1800">
                <a:latin typeface="Open Sans Light"/>
              </a:defRPr>
            </a:pPr>
            <a:r>
              <a:t>    }</a:t>
            </a:r>
          </a:p>
          <a:p>
            <a:pPr>
              <a:spcBef>
                <a:spcPts val="400"/>
              </a:spcBef>
              <a:spcAft>
                <a:spcPts val="1000"/>
              </a:spcAft>
              <a:defRPr sz="1800">
                <a:latin typeface="Open Sans Light"/>
              </a:defRPr>
            </a:pPr>
            <a:r>
              <a:t>    </a:t>
            </a:r>
          </a:p>
          <a:p>
            <a:pPr>
              <a:spcBef>
                <a:spcPts val="400"/>
              </a:spcBef>
              <a:spcAft>
                <a:spcPts val="1000"/>
              </a:spcAft>
              <a:defRPr sz="1800">
                <a:latin typeface="Open Sans Light"/>
              </a:defRPr>
            </a:pPr>
            <a:r>
              <a:t>    public void setStatus(ServiceStatus newStatus) {</a:t>
            </a:r>
          </a:p>
          <a:p>
            <a:pPr>
              <a:spcBef>
                <a:spcPts val="400"/>
              </a:spcBef>
              <a:spcAft>
                <a:spcPts val="1000"/>
              </a:spcAft>
              <a:defRPr sz="1800">
                <a:latin typeface="Open Sans Light"/>
              </a:defRPr>
            </a:pPr>
            <a:r>
              <a:t>        if (this.status != newStatus) {</a:t>
            </a:r>
          </a:p>
          <a:p>
            <a:pPr>
              <a:spcBef>
                <a:spcPts val="400"/>
              </a:spcBef>
              <a:spcAft>
                <a:spcPts val="1000"/>
              </a:spcAft>
              <a:defRPr sz="1800">
                <a:latin typeface="Open Sans Light"/>
              </a:defRPr>
            </a:pPr>
            <a:r>
              <a:t>            this.status = newStatus;</a:t>
            </a:r>
          </a:p>
          <a:p>
            <a:pPr>
              <a:spcBef>
                <a:spcPts val="400"/>
              </a:spcBef>
              <a:spcAft>
                <a:spcPts val="1000"/>
              </a:spcAft>
              <a:defRPr sz="1800">
                <a:latin typeface="Open Sans Light"/>
              </a:defRPr>
            </a:pPr>
            <a:r>
              <a:t>            notifyObservers();</a:t>
            </a:r>
          </a:p>
          <a:p>
            <a:pPr>
              <a:spcBef>
                <a:spcPts val="400"/>
              </a:spcBef>
              <a:spcAft>
                <a:spcPts val="1000"/>
              </a:spcAft>
              <a:defRPr sz="1800">
                <a:latin typeface="Open Sans Light"/>
              </a:defRPr>
            </a:pPr>
            <a:r>
              <a:t>        }</a:t>
            </a:r>
          </a:p>
          <a:p>
            <a:pPr>
              <a:spcBef>
                <a:spcPts val="400"/>
              </a:spcBef>
              <a:spcAft>
                <a:spcPts val="1000"/>
              </a:spcAft>
              <a:defRPr sz="1800">
                <a:latin typeface="Open Sans Light"/>
              </a:defRPr>
            </a:pPr>
            <a:r>
              <a:t>    }</a:t>
            </a:r>
          </a:p>
          <a:p>
            <a:pPr>
              <a:spcBef>
                <a:spcPts val="400"/>
              </a:spcBef>
              <a:spcAft>
                <a:spcPts val="1000"/>
              </a:spcAft>
              <a:defRPr sz="1800">
                <a:latin typeface="Open Sans Light"/>
              </a:defRPr>
            </a:pPr>
            <a:r>
              <a:t>    </a:t>
            </a:r>
          </a:p>
          <a:p>
            <a:pPr>
              <a:spcBef>
                <a:spcPts val="400"/>
              </a:spcBef>
              <a:spcAft>
                <a:spcPts val="1000"/>
              </a:spcAft>
              <a:defRPr sz="1800">
                <a:latin typeface="Open Sans Light"/>
              </a:defRPr>
            </a:pPr>
            <a:r>
              <a:t>    private void notifyObservers() {</a:t>
            </a:r>
          </a:p>
          <a:p>
            <a:pPr>
              <a:spcBef>
                <a:spcPts val="400"/>
              </a:spcBef>
              <a:spcAft>
                <a:spcPts val="1000"/>
              </a:spcAft>
              <a:defRPr sz="1800">
                <a:latin typeface="Open Sans Light"/>
              </a:defRPr>
            </a:pPr>
            <a:r>
              <a:t>        // Copy list to prevent ConcurrentModificationException</a:t>
            </a:r>
          </a:p>
          <a:p>
            <a:pPr>
              <a:spcBef>
                <a:spcPts val="400"/>
              </a:spcBef>
              <a:spcAft>
                <a:spcPts val="1000"/>
              </a:spcAft>
              <a:defRPr sz="1800">
                <a:latin typeface="Open Sans Light"/>
              </a:defRPr>
            </a:pPr>
            <a:r>
              <a:t>        List&lt;ServiceObserver&gt; observersCopy = new ArrayList&lt;&gt;(observers);</a:t>
            </a:r>
          </a:p>
          <a:p>
            <a:pPr>
              <a:spcBef>
                <a:spcPts val="400"/>
              </a:spcBef>
              <a:spcAft>
                <a:spcPts val="1000"/>
              </a:spcAft>
              <a:defRPr sz="1800">
                <a:latin typeface="Open Sans Light"/>
              </a:defRPr>
            </a:pPr>
            <a:r>
              <a:t>        for (ServiceObserver observer : observersCopy) {</a:t>
            </a:r>
          </a:p>
          <a:p>
            <a:pPr>
              <a:spcBef>
                <a:spcPts val="400"/>
              </a:spcBef>
              <a:spcAft>
                <a:spcPts val="1000"/>
              </a:spcAft>
              <a:defRPr sz="1800">
                <a:latin typeface="Open Sans Light"/>
              </a:defRPr>
            </a:pPr>
            <a:r>
              <a:t>            observer.onServiceStatusChanged(status, serviceName);</a:t>
            </a:r>
          </a:p>
          <a:p>
            <a:pPr>
              <a:spcBef>
                <a:spcPts val="400"/>
              </a:spcBef>
              <a:spcAft>
                <a:spcPts val="1000"/>
              </a:spcAft>
              <a:defRPr sz="1800">
                <a:latin typeface="Open Sans Light"/>
              </a:defRPr>
            </a:pPr>
            <a:r>
              <a:t>        }</a:t>
            </a:r>
          </a:p>
          <a:p>
            <a:pPr>
              <a:spcBef>
                <a:spcPts val="400"/>
              </a:spcBef>
              <a:spcAft>
                <a:spcPts val="1000"/>
              </a:spcAft>
              <a:defRPr sz="1800">
                <a:latin typeface="Open Sans Light"/>
              </a:defRPr>
            </a:pPr>
            <a:r>
              <a:t>    }</a:t>
            </a:r>
          </a:p>
          <a:p>
            <a:pPr>
              <a:spcBef>
                <a:spcPts val="400"/>
              </a:spcBef>
              <a:spcAft>
                <a:spcPts val="1000"/>
              </a:spcAft>
              <a:defRPr sz="1800">
                <a:latin typeface="Open Sans Light"/>
              </a:defRPr>
            </a:pPr>
            <a:r>
              <a:t>}</a:t>
            </a:r>
          </a:p>
        </p:txBody>
      </p:sp>
    </p:spTree>
  </p:cSld>
  <p:clrMapOvr>
    <a:masterClrMapping/>
  </p:clrMapOvr>
</p:sld>
</file>

<file path=ppt/slides/slide9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rPr sz="3600" b="0">
                <a:solidFill>
                  <a:srgbClr val="444444"/>
                </a:solidFill>
                <a:latin typeface="Open Sans"/>
              </a:rPr>
              <a:t>Observer Pattern - Concrete Observers</a:t>
            </a:r>
          </a:p>
        </p:txBody>
      </p:sp>
      <p:sp>
        <p:nvSpPr>
          <p:cNvPr id="3" name="Subtitle 2"/>
          <p:cNvSpPr>
            <a:spLocks noGrp="1"/>
          </p:cNvSpPr>
          <p:nvPr>
            <p:ph type="subTitle"/>
          </p:nvPr>
        </p:nvSpPr>
        <p:spPr/>
        <p:txBody>
          <a:bodyPr anchor="t" tIns="152400" bIns="152400" lIns="152400" rIns="152400"/>
          <a:lstStyle/>
          <a:p/>
          <a:p>
            <a:pPr>
              <a:spcBef>
                <a:spcPts val="0"/>
              </a:spcBef>
              <a:spcAft>
                <a:spcPts val="1000"/>
              </a:spcAft>
              <a:defRPr sz="1800">
                <a:latin typeface="Open Sans Light"/>
              </a:defRPr>
            </a:pPr>
            <a:r>
              <a:t>```java</a:t>
            </a:r>
          </a:p>
          <a:p>
            <a:pPr>
              <a:spcBef>
                <a:spcPts val="400"/>
              </a:spcBef>
              <a:spcAft>
                <a:spcPts val="1000"/>
              </a:spcAft>
              <a:defRPr sz="1800">
                <a:latin typeface="Open Sans Light"/>
              </a:defRPr>
            </a:pPr>
            <a:r>
              <a:t>// Dashboard Observer</a:t>
            </a:r>
          </a:p>
          <a:p>
            <a:pPr>
              <a:spcBef>
                <a:spcPts val="400"/>
              </a:spcBef>
              <a:spcAft>
                <a:spcPts val="1000"/>
              </a:spcAft>
              <a:defRPr sz="1800">
                <a:latin typeface="Open Sans Light"/>
              </a:defRPr>
            </a:pPr>
            <a:r>
              <a:t>class MonitoringDashboard implements ServiceObserver {</a:t>
            </a:r>
          </a:p>
          <a:p>
            <a:pPr>
              <a:spcBef>
                <a:spcPts val="400"/>
              </a:spcBef>
              <a:spcAft>
                <a:spcPts val="1000"/>
              </a:spcAft>
              <a:defRPr sz="1800">
                <a:latin typeface="Open Sans Light"/>
              </a:defRPr>
            </a:pPr>
            <a:r>
              <a:t>    private String dashboardName;</a:t>
            </a:r>
          </a:p>
          <a:p>
            <a:pPr>
              <a:spcBef>
                <a:spcPts val="400"/>
              </a:spcBef>
              <a:spcAft>
                <a:spcPts val="1000"/>
              </a:spcAft>
              <a:defRPr sz="1800">
                <a:latin typeface="Open Sans Light"/>
              </a:defRPr>
            </a:pPr>
            <a:r>
              <a:t>    </a:t>
            </a:r>
          </a:p>
          <a:p>
            <a:pPr>
              <a:spcBef>
                <a:spcPts val="400"/>
              </a:spcBef>
              <a:spcAft>
                <a:spcPts val="1000"/>
              </a:spcAft>
              <a:defRPr sz="1800">
                <a:latin typeface="Open Sans Light"/>
              </a:defRPr>
            </a:pPr>
            <a:r>
              <a:t>    public void onServiceStatusChanged(ServiceStatus status, String serviceName) {</a:t>
            </a:r>
          </a:p>
          <a:p>
            <a:pPr>
              <a:spcBef>
                <a:spcPts val="400"/>
              </a:spcBef>
              <a:spcAft>
                <a:spcPts val="1000"/>
              </a:spcAft>
              <a:defRPr sz="1800">
                <a:latin typeface="Open Sans Light"/>
              </a:defRPr>
            </a:pPr>
            <a:r>
              <a:t>        System.out.println("[" + dashboardName + "] Service " + serviceName</a:t>
            </a:r>
          </a:p>
          <a:p>
            <a:pPr>
              <a:spcBef>
                <a:spcPts val="400"/>
              </a:spcBef>
              <a:spcAft>
                <a:spcPts val="1000"/>
              </a:spcAft>
              <a:defRPr sz="1800">
                <a:latin typeface="Open Sans Light"/>
              </a:defRPr>
            </a:pPr>
            <a:r>
              <a:t>                         + " status changed to " + status);</a:t>
            </a:r>
          </a:p>
          <a:p>
            <a:pPr>
              <a:spcBef>
                <a:spcPts val="400"/>
              </a:spcBef>
              <a:spcAft>
                <a:spcPts val="1000"/>
              </a:spcAft>
              <a:defRPr sz="1800">
                <a:latin typeface="Open Sans Light"/>
              </a:defRPr>
            </a:pPr>
            <a:r>
              <a:t>        updateDashboardDisplay(serviceName, status);</a:t>
            </a:r>
          </a:p>
          <a:p>
            <a:pPr>
              <a:spcBef>
                <a:spcPts val="400"/>
              </a:spcBef>
              <a:spcAft>
                <a:spcPts val="1000"/>
              </a:spcAft>
              <a:defRPr sz="1800">
                <a:latin typeface="Open Sans Light"/>
              </a:defRPr>
            </a:pPr>
            <a:r>
              <a:t>    }</a:t>
            </a:r>
          </a:p>
          <a:p>
            <a:pPr>
              <a:spcBef>
                <a:spcPts val="400"/>
              </a:spcBef>
              <a:spcAft>
                <a:spcPts val="1000"/>
              </a:spcAft>
              <a:defRPr sz="1800">
                <a:latin typeface="Open Sans Light"/>
              </a:defRPr>
            </a:pPr>
            <a:r>
              <a:t>}</a:t>
            </a:r>
          </a:p>
          <a:p>
            <a:pPr>
              <a:spcBef>
                <a:spcPts val="400"/>
              </a:spcBef>
              <a:spcAft>
                <a:spcPts val="1000"/>
              </a:spcAft>
              <a:defRPr sz="1800">
                <a:latin typeface="Open Sans Light"/>
              </a:defRPr>
            </a:pPr>
          </a:p>
          <a:p>
            <a:pPr>
              <a:spcBef>
                <a:spcPts val="400"/>
              </a:spcBef>
              <a:spcAft>
                <a:spcPts val="1000"/>
              </a:spcAft>
              <a:defRPr sz="1800">
                <a:latin typeface="Open Sans Light"/>
              </a:defRPr>
            </a:pPr>
            <a:r>
              <a:t>// Alert System Observer</a:t>
            </a:r>
          </a:p>
          <a:p>
            <a:pPr>
              <a:spcBef>
                <a:spcPts val="400"/>
              </a:spcBef>
              <a:spcAft>
                <a:spcPts val="1000"/>
              </a:spcAft>
              <a:defRPr sz="1800">
                <a:latin typeface="Open Sans Light"/>
              </a:defRPr>
            </a:pPr>
            <a:r>
              <a:t>class AlertSystem implements ServiceObserver {</a:t>
            </a:r>
          </a:p>
          <a:p>
            <a:pPr>
              <a:spcBef>
                <a:spcPts val="400"/>
              </a:spcBef>
              <a:spcAft>
                <a:spcPts val="1000"/>
              </a:spcAft>
              <a:defRPr sz="1800">
                <a:latin typeface="Open Sans Light"/>
              </a:defRPr>
            </a:pPr>
            <a:r>
              <a:t>    public void onServiceStatusChanged(ServiceStatus status, String serviceName) {</a:t>
            </a:r>
          </a:p>
          <a:p>
            <a:pPr>
              <a:spcBef>
                <a:spcPts val="400"/>
              </a:spcBef>
              <a:spcAft>
                <a:spcPts val="1000"/>
              </a:spcAft>
              <a:defRPr sz="1800">
                <a:latin typeface="Open Sans Light"/>
              </a:defRPr>
            </a:pPr>
            <a:r>
              <a:t>        if (status == ServiceStatus.DOWN || status == ServiceStatus.ERROR) {</a:t>
            </a:r>
          </a:p>
          <a:p>
            <a:pPr>
              <a:spcBef>
                <a:spcPts val="400"/>
              </a:spcBef>
              <a:spcAft>
                <a:spcPts val="1000"/>
              </a:spcAft>
              <a:defRPr sz="1800">
                <a:latin typeface="Open Sans Light"/>
              </a:defRPr>
            </a:pPr>
            <a:r>
              <a:t>            sendAlert("CRITICAL: Service " + serviceName + " is " + status);</a:t>
            </a:r>
          </a:p>
          <a:p>
            <a:pPr>
              <a:spcBef>
                <a:spcPts val="400"/>
              </a:spcBef>
              <a:spcAft>
                <a:spcPts val="1000"/>
              </a:spcAft>
              <a:defRPr sz="1800">
                <a:latin typeface="Open Sans Light"/>
              </a:defRPr>
            </a:pPr>
            <a:r>
              <a:t>            escalateToSupport(serviceName, status);</a:t>
            </a:r>
          </a:p>
          <a:p>
            <a:pPr>
              <a:spcBef>
                <a:spcPts val="400"/>
              </a:spcBef>
              <a:spcAft>
                <a:spcPts val="1000"/>
              </a:spcAft>
              <a:defRPr sz="1800">
                <a:latin typeface="Open Sans Light"/>
              </a:defRPr>
            </a:pPr>
            <a:r>
              <a:t>        }</a:t>
            </a:r>
          </a:p>
          <a:p>
            <a:pPr>
              <a:spcBef>
                <a:spcPts val="400"/>
              </a:spcBef>
              <a:spcAft>
                <a:spcPts val="1000"/>
              </a:spcAft>
              <a:defRPr sz="1800">
                <a:latin typeface="Open Sans Light"/>
              </a:defRPr>
            </a:pPr>
            <a:r>
              <a:t>    }</a:t>
            </a:r>
          </a:p>
          <a:p>
            <a:pPr>
              <a:spcBef>
                <a:spcPts val="400"/>
              </a:spcBef>
              <a:spcAft>
                <a:spcPts val="1000"/>
              </a:spcAft>
              <a:defRPr sz="1800">
                <a:latin typeface="Open Sans Light"/>
              </a:defRPr>
            </a:pPr>
            <a:r>
              <a:t>}</a:t>
            </a:r>
          </a:p>
          <a:p>
            <a:pPr>
              <a:spcBef>
                <a:spcPts val="400"/>
              </a:spcBef>
              <a:spcAft>
                <a:spcPts val="1000"/>
              </a:spcAft>
              <a:defRPr sz="1800">
                <a:latin typeface="Open Sans Light"/>
              </a:defRPr>
            </a:pPr>
          </a:p>
          <a:p>
            <a:pPr>
              <a:spcBef>
                <a:spcPts val="400"/>
              </a:spcBef>
              <a:spcAft>
                <a:spcPts val="1000"/>
              </a:spcAft>
              <a:defRPr sz="1800">
                <a:latin typeface="Open Sans Light"/>
              </a:defRPr>
            </a:pPr>
            <a:r>
              <a:t>// Logging Observer</a:t>
            </a:r>
          </a:p>
          <a:p>
            <a:pPr>
              <a:spcBef>
                <a:spcPts val="400"/>
              </a:spcBef>
              <a:spcAft>
                <a:spcPts val="1000"/>
              </a:spcAft>
              <a:defRPr sz="1800">
                <a:latin typeface="Open Sans Light"/>
              </a:defRPr>
            </a:pPr>
            <a:r>
              <a:t>class ServiceLogger implements ServiceObserver {</a:t>
            </a:r>
          </a:p>
          <a:p>
            <a:pPr>
              <a:spcBef>
                <a:spcPts val="400"/>
              </a:spcBef>
              <a:spcAft>
                <a:spcPts val="1000"/>
              </a:spcAft>
              <a:defRPr sz="1800">
                <a:latin typeface="Open Sans Light"/>
              </a:defRPr>
            </a:pPr>
            <a:r>
              <a:t>    public void onServiceStatusChanged(ServiceStatus status, String serviceName) {</a:t>
            </a:r>
          </a:p>
          <a:p>
            <a:pPr>
              <a:spcBef>
                <a:spcPts val="400"/>
              </a:spcBef>
              <a:spcAft>
                <a:spcPts val="1000"/>
              </a:spcAft>
              <a:defRPr sz="1800">
                <a:latin typeface="Open Sans Light"/>
              </a:defRPr>
            </a:pPr>
            <a:r>
              <a:t>        String logEntry = LocalDateTime.now() + ": " + serviceName</a:t>
            </a:r>
          </a:p>
          <a:p>
            <a:pPr>
              <a:spcBef>
                <a:spcPts val="400"/>
              </a:spcBef>
              <a:spcAft>
                <a:spcPts val="1000"/>
              </a:spcAft>
              <a:defRPr sz="1800">
                <a:latin typeface="Open Sans Light"/>
              </a:defRPr>
            </a:pPr>
            <a:r>
              <a:t>                        + " status changed to " + status;</a:t>
            </a:r>
          </a:p>
          <a:p>
            <a:pPr>
              <a:spcBef>
                <a:spcPts val="400"/>
              </a:spcBef>
              <a:spcAft>
                <a:spcPts val="1000"/>
              </a:spcAft>
              <a:defRPr sz="1800">
                <a:latin typeface="Open Sans Light"/>
              </a:defRPr>
            </a:pPr>
            <a:r>
              <a:t>        writeToLog(logEntry);</a:t>
            </a:r>
          </a:p>
          <a:p>
            <a:pPr>
              <a:spcBef>
                <a:spcPts val="400"/>
              </a:spcBef>
              <a:spcAft>
                <a:spcPts val="1000"/>
              </a:spcAft>
              <a:defRPr sz="1800">
                <a:latin typeface="Open Sans Light"/>
              </a:defRPr>
            </a:pPr>
            <a:r>
              <a:t>        if (status == ServiceStatus.DOWN) {</a:t>
            </a:r>
          </a:p>
          <a:p>
            <a:pPr>
              <a:spcBef>
                <a:spcPts val="400"/>
              </a:spcBef>
              <a:spcAft>
                <a:spcPts val="1000"/>
              </a:spcAft>
              <a:defRPr sz="1800">
                <a:latin typeface="Open Sans Light"/>
              </a:defRPr>
            </a:pPr>
            <a:r>
              <a:t>            archiveServiceData(serviceName);</a:t>
            </a:r>
          </a:p>
          <a:p>
            <a:pPr>
              <a:spcBef>
                <a:spcPts val="400"/>
              </a:spcBef>
              <a:spcAft>
                <a:spcPts val="1000"/>
              </a:spcAft>
              <a:defRPr sz="1800">
                <a:latin typeface="Open Sans Light"/>
              </a:defRPr>
            </a:pPr>
            <a:r>
              <a:t>        }</a:t>
            </a:r>
          </a:p>
          <a:p>
            <a:pPr>
              <a:spcBef>
                <a:spcPts val="400"/>
              </a:spcBef>
              <a:spcAft>
                <a:spcPts val="1000"/>
              </a:spcAft>
              <a:defRPr sz="1800">
                <a:latin typeface="Open Sans Light"/>
              </a:defRPr>
            </a:pPr>
            <a:r>
              <a:t>    }</a:t>
            </a:r>
          </a:p>
          <a:p>
            <a:pPr>
              <a:spcBef>
                <a:spcPts val="400"/>
              </a:spcBef>
              <a:spcAft>
                <a:spcPts val="1000"/>
              </a:spcAft>
              <a:defRPr sz="1800">
                <a:latin typeface="Open Sans Light"/>
              </a:defRPr>
            </a:pPr>
            <a:r>
              <a:t>}</a:t>
            </a:r>
          </a:p>
        </p:txBody>
      </p:sp>
    </p:spTree>
  </p:cSld>
  <p:clrMapOvr>
    <a:masterClrMapping/>
  </p:clrMapOvr>
</p:sld>
</file>

<file path=ppt/slides/slide9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rPr sz="3600" b="0">
                <a:solidFill>
                  <a:srgbClr val="444444"/>
                </a:solidFill>
                <a:latin typeface="Open Sans"/>
              </a:rPr>
              <a:t>Observer Pattern - Concrete Observers</a:t>
            </a:r>
          </a:p>
        </p:txBody>
      </p:sp>
      <p:sp>
        <p:nvSpPr>
          <p:cNvPr id="3" name="Subtitle 2"/>
          <p:cNvSpPr>
            <a:spLocks noGrp="1"/>
          </p:cNvSpPr>
          <p:nvPr>
            <p:ph type="subTitle"/>
          </p:nvPr>
        </p:nvSpPr>
        <p:spPr/>
        <p:txBody>
          <a:bodyPr anchor="t" tIns="152400" bIns="152400" lIns="152400" rIns="152400"/>
          <a:lstStyle/>
          <a:p/>
          <a:p>
            <a:pPr>
              <a:spcBef>
                <a:spcPts val="0"/>
              </a:spcBef>
              <a:spcAft>
                <a:spcPts val="1000"/>
              </a:spcAft>
              <a:defRPr sz="1800">
                <a:latin typeface="Open Sans Light"/>
              </a:defRPr>
            </a:pPr>
            <a:r>
              <a:t>```java</a:t>
            </a:r>
          </a:p>
          <a:p>
            <a:pPr>
              <a:spcBef>
                <a:spcPts val="400"/>
              </a:spcBef>
              <a:spcAft>
                <a:spcPts val="1000"/>
              </a:spcAft>
              <a:defRPr sz="1800">
                <a:latin typeface="Open Sans Light"/>
              </a:defRPr>
            </a:pPr>
            <a:r>
              <a:t>// Dashboard Observer</a:t>
            </a:r>
          </a:p>
          <a:p>
            <a:pPr>
              <a:spcBef>
                <a:spcPts val="400"/>
              </a:spcBef>
              <a:spcAft>
                <a:spcPts val="1000"/>
              </a:spcAft>
              <a:defRPr sz="1800">
                <a:latin typeface="Open Sans Light"/>
              </a:defRPr>
            </a:pPr>
            <a:r>
              <a:t>class MonitoringDashboard implements ServiceObserver {</a:t>
            </a:r>
          </a:p>
          <a:p>
            <a:pPr>
              <a:spcBef>
                <a:spcPts val="400"/>
              </a:spcBef>
              <a:spcAft>
                <a:spcPts val="1000"/>
              </a:spcAft>
              <a:defRPr sz="1800">
                <a:latin typeface="Open Sans Light"/>
              </a:defRPr>
            </a:pPr>
            <a:r>
              <a:t>    private String dashboardName;</a:t>
            </a:r>
          </a:p>
          <a:p>
            <a:pPr>
              <a:spcBef>
                <a:spcPts val="400"/>
              </a:spcBef>
              <a:spcAft>
                <a:spcPts val="1000"/>
              </a:spcAft>
              <a:defRPr sz="1800">
                <a:latin typeface="Open Sans Light"/>
              </a:defRPr>
            </a:pPr>
            <a:r>
              <a:t>    </a:t>
            </a:r>
          </a:p>
          <a:p>
            <a:pPr>
              <a:spcBef>
                <a:spcPts val="400"/>
              </a:spcBef>
              <a:spcAft>
                <a:spcPts val="1000"/>
              </a:spcAft>
              <a:defRPr sz="1800">
                <a:latin typeface="Open Sans Light"/>
              </a:defRPr>
            </a:pPr>
            <a:r>
              <a:t>    public void onServiceStatusChanged(ServiceStatus status, String serviceName) {</a:t>
            </a:r>
          </a:p>
          <a:p>
            <a:pPr>
              <a:spcBef>
                <a:spcPts val="400"/>
              </a:spcBef>
              <a:spcAft>
                <a:spcPts val="1000"/>
              </a:spcAft>
              <a:defRPr sz="1800">
                <a:latin typeface="Open Sans Light"/>
              </a:defRPr>
            </a:pPr>
            <a:r>
              <a:t>        System.out.println("[" + dashboardName + "] Service " + serviceName</a:t>
            </a:r>
          </a:p>
          <a:p>
            <a:pPr>
              <a:spcBef>
                <a:spcPts val="400"/>
              </a:spcBef>
              <a:spcAft>
                <a:spcPts val="1000"/>
              </a:spcAft>
              <a:defRPr sz="1800">
                <a:latin typeface="Open Sans Light"/>
              </a:defRPr>
            </a:pPr>
            <a:r>
              <a:t>                         + " status changed to " + status);</a:t>
            </a:r>
          </a:p>
          <a:p>
            <a:pPr>
              <a:spcBef>
                <a:spcPts val="400"/>
              </a:spcBef>
              <a:spcAft>
                <a:spcPts val="1000"/>
              </a:spcAft>
              <a:defRPr sz="1800">
                <a:latin typeface="Open Sans Light"/>
              </a:defRPr>
            </a:pPr>
            <a:r>
              <a:t>        updateDashboardDisplay(serviceName, status);</a:t>
            </a:r>
          </a:p>
          <a:p>
            <a:pPr>
              <a:spcBef>
                <a:spcPts val="400"/>
              </a:spcBef>
              <a:spcAft>
                <a:spcPts val="1000"/>
              </a:spcAft>
              <a:defRPr sz="1800">
                <a:latin typeface="Open Sans Light"/>
              </a:defRPr>
            </a:pPr>
            <a:r>
              <a:t>    }</a:t>
            </a:r>
          </a:p>
          <a:p>
            <a:pPr>
              <a:spcBef>
                <a:spcPts val="400"/>
              </a:spcBef>
              <a:spcAft>
                <a:spcPts val="1000"/>
              </a:spcAft>
              <a:defRPr sz="1800">
                <a:latin typeface="Open Sans Light"/>
              </a:defRPr>
            </a:pPr>
            <a:r>
              <a:t>}</a:t>
            </a:r>
          </a:p>
          <a:p>
            <a:pPr>
              <a:spcBef>
                <a:spcPts val="400"/>
              </a:spcBef>
              <a:spcAft>
                <a:spcPts val="1000"/>
              </a:spcAft>
              <a:defRPr sz="1800">
                <a:latin typeface="Open Sans Light"/>
              </a:defRPr>
            </a:pPr>
          </a:p>
          <a:p>
            <a:pPr>
              <a:spcBef>
                <a:spcPts val="400"/>
              </a:spcBef>
              <a:spcAft>
                <a:spcPts val="1000"/>
              </a:spcAft>
              <a:defRPr sz="1800">
                <a:latin typeface="Open Sans Light"/>
              </a:defRPr>
            </a:pPr>
            <a:r>
              <a:t>// Alert System Observer</a:t>
            </a:r>
          </a:p>
          <a:p>
            <a:pPr>
              <a:spcBef>
                <a:spcPts val="400"/>
              </a:spcBef>
              <a:spcAft>
                <a:spcPts val="1000"/>
              </a:spcAft>
              <a:defRPr sz="1800">
                <a:latin typeface="Open Sans Light"/>
              </a:defRPr>
            </a:pPr>
            <a:r>
              <a:t>class AlertSystem implements ServiceObserver {</a:t>
            </a:r>
          </a:p>
          <a:p>
            <a:pPr>
              <a:spcBef>
                <a:spcPts val="400"/>
              </a:spcBef>
              <a:spcAft>
                <a:spcPts val="1000"/>
              </a:spcAft>
              <a:defRPr sz="1800">
                <a:latin typeface="Open Sans Light"/>
              </a:defRPr>
            </a:pPr>
            <a:r>
              <a:t>    public void onServiceStatusChanged(ServiceStatus status, String serviceName) {</a:t>
            </a:r>
          </a:p>
          <a:p>
            <a:pPr>
              <a:spcBef>
                <a:spcPts val="400"/>
              </a:spcBef>
              <a:spcAft>
                <a:spcPts val="1000"/>
              </a:spcAft>
              <a:defRPr sz="1800">
                <a:latin typeface="Open Sans Light"/>
              </a:defRPr>
            </a:pPr>
            <a:r>
              <a:t>        if (status == ServiceStatus.DOWN || status == ServiceStatus.ERROR) {</a:t>
            </a:r>
          </a:p>
          <a:p>
            <a:pPr>
              <a:spcBef>
                <a:spcPts val="400"/>
              </a:spcBef>
              <a:spcAft>
                <a:spcPts val="1000"/>
              </a:spcAft>
              <a:defRPr sz="1800">
                <a:latin typeface="Open Sans Light"/>
              </a:defRPr>
            </a:pPr>
            <a:r>
              <a:t>            sendAlert("CRITICAL: Service " + serviceName + " is " + status);</a:t>
            </a:r>
          </a:p>
          <a:p>
            <a:pPr>
              <a:spcBef>
                <a:spcPts val="400"/>
              </a:spcBef>
              <a:spcAft>
                <a:spcPts val="1000"/>
              </a:spcAft>
              <a:defRPr sz="1800">
                <a:latin typeface="Open Sans Light"/>
              </a:defRPr>
            </a:pPr>
            <a:r>
              <a:t>            escalateToSupport(serviceName, status);</a:t>
            </a:r>
          </a:p>
          <a:p>
            <a:pPr>
              <a:spcBef>
                <a:spcPts val="400"/>
              </a:spcBef>
              <a:spcAft>
                <a:spcPts val="1000"/>
              </a:spcAft>
              <a:defRPr sz="1800">
                <a:latin typeface="Open Sans Light"/>
              </a:defRPr>
            </a:pPr>
            <a:r>
              <a:t>        }</a:t>
            </a:r>
          </a:p>
          <a:p>
            <a:pPr>
              <a:spcBef>
                <a:spcPts val="400"/>
              </a:spcBef>
              <a:spcAft>
                <a:spcPts val="1000"/>
              </a:spcAft>
              <a:defRPr sz="1800">
                <a:latin typeface="Open Sans Light"/>
              </a:defRPr>
            </a:pPr>
            <a:r>
              <a:t>    }</a:t>
            </a:r>
          </a:p>
          <a:p>
            <a:pPr>
              <a:spcBef>
                <a:spcPts val="400"/>
              </a:spcBef>
              <a:spcAft>
                <a:spcPts val="1000"/>
              </a:spcAft>
              <a:defRPr sz="1800">
                <a:latin typeface="Open Sans Light"/>
              </a:defRPr>
            </a:pPr>
            <a:r>
              <a:t>}</a:t>
            </a:r>
          </a:p>
          <a:p>
            <a:pPr>
              <a:spcBef>
                <a:spcPts val="400"/>
              </a:spcBef>
              <a:spcAft>
                <a:spcPts val="1000"/>
              </a:spcAft>
              <a:defRPr sz="1800">
                <a:latin typeface="Open Sans Light"/>
              </a:defRPr>
            </a:pPr>
          </a:p>
          <a:p>
            <a:pPr>
              <a:spcBef>
                <a:spcPts val="400"/>
              </a:spcBef>
              <a:spcAft>
                <a:spcPts val="1000"/>
              </a:spcAft>
              <a:defRPr sz="1800">
                <a:latin typeface="Open Sans Light"/>
              </a:defRPr>
            </a:pPr>
            <a:r>
              <a:t>// Logging Observer</a:t>
            </a:r>
          </a:p>
          <a:p>
            <a:pPr>
              <a:spcBef>
                <a:spcPts val="400"/>
              </a:spcBef>
              <a:spcAft>
                <a:spcPts val="1000"/>
              </a:spcAft>
              <a:defRPr sz="1800">
                <a:latin typeface="Open Sans Light"/>
              </a:defRPr>
            </a:pPr>
            <a:r>
              <a:t>class ServiceLogger implements ServiceObserver {</a:t>
            </a:r>
          </a:p>
          <a:p>
            <a:pPr>
              <a:spcBef>
                <a:spcPts val="400"/>
              </a:spcBef>
              <a:spcAft>
                <a:spcPts val="1000"/>
              </a:spcAft>
              <a:defRPr sz="1800">
                <a:latin typeface="Open Sans Light"/>
              </a:defRPr>
            </a:pPr>
            <a:r>
              <a:t>    public void onServiceStatusChanged(ServiceStatus status, String serviceName) {</a:t>
            </a:r>
          </a:p>
          <a:p>
            <a:pPr>
              <a:spcBef>
                <a:spcPts val="400"/>
              </a:spcBef>
              <a:spcAft>
                <a:spcPts val="1000"/>
              </a:spcAft>
              <a:defRPr sz="1800">
                <a:latin typeface="Open Sans Light"/>
              </a:defRPr>
            </a:pPr>
            <a:r>
              <a:t>        String logEntry = LocalDateTime.now() + ": " + serviceName</a:t>
            </a:r>
          </a:p>
          <a:p>
            <a:pPr>
              <a:spcBef>
                <a:spcPts val="400"/>
              </a:spcBef>
              <a:spcAft>
                <a:spcPts val="1000"/>
              </a:spcAft>
              <a:defRPr sz="1800">
                <a:latin typeface="Open Sans Light"/>
              </a:defRPr>
            </a:pPr>
            <a:r>
              <a:t>                        + " status changed to " + status;</a:t>
            </a:r>
          </a:p>
          <a:p>
            <a:pPr>
              <a:spcBef>
                <a:spcPts val="400"/>
              </a:spcBef>
              <a:spcAft>
                <a:spcPts val="1000"/>
              </a:spcAft>
              <a:defRPr sz="1800">
                <a:latin typeface="Open Sans Light"/>
              </a:defRPr>
            </a:pPr>
            <a:r>
              <a:t>        writeToLog(logEntry);</a:t>
            </a:r>
          </a:p>
          <a:p>
            <a:pPr>
              <a:spcBef>
                <a:spcPts val="400"/>
              </a:spcBef>
              <a:spcAft>
                <a:spcPts val="1000"/>
              </a:spcAft>
              <a:defRPr sz="1800">
                <a:latin typeface="Open Sans Light"/>
              </a:defRPr>
            </a:pPr>
            <a:r>
              <a:t>        if (status == ServiceStatus.DOWN) {</a:t>
            </a:r>
          </a:p>
          <a:p>
            <a:pPr>
              <a:spcBef>
                <a:spcPts val="400"/>
              </a:spcBef>
              <a:spcAft>
                <a:spcPts val="1000"/>
              </a:spcAft>
              <a:defRPr sz="1800">
                <a:latin typeface="Open Sans Light"/>
              </a:defRPr>
            </a:pPr>
            <a:r>
              <a:t>            archiveServiceData(serviceName);</a:t>
            </a:r>
          </a:p>
          <a:p>
            <a:pPr>
              <a:spcBef>
                <a:spcPts val="400"/>
              </a:spcBef>
              <a:spcAft>
                <a:spcPts val="1000"/>
              </a:spcAft>
              <a:defRPr sz="1800">
                <a:latin typeface="Open Sans Light"/>
              </a:defRPr>
            </a:pPr>
            <a:r>
              <a:t>        }</a:t>
            </a:r>
          </a:p>
          <a:p>
            <a:pPr>
              <a:spcBef>
                <a:spcPts val="400"/>
              </a:spcBef>
              <a:spcAft>
                <a:spcPts val="1000"/>
              </a:spcAft>
              <a:defRPr sz="1800">
                <a:latin typeface="Open Sans Light"/>
              </a:defRPr>
            </a:pPr>
            <a:r>
              <a:t>    }</a:t>
            </a:r>
          </a:p>
          <a:p>
            <a:pPr>
              <a:spcBef>
                <a:spcPts val="400"/>
              </a:spcBef>
              <a:spcAft>
                <a:spcPts val="1000"/>
              </a:spcAft>
              <a:defRPr sz="1800">
                <a:latin typeface="Open Sans Light"/>
              </a:defRPr>
            </a:pPr>
            <a:r>
              <a:t>}</a:t>
            </a:r>
          </a:p>
        </p:txBody>
      </p:sp>
    </p:spTree>
  </p:cSld>
  <p:clrMapOvr>
    <a:masterClrMapping/>
  </p:clrMapOvr>
</p:sld>
</file>

<file path=ppt/slides/slide9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rPr sz="3600" b="0">
                <a:solidFill>
                  <a:srgbClr val="444444"/>
                </a:solidFill>
                <a:latin typeface="Open Sans"/>
              </a:rPr>
              <a:t>State Pattern - Problem</a:t>
            </a:r>
          </a:p>
        </p:txBody>
      </p:sp>
      <p:sp>
        <p:nvSpPr>
          <p:cNvPr id="3" name="Subtitle 2"/>
          <p:cNvSpPr>
            <a:spLocks noGrp="1"/>
          </p:cNvSpPr>
          <p:nvPr>
            <p:ph type="subTitle"/>
          </p:nvPr>
        </p:nvSpPr>
        <p:spPr/>
        <p:txBody>
          <a:bodyPr anchor="t" tIns="152400" bIns="152400" lIns="152400" rIns="152400"/>
          <a:lstStyle/>
          <a:p/>
          <a:p>
            <a:pPr>
              <a:spcBef>
                <a:spcPts val="0"/>
              </a:spcBef>
              <a:spcAft>
                <a:spcPts val="1000"/>
              </a:spcAft>
              <a:defRPr sz="1800">
                <a:latin typeface="Open Sans Light"/>
              </a:defRPr>
            </a:pPr>
            <a:r>
              <a:t>• Problem: Komplexe zustandsabhängige Logik</a:t>
            </a:r>
          </a:p>
          <a:p>
            <a:pPr>
              <a:spcBef>
                <a:spcPts val="400"/>
              </a:spcBef>
              <a:spcAft>
                <a:spcPts val="1000"/>
              </a:spcAft>
              <a:defRPr sz="1800">
                <a:latin typeface="Open Sans Light"/>
              </a:defRPr>
            </a:pPr>
            <a:r>
              <a:t>• Beispiel: Telekom Service Lifecycle</a:t>
            </a:r>
          </a:p>
          <a:p>
            <a:pPr>
              <a:spcBef>
                <a:spcPts val="400"/>
              </a:spcBef>
              <a:spcAft>
                <a:spcPts val="1000"/>
              </a:spcAft>
              <a:defRPr sz="1800">
                <a:latin typeface="Open Sans Light"/>
              </a:defRPr>
            </a:pPr>
            <a:r>
              <a:t>  - Pending → Active → Suspended → Terminated</a:t>
            </a:r>
          </a:p>
          <a:p>
            <a:pPr>
              <a:spcBef>
                <a:spcPts val="400"/>
              </a:spcBef>
              <a:spcAft>
                <a:spcPts val="1000"/>
              </a:spcAft>
              <a:defRPr sz="1800">
                <a:latin typeface="Open Sans Light"/>
              </a:defRPr>
            </a:pPr>
            <a:r>
              <a:t>  - Verschiedene Operationen je nach Zustand</a:t>
            </a:r>
          </a:p>
          <a:p>
            <a:pPr>
              <a:spcBef>
                <a:spcPts val="400"/>
              </a:spcBef>
              <a:spcAft>
                <a:spcPts val="1000"/>
              </a:spcAft>
              <a:defRPr sz="1800">
                <a:latin typeface="Open Sans Light"/>
              </a:defRPr>
            </a:pPr>
            <a:r>
              <a:t>• Herausforderungen:</a:t>
            </a:r>
          </a:p>
          <a:p>
            <a:pPr>
              <a:spcBef>
                <a:spcPts val="400"/>
              </a:spcBef>
              <a:spcAft>
                <a:spcPts val="1000"/>
              </a:spcAft>
              <a:defRPr sz="1800">
                <a:latin typeface="Open Sans Light"/>
              </a:defRPr>
            </a:pPr>
            <a:r>
              <a:t>  - Große if-else oder switch Statements</a:t>
            </a:r>
          </a:p>
          <a:p>
            <a:pPr>
              <a:spcBef>
                <a:spcPts val="400"/>
              </a:spcBef>
              <a:spcAft>
                <a:spcPts val="1000"/>
              </a:spcAft>
              <a:defRPr sz="1800">
                <a:latin typeface="Open Sans Light"/>
              </a:defRPr>
            </a:pPr>
            <a:r>
              <a:t>  - Schwer erweiterbar um neue Zustände</a:t>
            </a:r>
          </a:p>
          <a:p>
            <a:pPr>
              <a:spcBef>
                <a:spcPts val="400"/>
              </a:spcBef>
              <a:spcAft>
                <a:spcPts val="1000"/>
              </a:spcAft>
              <a:defRPr sz="1800">
                <a:latin typeface="Open Sans Light"/>
              </a:defRPr>
            </a:pPr>
            <a:r>
              <a:t>  - Verstreute State-Logic im Code</a:t>
            </a:r>
          </a:p>
          <a:p>
            <a:pPr>
              <a:spcBef>
                <a:spcPts val="400"/>
              </a:spcBef>
              <a:spcAft>
                <a:spcPts val="1000"/>
              </a:spcAft>
              <a:defRPr sz="1800">
                <a:latin typeface="Open Sans Light"/>
              </a:defRPr>
            </a:pPr>
            <a:r>
              <a:t>  - Komplexe Zustandsübergänge</a:t>
            </a:r>
          </a:p>
          <a:p>
            <a:pPr>
              <a:spcBef>
                <a:spcPts val="400"/>
              </a:spcBef>
              <a:spcAft>
                <a:spcPts val="1000"/>
              </a:spcAft>
              <a:defRPr sz="1800">
                <a:latin typeface="Open Sans Light"/>
              </a:defRPr>
            </a:pPr>
            <a:r>
              <a:t>• State Machine Komplexität</a:t>
            </a:r>
          </a:p>
          <a:p>
            <a:pPr>
              <a:spcBef>
                <a:spcPts val="400"/>
              </a:spcBef>
              <a:spcAft>
                <a:spcPts val="1000"/>
              </a:spcAft>
              <a:defRPr sz="1800">
                <a:latin typeface="Open Sans Light"/>
              </a:defRPr>
            </a:pPr>
            <a:r>
              <a:t>  - Viele Zustände × Viele Events = Komplexität²</a:t>
            </a:r>
          </a:p>
        </p:txBody>
      </p:sp>
    </p:spTree>
  </p:cSld>
  <p:clrMapOvr>
    <a:masterClrMapping/>
  </p:clrMapOvr>
</p:sld>
</file>

<file path=ppt/slides/slide9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rPr sz="3600" b="0">
                <a:solidFill>
                  <a:srgbClr val="444444"/>
                </a:solidFill>
                <a:latin typeface="Open Sans"/>
              </a:rPr>
              <a:t>State Pattern - Problem</a:t>
            </a:r>
          </a:p>
        </p:txBody>
      </p:sp>
      <p:sp>
        <p:nvSpPr>
          <p:cNvPr id="3" name="Subtitle 2"/>
          <p:cNvSpPr>
            <a:spLocks noGrp="1"/>
          </p:cNvSpPr>
          <p:nvPr>
            <p:ph type="subTitle"/>
          </p:nvPr>
        </p:nvSpPr>
        <p:spPr/>
        <p:txBody>
          <a:bodyPr anchor="t" tIns="152400" bIns="152400" lIns="152400" rIns="152400"/>
          <a:lstStyle/>
          <a:p/>
          <a:p>
            <a:pPr>
              <a:spcBef>
                <a:spcPts val="0"/>
              </a:spcBef>
              <a:spcAft>
                <a:spcPts val="1000"/>
              </a:spcAft>
              <a:defRPr sz="1800">
                <a:latin typeface="Open Sans Light"/>
              </a:defRPr>
            </a:pPr>
            <a:r>
              <a:t>• Problem: Komplexe zustandsabhängige Logik</a:t>
            </a:r>
          </a:p>
          <a:p>
            <a:pPr>
              <a:spcBef>
                <a:spcPts val="400"/>
              </a:spcBef>
              <a:spcAft>
                <a:spcPts val="1000"/>
              </a:spcAft>
              <a:defRPr sz="1800">
                <a:latin typeface="Open Sans Light"/>
              </a:defRPr>
            </a:pPr>
            <a:r>
              <a:t>• Beispiel: Telekom Service Lifecycle</a:t>
            </a:r>
          </a:p>
          <a:p>
            <a:pPr>
              <a:spcBef>
                <a:spcPts val="400"/>
              </a:spcBef>
              <a:spcAft>
                <a:spcPts val="1000"/>
              </a:spcAft>
              <a:defRPr sz="1800">
                <a:latin typeface="Open Sans Light"/>
              </a:defRPr>
            </a:pPr>
            <a:r>
              <a:t>  - Pending → Active → Suspended → Terminated</a:t>
            </a:r>
          </a:p>
          <a:p>
            <a:pPr>
              <a:spcBef>
                <a:spcPts val="400"/>
              </a:spcBef>
              <a:spcAft>
                <a:spcPts val="1000"/>
              </a:spcAft>
              <a:defRPr sz="1800">
                <a:latin typeface="Open Sans Light"/>
              </a:defRPr>
            </a:pPr>
            <a:r>
              <a:t>  - Verschiedene Operationen je nach Zustand</a:t>
            </a:r>
          </a:p>
          <a:p>
            <a:pPr>
              <a:spcBef>
                <a:spcPts val="400"/>
              </a:spcBef>
              <a:spcAft>
                <a:spcPts val="1000"/>
              </a:spcAft>
              <a:defRPr sz="1800">
                <a:latin typeface="Open Sans Light"/>
              </a:defRPr>
            </a:pPr>
            <a:r>
              <a:t>• Herausforderungen:</a:t>
            </a:r>
          </a:p>
          <a:p>
            <a:pPr>
              <a:spcBef>
                <a:spcPts val="400"/>
              </a:spcBef>
              <a:spcAft>
                <a:spcPts val="1000"/>
              </a:spcAft>
              <a:defRPr sz="1800">
                <a:latin typeface="Open Sans Light"/>
              </a:defRPr>
            </a:pPr>
            <a:r>
              <a:t>  - Große if-else oder switch Statements</a:t>
            </a:r>
          </a:p>
          <a:p>
            <a:pPr>
              <a:spcBef>
                <a:spcPts val="400"/>
              </a:spcBef>
              <a:spcAft>
                <a:spcPts val="1000"/>
              </a:spcAft>
              <a:defRPr sz="1800">
                <a:latin typeface="Open Sans Light"/>
              </a:defRPr>
            </a:pPr>
            <a:r>
              <a:t>  - Schwer erweiterbar um neue Zustände</a:t>
            </a:r>
          </a:p>
          <a:p>
            <a:pPr>
              <a:spcBef>
                <a:spcPts val="400"/>
              </a:spcBef>
              <a:spcAft>
                <a:spcPts val="1000"/>
              </a:spcAft>
              <a:defRPr sz="1800">
                <a:latin typeface="Open Sans Light"/>
              </a:defRPr>
            </a:pPr>
            <a:r>
              <a:t>  - Verstreute State-Logic im Code</a:t>
            </a:r>
          </a:p>
          <a:p>
            <a:pPr>
              <a:spcBef>
                <a:spcPts val="400"/>
              </a:spcBef>
              <a:spcAft>
                <a:spcPts val="1000"/>
              </a:spcAft>
              <a:defRPr sz="1800">
                <a:latin typeface="Open Sans Light"/>
              </a:defRPr>
            </a:pPr>
            <a:r>
              <a:t>  - Komplexe Zustandsübergänge</a:t>
            </a:r>
          </a:p>
          <a:p>
            <a:pPr>
              <a:spcBef>
                <a:spcPts val="400"/>
              </a:spcBef>
              <a:spcAft>
                <a:spcPts val="1000"/>
              </a:spcAft>
              <a:defRPr sz="1800">
                <a:latin typeface="Open Sans Light"/>
              </a:defRPr>
            </a:pPr>
            <a:r>
              <a:t>• State Machine Komplexität</a:t>
            </a:r>
          </a:p>
          <a:p>
            <a:pPr>
              <a:spcBef>
                <a:spcPts val="400"/>
              </a:spcBef>
              <a:spcAft>
                <a:spcPts val="1000"/>
              </a:spcAft>
              <a:defRPr sz="1800">
                <a:latin typeface="Open Sans Light"/>
              </a:defRPr>
            </a:pPr>
            <a:r>
              <a:t>  - Viele Zustände × Viele Events = Komplexität²</a:t>
            </a:r>
          </a:p>
        </p:txBody>
      </p:sp>
    </p:spTree>
  </p:cSld>
  <p:clrMapOvr>
    <a:masterClrMapping/>
  </p:clrMapOvr>
</p:sld>
</file>

<file path=ppt/slides/slide9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rPr sz="3600" b="0">
                <a:solidFill>
                  <a:srgbClr val="444444"/>
                </a:solidFill>
                <a:latin typeface="Open Sans"/>
              </a:rPr>
              <a:t>State Pattern - Struktur</a:t>
            </a:r>
          </a:p>
        </p:txBody>
      </p:sp>
      <p:sp>
        <p:nvSpPr>
          <p:cNvPr id="3" name="Subtitle 2"/>
          <p:cNvSpPr>
            <a:spLocks noGrp="1"/>
          </p:cNvSpPr>
          <p:nvPr>
            <p:ph type="subTitle"/>
          </p:nvPr>
        </p:nvSpPr>
        <p:spPr/>
        <p:txBody>
          <a:bodyPr anchor="t" tIns="152400" bIns="152400" lIns="152400" rIns="152400"/>
          <a:lstStyle/>
          <a:p/>
          <a:p>
            <a:pPr>
              <a:spcBef>
                <a:spcPts val="0"/>
              </a:spcBef>
              <a:spcAft>
                <a:spcPts val="1000"/>
              </a:spcAft>
              <a:defRPr sz="1800">
                <a:latin typeface="Open Sans Light"/>
              </a:defRPr>
            </a:pPr>
            <a:r>
              <a:t>• Context:</a:t>
            </a:r>
          </a:p>
          <a:p>
            <a:pPr>
              <a:spcBef>
                <a:spcPts val="400"/>
              </a:spcBef>
              <a:spcAft>
                <a:spcPts val="1000"/>
              </a:spcAft>
              <a:defRPr sz="1800">
                <a:latin typeface="Open Sans Light"/>
              </a:defRPr>
            </a:pPr>
            <a:r>
              <a:t>  - Hält Referenz auf aktuellen State</a:t>
            </a:r>
          </a:p>
          <a:p>
            <a:pPr>
              <a:spcBef>
                <a:spcPts val="400"/>
              </a:spcBef>
              <a:spcAft>
                <a:spcPts val="1000"/>
              </a:spcAft>
              <a:defRPr sz="1800">
                <a:latin typeface="Open Sans Light"/>
              </a:defRPr>
            </a:pPr>
            <a:r>
              <a:t>  - Delegiert State-spezifische Operationen</a:t>
            </a:r>
          </a:p>
          <a:p>
            <a:pPr>
              <a:spcBef>
                <a:spcPts val="400"/>
              </a:spcBef>
              <a:spcAft>
                <a:spcPts val="1000"/>
              </a:spcAft>
              <a:defRPr sz="1800">
                <a:latin typeface="Open Sans Light"/>
              </a:defRPr>
            </a:pPr>
            <a:r>
              <a:t>• State Interface:</a:t>
            </a:r>
          </a:p>
          <a:p>
            <a:pPr>
              <a:spcBef>
                <a:spcPts val="400"/>
              </a:spcBef>
              <a:spcAft>
                <a:spcPts val="1000"/>
              </a:spcAft>
              <a:defRPr sz="1800">
                <a:latin typeface="Open Sans Light"/>
              </a:defRPr>
            </a:pPr>
            <a:r>
              <a:t>  - Definiert State-spezifische Methoden</a:t>
            </a:r>
          </a:p>
          <a:p>
            <a:pPr>
              <a:spcBef>
                <a:spcPts val="400"/>
              </a:spcBef>
              <a:spcAft>
                <a:spcPts val="1000"/>
              </a:spcAft>
              <a:defRPr sz="1800">
                <a:latin typeface="Open Sans Light"/>
              </a:defRPr>
            </a:pPr>
            <a:r>
              <a:t>• Concrete States:</a:t>
            </a:r>
          </a:p>
          <a:p>
            <a:pPr>
              <a:spcBef>
                <a:spcPts val="400"/>
              </a:spcBef>
              <a:spcAft>
                <a:spcPts val="1000"/>
              </a:spcAft>
              <a:defRPr sz="1800">
                <a:latin typeface="Open Sans Light"/>
              </a:defRPr>
            </a:pPr>
            <a:r>
              <a:t>  - Implementieren zustandsabhängiges Verhalten</a:t>
            </a:r>
          </a:p>
          <a:p>
            <a:pPr>
              <a:spcBef>
                <a:spcPts val="400"/>
              </a:spcBef>
              <a:spcAft>
                <a:spcPts val="1000"/>
              </a:spcAft>
              <a:defRPr sz="1800">
                <a:latin typeface="Open Sans Light"/>
              </a:defRPr>
            </a:pPr>
            <a:r>
              <a:t>  - Können State Transitions auslösen</a:t>
            </a:r>
          </a:p>
          <a:p>
            <a:pPr>
              <a:spcBef>
                <a:spcPts val="400"/>
              </a:spcBef>
              <a:spcAft>
                <a:spcPts val="1000"/>
              </a:spcAft>
              <a:defRPr sz="1800">
                <a:latin typeface="Open Sans Light"/>
              </a:defRPr>
            </a:pPr>
            <a:r>
              <a:t>• State Transitions:</a:t>
            </a:r>
          </a:p>
          <a:p>
            <a:pPr>
              <a:spcBef>
                <a:spcPts val="400"/>
              </a:spcBef>
              <a:spcAft>
                <a:spcPts val="1000"/>
              </a:spcAft>
              <a:defRPr sz="1800">
                <a:latin typeface="Open Sans Light"/>
              </a:defRPr>
            </a:pPr>
            <a:r>
              <a:t>  - Context.setState(newState)</a:t>
            </a:r>
          </a:p>
          <a:p>
            <a:pPr>
              <a:spcBef>
                <a:spcPts val="400"/>
              </a:spcBef>
              <a:spcAft>
                <a:spcPts val="1000"/>
              </a:spcAft>
              <a:defRPr sz="1800">
                <a:latin typeface="Open Sans Light"/>
              </a:defRPr>
            </a:pPr>
            <a:r>
              <a:t>  - States können sich selbst ändern</a:t>
            </a:r>
          </a:p>
          <a:p>
            <a:pPr>
              <a:spcBef>
                <a:spcPts val="400"/>
              </a:spcBef>
              <a:spcAft>
                <a:spcPts val="1000"/>
              </a:spcAft>
              <a:defRPr sz="1800">
                <a:latin typeface="Open Sans Light"/>
              </a:defRPr>
            </a:pPr>
            <a:r>
              <a:t>• Vorteile:</a:t>
            </a:r>
          </a:p>
          <a:p>
            <a:pPr>
              <a:spcBef>
                <a:spcPts val="400"/>
              </a:spcBef>
              <a:spcAft>
                <a:spcPts val="1000"/>
              </a:spcAft>
              <a:defRPr sz="1800">
                <a:latin typeface="Open Sans Light"/>
              </a:defRPr>
            </a:pPr>
            <a:r>
              <a:t>  - OCP: Neue States ohne Context-Änderung</a:t>
            </a:r>
          </a:p>
          <a:p>
            <a:pPr>
              <a:spcBef>
                <a:spcPts val="400"/>
              </a:spcBef>
              <a:spcAft>
                <a:spcPts val="1000"/>
              </a:spcAft>
              <a:defRPr sz="1800">
                <a:latin typeface="Open Sans Light"/>
              </a:defRPr>
            </a:pPr>
            <a:r>
              <a:t>  - State-spezifische Logik gekapselt</a:t>
            </a:r>
          </a:p>
        </p:txBody>
      </p:sp>
    </p:spTree>
  </p:cSld>
  <p:clrMapOvr>
    <a:masterClrMapping/>
  </p:clrMapOvr>
</p:sld>
</file>

<file path=ppt/slides/slide9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rPr sz="3600" b="0">
                <a:solidFill>
                  <a:srgbClr val="444444"/>
                </a:solidFill>
                <a:latin typeface="Open Sans"/>
              </a:rPr>
              <a:t>State Pattern - Struktur</a:t>
            </a:r>
          </a:p>
        </p:txBody>
      </p:sp>
      <p:sp>
        <p:nvSpPr>
          <p:cNvPr id="3" name="Subtitle 2"/>
          <p:cNvSpPr>
            <a:spLocks noGrp="1"/>
          </p:cNvSpPr>
          <p:nvPr>
            <p:ph type="subTitle"/>
          </p:nvPr>
        </p:nvSpPr>
        <p:spPr/>
        <p:txBody>
          <a:bodyPr anchor="t" tIns="152400" bIns="152400" lIns="152400" rIns="152400"/>
          <a:lstStyle/>
          <a:p/>
          <a:p>
            <a:pPr>
              <a:spcBef>
                <a:spcPts val="0"/>
              </a:spcBef>
              <a:spcAft>
                <a:spcPts val="1000"/>
              </a:spcAft>
              <a:defRPr sz="1800">
                <a:latin typeface="Open Sans Light"/>
              </a:defRPr>
            </a:pPr>
            <a:r>
              <a:t>• Context:</a:t>
            </a:r>
          </a:p>
          <a:p>
            <a:pPr>
              <a:spcBef>
                <a:spcPts val="400"/>
              </a:spcBef>
              <a:spcAft>
                <a:spcPts val="1000"/>
              </a:spcAft>
              <a:defRPr sz="1800">
                <a:latin typeface="Open Sans Light"/>
              </a:defRPr>
            </a:pPr>
            <a:r>
              <a:t>  - Hält Referenz auf aktuellen State</a:t>
            </a:r>
          </a:p>
          <a:p>
            <a:pPr>
              <a:spcBef>
                <a:spcPts val="400"/>
              </a:spcBef>
              <a:spcAft>
                <a:spcPts val="1000"/>
              </a:spcAft>
              <a:defRPr sz="1800">
                <a:latin typeface="Open Sans Light"/>
              </a:defRPr>
            </a:pPr>
            <a:r>
              <a:t>  - Delegiert State-spezifische Operationen</a:t>
            </a:r>
          </a:p>
          <a:p>
            <a:pPr>
              <a:spcBef>
                <a:spcPts val="400"/>
              </a:spcBef>
              <a:spcAft>
                <a:spcPts val="1000"/>
              </a:spcAft>
              <a:defRPr sz="1800">
                <a:latin typeface="Open Sans Light"/>
              </a:defRPr>
            </a:pPr>
            <a:r>
              <a:t>• State Interface:</a:t>
            </a:r>
          </a:p>
          <a:p>
            <a:pPr>
              <a:spcBef>
                <a:spcPts val="400"/>
              </a:spcBef>
              <a:spcAft>
                <a:spcPts val="1000"/>
              </a:spcAft>
              <a:defRPr sz="1800">
                <a:latin typeface="Open Sans Light"/>
              </a:defRPr>
            </a:pPr>
            <a:r>
              <a:t>  - Definiert State-spezifische Methoden</a:t>
            </a:r>
          </a:p>
          <a:p>
            <a:pPr>
              <a:spcBef>
                <a:spcPts val="400"/>
              </a:spcBef>
              <a:spcAft>
                <a:spcPts val="1000"/>
              </a:spcAft>
              <a:defRPr sz="1800">
                <a:latin typeface="Open Sans Light"/>
              </a:defRPr>
            </a:pPr>
            <a:r>
              <a:t>• Concrete States:</a:t>
            </a:r>
          </a:p>
          <a:p>
            <a:pPr>
              <a:spcBef>
                <a:spcPts val="400"/>
              </a:spcBef>
              <a:spcAft>
                <a:spcPts val="1000"/>
              </a:spcAft>
              <a:defRPr sz="1800">
                <a:latin typeface="Open Sans Light"/>
              </a:defRPr>
            </a:pPr>
            <a:r>
              <a:t>  - Implementieren zustandsabhängiges Verhalten</a:t>
            </a:r>
          </a:p>
          <a:p>
            <a:pPr>
              <a:spcBef>
                <a:spcPts val="400"/>
              </a:spcBef>
              <a:spcAft>
                <a:spcPts val="1000"/>
              </a:spcAft>
              <a:defRPr sz="1800">
                <a:latin typeface="Open Sans Light"/>
              </a:defRPr>
            </a:pPr>
            <a:r>
              <a:t>  - Können State Transitions auslösen</a:t>
            </a:r>
          </a:p>
          <a:p>
            <a:pPr>
              <a:spcBef>
                <a:spcPts val="400"/>
              </a:spcBef>
              <a:spcAft>
                <a:spcPts val="1000"/>
              </a:spcAft>
              <a:defRPr sz="1800">
                <a:latin typeface="Open Sans Light"/>
              </a:defRPr>
            </a:pPr>
            <a:r>
              <a:t>• State Transitions:</a:t>
            </a:r>
          </a:p>
          <a:p>
            <a:pPr>
              <a:spcBef>
                <a:spcPts val="400"/>
              </a:spcBef>
              <a:spcAft>
                <a:spcPts val="1000"/>
              </a:spcAft>
              <a:defRPr sz="1800">
                <a:latin typeface="Open Sans Light"/>
              </a:defRPr>
            </a:pPr>
            <a:r>
              <a:t>  - Context.setState(newState)</a:t>
            </a:r>
          </a:p>
          <a:p>
            <a:pPr>
              <a:spcBef>
                <a:spcPts val="400"/>
              </a:spcBef>
              <a:spcAft>
                <a:spcPts val="1000"/>
              </a:spcAft>
              <a:defRPr sz="1800">
                <a:latin typeface="Open Sans Light"/>
              </a:defRPr>
            </a:pPr>
            <a:r>
              <a:t>  - States können sich selbst ändern</a:t>
            </a:r>
          </a:p>
          <a:p>
            <a:pPr>
              <a:spcBef>
                <a:spcPts val="400"/>
              </a:spcBef>
              <a:spcAft>
                <a:spcPts val="1000"/>
              </a:spcAft>
              <a:defRPr sz="1800">
                <a:latin typeface="Open Sans Light"/>
              </a:defRPr>
            </a:pPr>
            <a:r>
              <a:t>• Vorteile:</a:t>
            </a:r>
          </a:p>
          <a:p>
            <a:pPr>
              <a:spcBef>
                <a:spcPts val="400"/>
              </a:spcBef>
              <a:spcAft>
                <a:spcPts val="1000"/>
              </a:spcAft>
              <a:defRPr sz="1800">
                <a:latin typeface="Open Sans Light"/>
              </a:defRPr>
            </a:pPr>
            <a:r>
              <a:t>  - OCP: Neue States ohne Context-Änderung</a:t>
            </a:r>
          </a:p>
          <a:p>
            <a:pPr>
              <a:spcBef>
                <a:spcPts val="400"/>
              </a:spcBef>
              <a:spcAft>
                <a:spcPts val="1000"/>
              </a:spcAft>
              <a:defRPr sz="1800">
                <a:latin typeface="Open Sans Light"/>
              </a:defRPr>
            </a:pPr>
            <a:r>
              <a:t>  - State-spezifische Logik gekapselt</a:t>
            </a:r>
          </a:p>
        </p:txBody>
      </p:sp>
    </p:spTree>
  </p:cSld>
  <p:clrMapOvr>
    <a:masterClrMapping/>
  </p:clrMapOvr>
</p:sld>
</file>

<file path=ppt/slides/slide9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rPr sz="3600" b="0">
                <a:solidFill>
                  <a:srgbClr val="444444"/>
                </a:solidFill>
                <a:latin typeface="Open Sans"/>
              </a:rPr>
              <a:t>State Pattern - Implementation</a:t>
            </a:r>
          </a:p>
        </p:txBody>
      </p:sp>
      <p:sp>
        <p:nvSpPr>
          <p:cNvPr id="3" name="Subtitle 2"/>
          <p:cNvSpPr>
            <a:spLocks noGrp="1"/>
          </p:cNvSpPr>
          <p:nvPr>
            <p:ph type="subTitle"/>
          </p:nvPr>
        </p:nvSpPr>
        <p:spPr/>
        <p:txBody>
          <a:bodyPr anchor="t" tIns="152400" bIns="152400" lIns="152400" rIns="152400"/>
          <a:lstStyle/>
          <a:p/>
          <a:p>
            <a:pPr>
              <a:spcBef>
                <a:spcPts val="0"/>
              </a:spcBef>
              <a:spcAft>
                <a:spcPts val="1000"/>
              </a:spcAft>
              <a:defRPr sz="1800">
                <a:latin typeface="Open Sans Light"/>
              </a:defRPr>
            </a:pPr>
            <a:r>
              <a:t>```java</a:t>
            </a:r>
          </a:p>
          <a:p>
            <a:pPr>
              <a:spcBef>
                <a:spcPts val="400"/>
              </a:spcBef>
              <a:spcAft>
                <a:spcPts val="1000"/>
              </a:spcAft>
              <a:defRPr sz="1800">
                <a:latin typeface="Open Sans Light"/>
              </a:defRPr>
            </a:pPr>
            <a:r>
              <a:t>// State Interface</a:t>
            </a:r>
          </a:p>
          <a:p>
            <a:pPr>
              <a:spcBef>
                <a:spcPts val="400"/>
              </a:spcBef>
              <a:spcAft>
                <a:spcPts val="1000"/>
              </a:spcAft>
              <a:defRPr sz="1800">
                <a:latin typeface="Open Sans Light"/>
              </a:defRPr>
            </a:pPr>
            <a:r>
              <a:t>interface ServiceState {</a:t>
            </a:r>
          </a:p>
          <a:p>
            <a:pPr>
              <a:spcBef>
                <a:spcPts val="400"/>
              </a:spcBef>
              <a:spcAft>
                <a:spcPts val="1000"/>
              </a:spcAft>
              <a:defRPr sz="1800">
                <a:latin typeface="Open Sans Light"/>
              </a:defRPr>
            </a:pPr>
            <a:r>
              <a:t>    void activate(ServiceContext context);</a:t>
            </a:r>
          </a:p>
          <a:p>
            <a:pPr>
              <a:spcBef>
                <a:spcPts val="400"/>
              </a:spcBef>
              <a:spcAft>
                <a:spcPts val="1000"/>
              </a:spcAft>
              <a:defRPr sz="1800">
                <a:latin typeface="Open Sans Light"/>
              </a:defRPr>
            </a:pPr>
            <a:r>
              <a:t>    void suspend(ServiceContext context);</a:t>
            </a:r>
          </a:p>
          <a:p>
            <a:pPr>
              <a:spcBef>
                <a:spcPts val="400"/>
              </a:spcBef>
              <a:spcAft>
                <a:spcPts val="1000"/>
              </a:spcAft>
              <a:defRPr sz="1800">
                <a:latin typeface="Open Sans Light"/>
              </a:defRPr>
            </a:pPr>
            <a:r>
              <a:t>    void terminate(ServiceContext context);</a:t>
            </a:r>
          </a:p>
          <a:p>
            <a:pPr>
              <a:spcBef>
                <a:spcPts val="400"/>
              </a:spcBef>
              <a:spcAft>
                <a:spcPts val="1000"/>
              </a:spcAft>
              <a:defRPr sz="1800">
                <a:latin typeface="Open Sans Light"/>
              </a:defRPr>
            </a:pPr>
            <a:r>
              <a:t>    void restart(ServiceContext context);</a:t>
            </a:r>
          </a:p>
          <a:p>
            <a:pPr>
              <a:spcBef>
                <a:spcPts val="400"/>
              </a:spcBef>
              <a:spcAft>
                <a:spcPts val="1000"/>
              </a:spcAft>
              <a:defRPr sz="1800">
                <a:latin typeface="Open Sans Light"/>
              </a:defRPr>
            </a:pPr>
            <a:r>
              <a:t>    String getStatusName();</a:t>
            </a:r>
          </a:p>
          <a:p>
            <a:pPr>
              <a:spcBef>
                <a:spcPts val="400"/>
              </a:spcBef>
              <a:spcAft>
                <a:spcPts val="1000"/>
              </a:spcAft>
              <a:defRPr sz="1800">
                <a:latin typeface="Open Sans Light"/>
              </a:defRPr>
            </a:pPr>
            <a:r>
              <a:t>}</a:t>
            </a:r>
          </a:p>
          <a:p>
            <a:pPr>
              <a:spcBef>
                <a:spcPts val="400"/>
              </a:spcBef>
              <a:spcAft>
                <a:spcPts val="1000"/>
              </a:spcAft>
              <a:defRPr sz="1800">
                <a:latin typeface="Open Sans Light"/>
              </a:defRPr>
            </a:pPr>
          </a:p>
          <a:p>
            <a:pPr>
              <a:spcBef>
                <a:spcPts val="400"/>
              </a:spcBef>
              <a:spcAft>
                <a:spcPts val="1000"/>
              </a:spcAft>
              <a:defRPr sz="1800">
                <a:latin typeface="Open Sans Light"/>
              </a:defRPr>
            </a:pPr>
            <a:r>
              <a:t>// Context</a:t>
            </a:r>
          </a:p>
          <a:p>
            <a:pPr>
              <a:spcBef>
                <a:spcPts val="400"/>
              </a:spcBef>
              <a:spcAft>
                <a:spcPts val="1000"/>
              </a:spcAft>
              <a:defRPr sz="1800">
                <a:latin typeface="Open Sans Light"/>
              </a:defRPr>
            </a:pPr>
            <a:r>
              <a:t>class ServiceContext {</a:t>
            </a:r>
          </a:p>
          <a:p>
            <a:pPr>
              <a:spcBef>
                <a:spcPts val="400"/>
              </a:spcBef>
              <a:spcAft>
                <a:spcPts val="1000"/>
              </a:spcAft>
              <a:defRPr sz="1800">
                <a:latin typeface="Open Sans Light"/>
              </a:defRPr>
            </a:pPr>
            <a:r>
              <a:t>    private ServiceState currentState;</a:t>
            </a:r>
          </a:p>
          <a:p>
            <a:pPr>
              <a:spcBef>
                <a:spcPts val="400"/>
              </a:spcBef>
              <a:spcAft>
                <a:spcPts val="1000"/>
              </a:spcAft>
              <a:defRPr sz="1800">
                <a:latin typeface="Open Sans Light"/>
              </a:defRPr>
            </a:pPr>
            <a:r>
              <a:t>    private String serviceName;</a:t>
            </a:r>
          </a:p>
          <a:p>
            <a:pPr>
              <a:spcBef>
                <a:spcPts val="400"/>
              </a:spcBef>
              <a:spcAft>
                <a:spcPts val="1000"/>
              </a:spcAft>
              <a:defRPr sz="1800">
                <a:latin typeface="Open Sans Light"/>
              </a:defRPr>
            </a:pPr>
            <a:r>
              <a:t>    </a:t>
            </a:r>
          </a:p>
          <a:p>
            <a:pPr>
              <a:spcBef>
                <a:spcPts val="400"/>
              </a:spcBef>
              <a:spcAft>
                <a:spcPts val="1000"/>
              </a:spcAft>
              <a:defRPr sz="1800">
                <a:latin typeface="Open Sans Light"/>
              </a:defRPr>
            </a:pPr>
            <a:r>
              <a:t>    public ServiceContext(String serviceName) {</a:t>
            </a:r>
          </a:p>
          <a:p>
            <a:pPr>
              <a:spcBef>
                <a:spcPts val="400"/>
              </a:spcBef>
              <a:spcAft>
                <a:spcPts val="1000"/>
              </a:spcAft>
              <a:defRPr sz="1800">
                <a:latin typeface="Open Sans Light"/>
              </a:defRPr>
            </a:pPr>
            <a:r>
              <a:t>        this.serviceName = serviceName;</a:t>
            </a:r>
          </a:p>
          <a:p>
            <a:pPr>
              <a:spcBef>
                <a:spcPts val="400"/>
              </a:spcBef>
              <a:spcAft>
                <a:spcPts val="1000"/>
              </a:spcAft>
              <a:defRPr sz="1800">
                <a:latin typeface="Open Sans Light"/>
              </a:defRPr>
            </a:pPr>
            <a:r>
              <a:t>        this.currentState = new PendingState();</a:t>
            </a:r>
          </a:p>
          <a:p>
            <a:pPr>
              <a:spcBef>
                <a:spcPts val="400"/>
              </a:spcBef>
              <a:spcAft>
                <a:spcPts val="1000"/>
              </a:spcAft>
              <a:defRPr sz="1800">
                <a:latin typeface="Open Sans Light"/>
              </a:defRPr>
            </a:pPr>
            <a:r>
              <a:t>    }</a:t>
            </a:r>
          </a:p>
          <a:p>
            <a:pPr>
              <a:spcBef>
                <a:spcPts val="400"/>
              </a:spcBef>
              <a:spcAft>
                <a:spcPts val="1000"/>
              </a:spcAft>
              <a:defRPr sz="1800">
                <a:latin typeface="Open Sans Light"/>
              </a:defRPr>
            </a:pPr>
            <a:r>
              <a:t>    </a:t>
            </a:r>
          </a:p>
          <a:p>
            <a:pPr>
              <a:spcBef>
                <a:spcPts val="400"/>
              </a:spcBef>
              <a:spcAft>
                <a:spcPts val="1000"/>
              </a:spcAft>
              <a:defRPr sz="1800">
                <a:latin typeface="Open Sans Light"/>
              </a:defRPr>
            </a:pPr>
            <a:r>
              <a:t>    public void setState(ServiceState state) {</a:t>
            </a:r>
          </a:p>
          <a:p>
            <a:pPr>
              <a:spcBef>
                <a:spcPts val="400"/>
              </a:spcBef>
              <a:spcAft>
                <a:spcPts val="1000"/>
              </a:spcAft>
              <a:defRPr sz="1800">
                <a:latin typeface="Open Sans Light"/>
              </a:defRPr>
            </a:pPr>
            <a:r>
              <a:t>        System.out.println("Service " + serviceName + " transitioning to " + state.getStatusName());</a:t>
            </a:r>
          </a:p>
          <a:p>
            <a:pPr>
              <a:spcBef>
                <a:spcPts val="400"/>
              </a:spcBef>
              <a:spcAft>
                <a:spcPts val="1000"/>
              </a:spcAft>
              <a:defRPr sz="1800">
                <a:latin typeface="Open Sans Light"/>
              </a:defRPr>
            </a:pPr>
            <a:r>
              <a:t>        this.currentState = state;</a:t>
            </a:r>
          </a:p>
          <a:p>
            <a:pPr>
              <a:spcBef>
                <a:spcPts val="400"/>
              </a:spcBef>
              <a:spcAft>
                <a:spcPts val="1000"/>
              </a:spcAft>
              <a:defRPr sz="1800">
                <a:latin typeface="Open Sans Light"/>
              </a:defRPr>
            </a:pPr>
            <a:r>
              <a:t>    }</a:t>
            </a:r>
          </a:p>
          <a:p>
            <a:pPr>
              <a:spcBef>
                <a:spcPts val="400"/>
              </a:spcBef>
              <a:spcAft>
                <a:spcPts val="1000"/>
              </a:spcAft>
              <a:defRPr sz="1800">
                <a:latin typeface="Open Sans Light"/>
              </a:defRPr>
            </a:pPr>
            <a:r>
              <a:t>    </a:t>
            </a:r>
          </a:p>
          <a:p>
            <a:pPr>
              <a:spcBef>
                <a:spcPts val="400"/>
              </a:spcBef>
              <a:spcAft>
                <a:spcPts val="1000"/>
              </a:spcAft>
              <a:defRPr sz="1800">
                <a:latin typeface="Open Sans Light"/>
              </a:defRPr>
            </a:pPr>
            <a:r>
              <a:t>    public void activate() { currentState.activate(this); }</a:t>
            </a:r>
          </a:p>
          <a:p>
            <a:pPr>
              <a:spcBef>
                <a:spcPts val="400"/>
              </a:spcBef>
              <a:spcAft>
                <a:spcPts val="1000"/>
              </a:spcAft>
              <a:defRPr sz="1800">
                <a:latin typeface="Open Sans Light"/>
              </a:defRPr>
            </a:pPr>
            <a:r>
              <a:t>    public void suspend() { currentState.suspend(this); }</a:t>
            </a:r>
          </a:p>
          <a:p>
            <a:pPr>
              <a:spcBef>
                <a:spcPts val="400"/>
              </a:spcBef>
              <a:spcAft>
                <a:spcPts val="1000"/>
              </a:spcAft>
              <a:defRPr sz="1800">
                <a:latin typeface="Open Sans Light"/>
              </a:defRPr>
            </a:pPr>
            <a:r>
              <a:t>    public void terminate() { currentState.terminate(this); }</a:t>
            </a:r>
          </a:p>
          <a:p>
            <a:pPr>
              <a:spcBef>
                <a:spcPts val="400"/>
              </a:spcBef>
              <a:spcAft>
                <a:spcPts val="1000"/>
              </a:spcAft>
              <a:defRPr sz="1800">
                <a:latin typeface="Open Sans Light"/>
              </a:defRPr>
            </a:pPr>
            <a:r>
              <a:t>    public void restart() { currentState.restart(this); }</a:t>
            </a:r>
          </a:p>
          <a:p>
            <a:pPr>
              <a:spcBef>
                <a:spcPts val="400"/>
              </a:spcBef>
              <a:spcAft>
                <a:spcPts val="1000"/>
              </a:spcAft>
              <a:defRPr sz="1800">
                <a:latin typeface="Open Sans Light"/>
              </a:defRPr>
            </a:pPr>
            <a:r>
              <a:t>    </a:t>
            </a:r>
          </a:p>
          <a:p>
            <a:pPr>
              <a:spcBef>
                <a:spcPts val="400"/>
              </a:spcBef>
              <a:spcAft>
                <a:spcPts val="1000"/>
              </a:spcAft>
              <a:defRPr sz="1800">
                <a:latin typeface="Open Sans Light"/>
              </a:defRPr>
            </a:pPr>
            <a:r>
              <a:t>    public String getCurrentStatus() {</a:t>
            </a:r>
          </a:p>
          <a:p>
            <a:pPr>
              <a:spcBef>
                <a:spcPts val="400"/>
              </a:spcBef>
              <a:spcAft>
                <a:spcPts val="1000"/>
              </a:spcAft>
              <a:defRPr sz="1800">
                <a:latin typeface="Open Sans Light"/>
              </a:defRPr>
            </a:pPr>
            <a:r>
              <a:t>        return currentState.getStatusName();</a:t>
            </a:r>
          </a:p>
          <a:p>
            <a:pPr>
              <a:spcBef>
                <a:spcPts val="400"/>
              </a:spcBef>
              <a:spcAft>
                <a:spcPts val="1000"/>
              </a:spcAft>
              <a:defRPr sz="1800">
                <a:latin typeface="Open Sans Light"/>
              </a:defRPr>
            </a:pPr>
            <a:r>
              <a:t>    }</a:t>
            </a:r>
          </a:p>
          <a:p>
            <a:pPr>
              <a:spcBef>
                <a:spcPts val="400"/>
              </a:spcBef>
              <a:spcAft>
                <a:spcPts val="1000"/>
              </a:spcAft>
              <a:defRPr sz="1800">
                <a:latin typeface="Open Sans Light"/>
              </a:defRPr>
            </a:pPr>
            <a:r>
              <a:t>}</a:t>
            </a:r>
          </a:p>
        </p:txBody>
      </p:sp>
    </p:spTree>
  </p:cSld>
  <p:clrMapOvr>
    <a:masterClrMapping/>
  </p:clrMapOvr>
</p:sld>
</file>

<file path=ppt/slides/slide9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rPr sz="3600" b="0">
                <a:solidFill>
                  <a:srgbClr val="444444"/>
                </a:solidFill>
                <a:latin typeface="Open Sans"/>
              </a:rPr>
              <a:t>State Pattern - Implementation</a:t>
            </a:r>
          </a:p>
        </p:txBody>
      </p:sp>
      <p:sp>
        <p:nvSpPr>
          <p:cNvPr id="3" name="Subtitle 2"/>
          <p:cNvSpPr>
            <a:spLocks noGrp="1"/>
          </p:cNvSpPr>
          <p:nvPr>
            <p:ph type="subTitle"/>
          </p:nvPr>
        </p:nvSpPr>
        <p:spPr/>
        <p:txBody>
          <a:bodyPr anchor="t" tIns="152400" bIns="152400" lIns="152400" rIns="152400"/>
          <a:lstStyle/>
          <a:p/>
          <a:p>
            <a:pPr>
              <a:spcBef>
                <a:spcPts val="0"/>
              </a:spcBef>
              <a:spcAft>
                <a:spcPts val="1000"/>
              </a:spcAft>
              <a:defRPr sz="1800">
                <a:latin typeface="Open Sans Light"/>
              </a:defRPr>
            </a:pPr>
            <a:r>
              <a:t>```java</a:t>
            </a:r>
          </a:p>
          <a:p>
            <a:pPr>
              <a:spcBef>
                <a:spcPts val="400"/>
              </a:spcBef>
              <a:spcAft>
                <a:spcPts val="1000"/>
              </a:spcAft>
              <a:defRPr sz="1800">
                <a:latin typeface="Open Sans Light"/>
              </a:defRPr>
            </a:pPr>
            <a:r>
              <a:t>// State Interface</a:t>
            </a:r>
          </a:p>
          <a:p>
            <a:pPr>
              <a:spcBef>
                <a:spcPts val="400"/>
              </a:spcBef>
              <a:spcAft>
                <a:spcPts val="1000"/>
              </a:spcAft>
              <a:defRPr sz="1800">
                <a:latin typeface="Open Sans Light"/>
              </a:defRPr>
            </a:pPr>
            <a:r>
              <a:t>interface ServiceState {</a:t>
            </a:r>
          </a:p>
          <a:p>
            <a:pPr>
              <a:spcBef>
                <a:spcPts val="400"/>
              </a:spcBef>
              <a:spcAft>
                <a:spcPts val="1000"/>
              </a:spcAft>
              <a:defRPr sz="1800">
                <a:latin typeface="Open Sans Light"/>
              </a:defRPr>
            </a:pPr>
            <a:r>
              <a:t>    void activate(ServiceContext context);</a:t>
            </a:r>
          </a:p>
          <a:p>
            <a:pPr>
              <a:spcBef>
                <a:spcPts val="400"/>
              </a:spcBef>
              <a:spcAft>
                <a:spcPts val="1000"/>
              </a:spcAft>
              <a:defRPr sz="1800">
                <a:latin typeface="Open Sans Light"/>
              </a:defRPr>
            </a:pPr>
            <a:r>
              <a:t>    void suspend(ServiceContext context);</a:t>
            </a:r>
          </a:p>
          <a:p>
            <a:pPr>
              <a:spcBef>
                <a:spcPts val="400"/>
              </a:spcBef>
              <a:spcAft>
                <a:spcPts val="1000"/>
              </a:spcAft>
              <a:defRPr sz="1800">
                <a:latin typeface="Open Sans Light"/>
              </a:defRPr>
            </a:pPr>
            <a:r>
              <a:t>    void terminate(ServiceContext context);</a:t>
            </a:r>
          </a:p>
          <a:p>
            <a:pPr>
              <a:spcBef>
                <a:spcPts val="400"/>
              </a:spcBef>
              <a:spcAft>
                <a:spcPts val="1000"/>
              </a:spcAft>
              <a:defRPr sz="1800">
                <a:latin typeface="Open Sans Light"/>
              </a:defRPr>
            </a:pPr>
            <a:r>
              <a:t>    void restart(ServiceContext context);</a:t>
            </a:r>
          </a:p>
          <a:p>
            <a:pPr>
              <a:spcBef>
                <a:spcPts val="400"/>
              </a:spcBef>
              <a:spcAft>
                <a:spcPts val="1000"/>
              </a:spcAft>
              <a:defRPr sz="1800">
                <a:latin typeface="Open Sans Light"/>
              </a:defRPr>
            </a:pPr>
            <a:r>
              <a:t>    String getStatusName();</a:t>
            </a:r>
          </a:p>
          <a:p>
            <a:pPr>
              <a:spcBef>
                <a:spcPts val="400"/>
              </a:spcBef>
              <a:spcAft>
                <a:spcPts val="1000"/>
              </a:spcAft>
              <a:defRPr sz="1800">
                <a:latin typeface="Open Sans Light"/>
              </a:defRPr>
            </a:pPr>
            <a:r>
              <a:t>}</a:t>
            </a:r>
          </a:p>
          <a:p>
            <a:pPr>
              <a:spcBef>
                <a:spcPts val="400"/>
              </a:spcBef>
              <a:spcAft>
                <a:spcPts val="1000"/>
              </a:spcAft>
              <a:defRPr sz="1800">
                <a:latin typeface="Open Sans Light"/>
              </a:defRPr>
            </a:pPr>
          </a:p>
          <a:p>
            <a:pPr>
              <a:spcBef>
                <a:spcPts val="400"/>
              </a:spcBef>
              <a:spcAft>
                <a:spcPts val="1000"/>
              </a:spcAft>
              <a:defRPr sz="1800">
                <a:latin typeface="Open Sans Light"/>
              </a:defRPr>
            </a:pPr>
            <a:r>
              <a:t>// Context</a:t>
            </a:r>
          </a:p>
          <a:p>
            <a:pPr>
              <a:spcBef>
                <a:spcPts val="400"/>
              </a:spcBef>
              <a:spcAft>
                <a:spcPts val="1000"/>
              </a:spcAft>
              <a:defRPr sz="1800">
                <a:latin typeface="Open Sans Light"/>
              </a:defRPr>
            </a:pPr>
            <a:r>
              <a:t>class ServiceContext {</a:t>
            </a:r>
          </a:p>
          <a:p>
            <a:pPr>
              <a:spcBef>
                <a:spcPts val="400"/>
              </a:spcBef>
              <a:spcAft>
                <a:spcPts val="1000"/>
              </a:spcAft>
              <a:defRPr sz="1800">
                <a:latin typeface="Open Sans Light"/>
              </a:defRPr>
            </a:pPr>
            <a:r>
              <a:t>    private ServiceState currentState;</a:t>
            </a:r>
          </a:p>
          <a:p>
            <a:pPr>
              <a:spcBef>
                <a:spcPts val="400"/>
              </a:spcBef>
              <a:spcAft>
                <a:spcPts val="1000"/>
              </a:spcAft>
              <a:defRPr sz="1800">
                <a:latin typeface="Open Sans Light"/>
              </a:defRPr>
            </a:pPr>
            <a:r>
              <a:t>    private String serviceName;</a:t>
            </a:r>
          </a:p>
          <a:p>
            <a:pPr>
              <a:spcBef>
                <a:spcPts val="400"/>
              </a:spcBef>
              <a:spcAft>
                <a:spcPts val="1000"/>
              </a:spcAft>
              <a:defRPr sz="1800">
                <a:latin typeface="Open Sans Light"/>
              </a:defRPr>
            </a:pPr>
            <a:r>
              <a:t>    </a:t>
            </a:r>
          </a:p>
          <a:p>
            <a:pPr>
              <a:spcBef>
                <a:spcPts val="400"/>
              </a:spcBef>
              <a:spcAft>
                <a:spcPts val="1000"/>
              </a:spcAft>
              <a:defRPr sz="1800">
                <a:latin typeface="Open Sans Light"/>
              </a:defRPr>
            </a:pPr>
            <a:r>
              <a:t>    public ServiceContext(String serviceName) {</a:t>
            </a:r>
          </a:p>
          <a:p>
            <a:pPr>
              <a:spcBef>
                <a:spcPts val="400"/>
              </a:spcBef>
              <a:spcAft>
                <a:spcPts val="1000"/>
              </a:spcAft>
              <a:defRPr sz="1800">
                <a:latin typeface="Open Sans Light"/>
              </a:defRPr>
            </a:pPr>
            <a:r>
              <a:t>        this.serviceName = serviceName;</a:t>
            </a:r>
          </a:p>
          <a:p>
            <a:pPr>
              <a:spcBef>
                <a:spcPts val="400"/>
              </a:spcBef>
              <a:spcAft>
                <a:spcPts val="1000"/>
              </a:spcAft>
              <a:defRPr sz="1800">
                <a:latin typeface="Open Sans Light"/>
              </a:defRPr>
            </a:pPr>
            <a:r>
              <a:t>        this.currentState = new PendingState();</a:t>
            </a:r>
          </a:p>
          <a:p>
            <a:pPr>
              <a:spcBef>
                <a:spcPts val="400"/>
              </a:spcBef>
              <a:spcAft>
                <a:spcPts val="1000"/>
              </a:spcAft>
              <a:defRPr sz="1800">
                <a:latin typeface="Open Sans Light"/>
              </a:defRPr>
            </a:pPr>
            <a:r>
              <a:t>    }</a:t>
            </a:r>
          </a:p>
          <a:p>
            <a:pPr>
              <a:spcBef>
                <a:spcPts val="400"/>
              </a:spcBef>
              <a:spcAft>
                <a:spcPts val="1000"/>
              </a:spcAft>
              <a:defRPr sz="1800">
                <a:latin typeface="Open Sans Light"/>
              </a:defRPr>
            </a:pPr>
            <a:r>
              <a:t>    </a:t>
            </a:r>
          </a:p>
          <a:p>
            <a:pPr>
              <a:spcBef>
                <a:spcPts val="400"/>
              </a:spcBef>
              <a:spcAft>
                <a:spcPts val="1000"/>
              </a:spcAft>
              <a:defRPr sz="1800">
                <a:latin typeface="Open Sans Light"/>
              </a:defRPr>
            </a:pPr>
            <a:r>
              <a:t>    public void setState(ServiceState state) {</a:t>
            </a:r>
          </a:p>
          <a:p>
            <a:pPr>
              <a:spcBef>
                <a:spcPts val="400"/>
              </a:spcBef>
              <a:spcAft>
                <a:spcPts val="1000"/>
              </a:spcAft>
              <a:defRPr sz="1800">
                <a:latin typeface="Open Sans Light"/>
              </a:defRPr>
            </a:pPr>
            <a:r>
              <a:t>        System.out.println("Service " + serviceName + " transitioning to " + state.getStatusName());</a:t>
            </a:r>
          </a:p>
          <a:p>
            <a:pPr>
              <a:spcBef>
                <a:spcPts val="400"/>
              </a:spcBef>
              <a:spcAft>
                <a:spcPts val="1000"/>
              </a:spcAft>
              <a:defRPr sz="1800">
                <a:latin typeface="Open Sans Light"/>
              </a:defRPr>
            </a:pPr>
            <a:r>
              <a:t>        this.currentState = state;</a:t>
            </a:r>
          </a:p>
          <a:p>
            <a:pPr>
              <a:spcBef>
                <a:spcPts val="400"/>
              </a:spcBef>
              <a:spcAft>
                <a:spcPts val="1000"/>
              </a:spcAft>
              <a:defRPr sz="1800">
                <a:latin typeface="Open Sans Light"/>
              </a:defRPr>
            </a:pPr>
            <a:r>
              <a:t>    }</a:t>
            </a:r>
          </a:p>
          <a:p>
            <a:pPr>
              <a:spcBef>
                <a:spcPts val="400"/>
              </a:spcBef>
              <a:spcAft>
                <a:spcPts val="1000"/>
              </a:spcAft>
              <a:defRPr sz="1800">
                <a:latin typeface="Open Sans Light"/>
              </a:defRPr>
            </a:pPr>
            <a:r>
              <a:t>    </a:t>
            </a:r>
          </a:p>
          <a:p>
            <a:pPr>
              <a:spcBef>
                <a:spcPts val="400"/>
              </a:spcBef>
              <a:spcAft>
                <a:spcPts val="1000"/>
              </a:spcAft>
              <a:defRPr sz="1800">
                <a:latin typeface="Open Sans Light"/>
              </a:defRPr>
            </a:pPr>
            <a:r>
              <a:t>    public void activate() { currentState.activate(this); }</a:t>
            </a:r>
          </a:p>
          <a:p>
            <a:pPr>
              <a:spcBef>
                <a:spcPts val="400"/>
              </a:spcBef>
              <a:spcAft>
                <a:spcPts val="1000"/>
              </a:spcAft>
              <a:defRPr sz="1800">
                <a:latin typeface="Open Sans Light"/>
              </a:defRPr>
            </a:pPr>
            <a:r>
              <a:t>    public void suspend() { currentState.suspend(this); }</a:t>
            </a:r>
          </a:p>
          <a:p>
            <a:pPr>
              <a:spcBef>
                <a:spcPts val="400"/>
              </a:spcBef>
              <a:spcAft>
                <a:spcPts val="1000"/>
              </a:spcAft>
              <a:defRPr sz="1800">
                <a:latin typeface="Open Sans Light"/>
              </a:defRPr>
            </a:pPr>
            <a:r>
              <a:t>    public void terminate() { currentState.terminate(this); }</a:t>
            </a:r>
          </a:p>
          <a:p>
            <a:pPr>
              <a:spcBef>
                <a:spcPts val="400"/>
              </a:spcBef>
              <a:spcAft>
                <a:spcPts val="1000"/>
              </a:spcAft>
              <a:defRPr sz="1800">
                <a:latin typeface="Open Sans Light"/>
              </a:defRPr>
            </a:pPr>
            <a:r>
              <a:t>    public void restart() { currentState.restart(this); }</a:t>
            </a:r>
          </a:p>
          <a:p>
            <a:pPr>
              <a:spcBef>
                <a:spcPts val="400"/>
              </a:spcBef>
              <a:spcAft>
                <a:spcPts val="1000"/>
              </a:spcAft>
              <a:defRPr sz="1800">
                <a:latin typeface="Open Sans Light"/>
              </a:defRPr>
            </a:pPr>
            <a:r>
              <a:t>    </a:t>
            </a:r>
          </a:p>
          <a:p>
            <a:pPr>
              <a:spcBef>
                <a:spcPts val="400"/>
              </a:spcBef>
              <a:spcAft>
                <a:spcPts val="1000"/>
              </a:spcAft>
              <a:defRPr sz="1800">
                <a:latin typeface="Open Sans Light"/>
              </a:defRPr>
            </a:pPr>
            <a:r>
              <a:t>    public String getCurrentStatus() {</a:t>
            </a:r>
          </a:p>
          <a:p>
            <a:pPr>
              <a:spcBef>
                <a:spcPts val="400"/>
              </a:spcBef>
              <a:spcAft>
                <a:spcPts val="1000"/>
              </a:spcAft>
              <a:defRPr sz="1800">
                <a:latin typeface="Open Sans Light"/>
              </a:defRPr>
            </a:pPr>
            <a:r>
              <a:t>        return currentState.getStatusName();</a:t>
            </a:r>
          </a:p>
          <a:p>
            <a:pPr>
              <a:spcBef>
                <a:spcPts val="400"/>
              </a:spcBef>
              <a:spcAft>
                <a:spcPts val="1000"/>
              </a:spcAft>
              <a:defRPr sz="1800">
                <a:latin typeface="Open Sans Light"/>
              </a:defRPr>
            </a:pPr>
            <a:r>
              <a:t>    }</a:t>
            </a:r>
          </a:p>
          <a:p>
            <a:pPr>
              <a:spcBef>
                <a:spcPts val="400"/>
              </a:spcBef>
              <a:spcAft>
                <a:spcPts val="1000"/>
              </a:spcAft>
              <a:defRPr sz="1800">
                <a:latin typeface="Open Sans Light"/>
              </a:defRPr>
            </a:pPr>
            <a:r>
              <a:t>}</a:t>
            </a:r>
          </a:p>
        </p:txBody>
      </p:sp>
    </p:spTree>
  </p:cSld>
  <p:clrMapOvr>
    <a:masterClrMapping/>
  </p:clrMapOvr>
</p:sld>
</file>

<file path=ppt/theme/theme1.xml><?xml version="1.0" encoding="utf-8"?>
<a:theme xmlns:a="http://schemas.openxmlformats.org/drawingml/2006/main" xmlns:r="http://schemas.openxmlformats.org/officeDocument/2006/relationships" name="Cloudibility">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0.xml><?xml version="1.0" encoding="utf-8"?>
<a:theme xmlns:a="http://schemas.openxmlformats.org/drawingml/2006/main" xmlns:r="http://schemas.openxmlformats.org/officeDocument/2006/relationships" name="Cloudibility">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1.xml><?xml version="1.0" encoding="utf-8"?>
<a:theme xmlns:a="http://schemas.openxmlformats.org/drawingml/2006/main" xmlns:r="http://schemas.openxmlformats.org/officeDocument/2006/relationships" name="Cloudibility">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2.xml><?xml version="1.0" encoding="utf-8"?>
<a:theme xmlns:a="http://schemas.openxmlformats.org/drawingml/2006/main" xmlns:r="http://schemas.openxmlformats.org/officeDocument/2006/relationships" name="Cloudibility">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3.xml><?xml version="1.0" encoding="utf-8"?>
<a:theme xmlns:a="http://schemas.openxmlformats.org/drawingml/2006/main" xmlns:r="http://schemas.openxmlformats.org/officeDocument/2006/relationships" name="Cloudibility">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4.xml><?xml version="1.0" encoding="utf-8"?>
<a:theme xmlns:a="http://schemas.openxmlformats.org/drawingml/2006/main" xmlns:r="http://schemas.openxmlformats.org/officeDocument/2006/relationships" name="Cloudibility">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5.xml><?xml version="1.0" encoding="utf-8"?>
<a:theme xmlns:a="http://schemas.openxmlformats.org/drawingml/2006/main" xmlns:r="http://schemas.openxmlformats.org/officeDocument/2006/relationships" name="Cloudibility">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6.xml><?xml version="1.0" encoding="utf-8"?>
<a:theme xmlns:a="http://schemas.openxmlformats.org/drawingml/2006/main" xmlns:r="http://schemas.openxmlformats.org/officeDocument/2006/relationships" name="Cloudibility">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7.xml><?xml version="1.0" encoding="utf-8"?>
<a:theme xmlns:a="http://schemas.openxmlformats.org/drawingml/2006/main" xmlns:r="http://schemas.openxmlformats.org/officeDocument/2006/relationships" name="Cloudibility">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8.xml><?xml version="1.0" encoding="utf-8"?>
<a:theme xmlns:a="http://schemas.openxmlformats.org/drawingml/2006/main" xmlns:r="http://schemas.openxmlformats.org/officeDocument/2006/relationships" name="Cloudibility">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9.xml><?xml version="1.0" encoding="utf-8"?>
<a:theme xmlns:a="http://schemas.openxmlformats.org/drawingml/2006/main" xmlns:r="http://schemas.openxmlformats.org/officeDocument/2006/relationships" name="Cloudibility">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xml><?xml version="1.0" encoding="utf-8"?>
<a:theme xmlns:a="http://schemas.openxmlformats.org/drawingml/2006/main" xmlns:r="http://schemas.openxmlformats.org/officeDocument/2006/relationships" name="Cloudibility">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0.xml><?xml version="1.0" encoding="utf-8"?>
<a:theme xmlns:a="http://schemas.openxmlformats.org/drawingml/2006/main" xmlns:r="http://schemas.openxmlformats.org/officeDocument/2006/relationships" name="Cloudibility">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1.xml><?xml version="1.0" encoding="utf-8"?>
<a:theme xmlns:a="http://schemas.openxmlformats.org/drawingml/2006/main" xmlns:r="http://schemas.openxmlformats.org/officeDocument/2006/relationships" name="Cloudibility">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2.xml><?xml version="1.0" encoding="utf-8"?>
<a:theme xmlns:a="http://schemas.openxmlformats.org/drawingml/2006/main" xmlns:r="http://schemas.openxmlformats.org/officeDocument/2006/relationships" name="Cloudibility">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3.xml><?xml version="1.0" encoding="utf-8"?>
<a:theme xmlns:a="http://schemas.openxmlformats.org/drawingml/2006/main" xmlns:r="http://schemas.openxmlformats.org/officeDocument/2006/relationships" name="Cloudibility">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4.xml><?xml version="1.0" encoding="utf-8"?>
<a:theme xmlns:a="http://schemas.openxmlformats.org/drawingml/2006/main" xmlns:r="http://schemas.openxmlformats.org/officeDocument/2006/relationships" name="Cloudibility">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5.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3.xml><?xml version="1.0" encoding="utf-8"?>
<a:theme xmlns:a="http://schemas.openxmlformats.org/drawingml/2006/main" xmlns:r="http://schemas.openxmlformats.org/officeDocument/2006/relationships" name="Cloudibility">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4.xml><?xml version="1.0" encoding="utf-8"?>
<a:theme xmlns:a="http://schemas.openxmlformats.org/drawingml/2006/main" xmlns:r="http://schemas.openxmlformats.org/officeDocument/2006/relationships" name="Cloudibility">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5.xml><?xml version="1.0" encoding="utf-8"?>
<a:theme xmlns:a="http://schemas.openxmlformats.org/drawingml/2006/main" xmlns:r="http://schemas.openxmlformats.org/officeDocument/2006/relationships" name="Cloudibility">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6.xml><?xml version="1.0" encoding="utf-8"?>
<a:theme xmlns:a="http://schemas.openxmlformats.org/drawingml/2006/main" xmlns:r="http://schemas.openxmlformats.org/officeDocument/2006/relationships" name="Cloudibility">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7.xml><?xml version="1.0" encoding="utf-8"?>
<a:theme xmlns:a="http://schemas.openxmlformats.org/drawingml/2006/main" xmlns:r="http://schemas.openxmlformats.org/officeDocument/2006/relationships" name="Cloudibility">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8.xml><?xml version="1.0" encoding="utf-8"?>
<a:theme xmlns:a="http://schemas.openxmlformats.org/drawingml/2006/main" xmlns:r="http://schemas.openxmlformats.org/officeDocument/2006/relationships" name="Cloudibility">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9.xml><?xml version="1.0" encoding="utf-8"?>
<a:theme xmlns:a="http://schemas.openxmlformats.org/drawingml/2006/main" xmlns:r="http://schemas.openxmlformats.org/officeDocument/2006/relationships" name="Cloudibility">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kument" ma:contentTypeID="0x010100522D033F8902B34EBAA32051C05E57D6" ma:contentTypeVersion="14" ma:contentTypeDescription="Ein neues Dokument erstellen." ma:contentTypeScope="" ma:versionID="bb3444e20cc3d223bb60ca5a0029b1d5">
  <xsd:schema xmlns:xsd="http://www.w3.org/2001/XMLSchema" xmlns:xs="http://www.w3.org/2001/XMLSchema" xmlns:p="http://schemas.microsoft.com/office/2006/metadata/properties" xmlns:ns3="c9cd0b38-0bee-402f-8c32-e2af3717c8e2" xmlns:ns4="23c20f57-678b-451e-85dc-2908c7cacbe8" targetNamespace="http://schemas.microsoft.com/office/2006/metadata/properties" ma:root="true" ma:fieldsID="227e956f15292c9ee3df045b49c58e05" ns3:_="" ns4:_="">
    <xsd:import namespace="c9cd0b38-0bee-402f-8c32-e2af3717c8e2"/>
    <xsd:import namespace="23c20f57-678b-451e-85dc-2908c7cacbe8"/>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DateTaken" minOccurs="0"/>
                <xsd:element ref="ns3:MediaServiceLocation" minOccurs="0"/>
                <xsd:element ref="ns3:MediaServiceGenerationTime" minOccurs="0"/>
                <xsd:element ref="ns3:MediaServiceEventHashCode" minOccurs="0"/>
                <xsd:element ref="ns3:MediaServiceAutoKeyPoints" minOccurs="0"/>
                <xsd:element ref="ns3:MediaServiceKeyPoints"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9cd0b38-0bee-402f-8c32-e2af3717c8e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element name="MediaServiceLocation" ma:index="16" nillable="true" ma:displayName="Location" ma:internalName="MediaServiceLocation"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element name="MediaLengthInSeconds" ma:index="21"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23c20f57-678b-451e-85dc-2908c7cacbe8" elementFormDefault="qualified">
    <xsd:import namespace="http://schemas.microsoft.com/office/2006/documentManagement/types"/>
    <xsd:import namespace="http://schemas.microsoft.com/office/infopath/2007/PartnerControls"/>
    <xsd:element name="SharedWithUsers" ma:index="10" nillable="true" ma:displayName="Freigegeben für"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Freigegeben für - Details" ma:internalName="SharedWithDetails" ma:readOnly="true">
      <xsd:simpleType>
        <xsd:restriction base="dms:Note">
          <xsd:maxLength value="255"/>
        </xsd:restriction>
      </xsd:simpleType>
    </xsd:element>
    <xsd:element name="SharingHintHash" ma:index="12" nillable="true" ma:displayName="Freigabehinweis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7C9FE93-7990-4870-8FB4-A41779F8E0F7}">
  <ds:schemaRefs>
    <ds:schemaRef ds:uri="http://schemas.microsoft.com/sharepoint/v3/contenttype/forms"/>
  </ds:schemaRefs>
</ds:datastoreItem>
</file>

<file path=customXml/itemProps2.xml><?xml version="1.0" encoding="utf-8"?>
<ds:datastoreItem xmlns:ds="http://schemas.openxmlformats.org/officeDocument/2006/customXml" ds:itemID="{59E65229-86A9-4AC4-8D6A-66C007F3D9E7}">
  <ds:schemaRefs>
    <ds:schemaRef ds:uri="http://purl.org/dc/dcmitype/"/>
    <ds:schemaRef ds:uri="http://schemas.microsoft.com/office/infopath/2007/PartnerControls"/>
    <ds:schemaRef ds:uri="http://purl.org/dc/elements/1.1/"/>
    <ds:schemaRef ds:uri="http://schemas.microsoft.com/office/2006/metadata/properties"/>
    <ds:schemaRef ds:uri="http://schemas.microsoft.com/office/2006/documentManagement/types"/>
    <ds:schemaRef ds:uri="http://purl.org/dc/terms/"/>
    <ds:schemaRef ds:uri="http://schemas.openxmlformats.org/package/2006/metadata/core-properties"/>
    <ds:schemaRef ds:uri="23c20f57-678b-451e-85dc-2908c7cacbe8"/>
    <ds:schemaRef ds:uri="c9cd0b38-0bee-402f-8c32-e2af3717c8e2"/>
    <ds:schemaRef ds:uri="http://www.w3.org/XML/1998/namespace"/>
  </ds:schemaRefs>
</ds:datastoreItem>
</file>

<file path=customXml/itemProps3.xml><?xml version="1.0" encoding="utf-8"?>
<ds:datastoreItem xmlns:ds="http://schemas.openxmlformats.org/officeDocument/2006/customXml" ds:itemID="{5838D51B-A9D7-40ED-A3D2-A67AC915614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9cd0b38-0bee-402f-8c32-e2af3717c8e2"/>
    <ds:schemaRef ds:uri="23c20f57-678b-451e-85dc-2908c7cacbe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8926</TotalTime>
  <Application>LibreOffice/24.8.4.2$Linux_X86_64 LibreOffice_project/480$Build-2</Application>
  <AppVersion>15.0000</AppVersion>
  <Words>6544</Words>
  <Paragraphs>1506</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Karsten Samaschke</dc:creator>
  <dc:description/>
  <dc:language>en-US</dc:language>
  <cp:lastModifiedBy/>
  <dcterms:modified xsi:type="dcterms:W3CDTF">2025-02-04T07:01:33Z</dcterms:modified>
  <cp:revision>62</cp:revision>
  <dc:subject/>
  <dc:title>PowerPoint-Präsentation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0x010100522D033F8902B34EBAA32051C05E57D6</vt:lpwstr>
  </property>
  <property fmtid="{D5CDD505-2E9C-101B-9397-08002B2CF9AE}" pid="3" name="Notes">
    <vt:i4>155</vt:i4>
  </property>
  <property fmtid="{D5CDD505-2E9C-101B-9397-08002B2CF9AE}" pid="4" name="PresentationFormat">
    <vt:lpwstr>On-screen Show (16:9)</vt:lpwstr>
  </property>
  <property fmtid="{D5CDD505-2E9C-101B-9397-08002B2CF9AE}" pid="5" name="Slides">
    <vt:i4>211</vt:i4>
  </property>
</Properties>
</file>